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86"/>
  </p:notesMasterIdLst>
  <p:sldIdLst>
    <p:sldId id="410" r:id="rId4"/>
    <p:sldId id="463" r:id="rId5"/>
    <p:sldId id="1958" r:id="rId6"/>
    <p:sldId id="1727" r:id="rId7"/>
    <p:sldId id="1728" r:id="rId8"/>
    <p:sldId id="2239" r:id="rId9"/>
    <p:sldId id="2243" r:id="rId10"/>
    <p:sldId id="2241" r:id="rId11"/>
    <p:sldId id="2242" r:id="rId12"/>
    <p:sldId id="2054" r:id="rId13"/>
    <p:sldId id="2114" r:id="rId14"/>
    <p:sldId id="2244" r:id="rId15"/>
    <p:sldId id="2138" r:id="rId16"/>
    <p:sldId id="2169" r:id="rId17"/>
    <p:sldId id="2230" r:id="rId18"/>
    <p:sldId id="2156" r:id="rId19"/>
    <p:sldId id="2173" r:id="rId20"/>
    <p:sldId id="2121" r:id="rId21"/>
    <p:sldId id="2122" r:id="rId22"/>
    <p:sldId id="2135" r:id="rId23"/>
    <p:sldId id="2110" r:id="rId24"/>
    <p:sldId id="2130" r:id="rId25"/>
    <p:sldId id="2140" r:id="rId26"/>
    <p:sldId id="2252" r:id="rId27"/>
    <p:sldId id="1730" r:id="rId28"/>
    <p:sldId id="2055" r:id="rId29"/>
    <p:sldId id="2053" r:id="rId30"/>
    <p:sldId id="2005" r:id="rId31"/>
    <p:sldId id="2181" r:id="rId32"/>
    <p:sldId id="2179" r:id="rId33"/>
    <p:sldId id="2245" r:id="rId34"/>
    <p:sldId id="2013" r:id="rId35"/>
    <p:sldId id="2170" r:id="rId36"/>
    <p:sldId id="2172" r:id="rId37"/>
    <p:sldId id="2011" r:id="rId38"/>
    <p:sldId id="2009" r:id="rId39"/>
    <p:sldId id="2111" r:id="rId40"/>
    <p:sldId id="2008" r:id="rId41"/>
    <p:sldId id="2161" r:id="rId42"/>
    <p:sldId id="2182" r:id="rId43"/>
    <p:sldId id="2183" r:id="rId44"/>
    <p:sldId id="2184" r:id="rId45"/>
    <p:sldId id="2246" r:id="rId46"/>
    <p:sldId id="2249" r:id="rId47"/>
    <p:sldId id="2250" r:id="rId48"/>
    <p:sldId id="2247" r:id="rId49"/>
    <p:sldId id="2258" r:id="rId50"/>
    <p:sldId id="2259" r:id="rId51"/>
    <p:sldId id="2248" r:id="rId52"/>
    <p:sldId id="2065" r:id="rId53"/>
    <p:sldId id="2187" r:id="rId54"/>
    <p:sldId id="2188" r:id="rId55"/>
    <p:sldId id="2253" r:id="rId56"/>
    <p:sldId id="2067" r:id="rId57"/>
    <p:sldId id="2048" r:id="rId58"/>
    <p:sldId id="2070" r:id="rId59"/>
    <p:sldId id="2071" r:id="rId60"/>
    <p:sldId id="2186" r:id="rId61"/>
    <p:sldId id="2260" r:id="rId62"/>
    <p:sldId id="2262" r:id="rId63"/>
    <p:sldId id="2068" r:id="rId64"/>
    <p:sldId id="2131" r:id="rId65"/>
    <p:sldId id="2090" r:id="rId66"/>
    <p:sldId id="2091" r:id="rId67"/>
    <p:sldId id="2092" r:id="rId68"/>
    <p:sldId id="2254" r:id="rId69"/>
    <p:sldId id="2094" r:id="rId70"/>
    <p:sldId id="2078" r:id="rId71"/>
    <p:sldId id="2256" r:id="rId72"/>
    <p:sldId id="2257" r:id="rId73"/>
    <p:sldId id="2095" r:id="rId74"/>
    <p:sldId id="2096" r:id="rId75"/>
    <p:sldId id="2080" r:id="rId76"/>
    <p:sldId id="2081" r:id="rId77"/>
    <p:sldId id="2082" r:id="rId78"/>
    <p:sldId id="2083" r:id="rId79"/>
    <p:sldId id="2255" r:id="rId80"/>
    <p:sldId id="2162" r:id="rId81"/>
    <p:sldId id="2147" r:id="rId82"/>
    <p:sldId id="2148" r:id="rId83"/>
    <p:sldId id="2165" r:id="rId84"/>
    <p:sldId id="2166" r:id="rId85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463"/>
            <p14:sldId id="1958"/>
          </p14:sldIdLst>
        </p14:section>
        <p14:section name="Untitled Section" id="{C502D39B-7B0F-408B-9318-C54260733FCA}">
          <p14:sldIdLst>
            <p14:sldId id="1727"/>
            <p14:sldId id="1728"/>
            <p14:sldId id="2239"/>
            <p14:sldId id="2243"/>
            <p14:sldId id="2241"/>
            <p14:sldId id="2242"/>
          </p14:sldIdLst>
        </p14:section>
        <p14:section name="Untitled Section" id="{0563FFC6-566D-436F-985B-ED0C85CE3CC7}">
          <p14:sldIdLst>
            <p14:sldId id="2054"/>
            <p14:sldId id="2114"/>
            <p14:sldId id="2244"/>
            <p14:sldId id="2138"/>
            <p14:sldId id="2169"/>
            <p14:sldId id="2230"/>
            <p14:sldId id="2156"/>
            <p14:sldId id="2173"/>
            <p14:sldId id="2121"/>
            <p14:sldId id="2122"/>
            <p14:sldId id="2135"/>
            <p14:sldId id="2110"/>
            <p14:sldId id="2130"/>
            <p14:sldId id="2140"/>
            <p14:sldId id="2252"/>
            <p14:sldId id="1730"/>
            <p14:sldId id="2055"/>
            <p14:sldId id="2053"/>
            <p14:sldId id="2005"/>
            <p14:sldId id="2181"/>
            <p14:sldId id="2179"/>
            <p14:sldId id="2245"/>
            <p14:sldId id="2013"/>
            <p14:sldId id="2170"/>
            <p14:sldId id="2172"/>
            <p14:sldId id="2011"/>
            <p14:sldId id="2009"/>
            <p14:sldId id="2111"/>
            <p14:sldId id="2008"/>
            <p14:sldId id="2161"/>
            <p14:sldId id="2182"/>
            <p14:sldId id="2183"/>
            <p14:sldId id="2184"/>
            <p14:sldId id="2246"/>
            <p14:sldId id="2249"/>
            <p14:sldId id="2250"/>
            <p14:sldId id="2247"/>
            <p14:sldId id="2258"/>
            <p14:sldId id="2259"/>
            <p14:sldId id="2248"/>
            <p14:sldId id="2065"/>
            <p14:sldId id="2187"/>
            <p14:sldId id="2188"/>
            <p14:sldId id="2253"/>
            <p14:sldId id="2067"/>
            <p14:sldId id="2048"/>
            <p14:sldId id="2070"/>
            <p14:sldId id="2071"/>
            <p14:sldId id="2186"/>
            <p14:sldId id="2260"/>
            <p14:sldId id="2262"/>
            <p14:sldId id="2068"/>
            <p14:sldId id="2131"/>
            <p14:sldId id="2090"/>
            <p14:sldId id="2091"/>
            <p14:sldId id="2092"/>
            <p14:sldId id="2254"/>
            <p14:sldId id="2094"/>
            <p14:sldId id="2078"/>
            <p14:sldId id="2256"/>
            <p14:sldId id="2257"/>
            <p14:sldId id="2095"/>
            <p14:sldId id="2096"/>
            <p14:sldId id="2080"/>
            <p14:sldId id="2081"/>
            <p14:sldId id="2082"/>
            <p14:sldId id="2083"/>
            <p14:sldId id="2255"/>
            <p14:sldId id="2162"/>
            <p14:sldId id="2147"/>
            <p14:sldId id="2148"/>
            <p14:sldId id="2165"/>
            <p14:sldId id="21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4201" userDrawn="1">
          <p15:clr>
            <a:srgbClr val="A4A3A4"/>
          </p15:clr>
        </p15:guide>
        <p15:guide id="3" orient="horz" pos="4003" userDrawn="1">
          <p15:clr>
            <a:srgbClr val="A4A3A4"/>
          </p15:clr>
        </p15:guide>
        <p15:guide id="4" pos="4042" userDrawn="1">
          <p15:clr>
            <a:srgbClr val="A4A3A4"/>
          </p15:clr>
        </p15:guide>
        <p15:guide id="6" pos="442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3181" userDrawn="1">
          <p15:clr>
            <a:srgbClr val="A4A3A4"/>
          </p15:clr>
        </p15:guide>
        <p15:guide id="10" orient="horz" pos="1310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AB1"/>
    <a:srgbClr val="0D7FBF"/>
    <a:srgbClr val="3399FF"/>
    <a:srgbClr val="FFFFC9"/>
    <a:srgbClr val="99FF79"/>
    <a:srgbClr val="C9E7A7"/>
    <a:srgbClr val="C0C0C0"/>
    <a:srgbClr val="F7F9A5"/>
    <a:srgbClr val="FFFF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4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880" y="32"/>
      </p:cViewPr>
      <p:guideLst>
        <p:guide orient="horz" pos="176"/>
        <p:guide orient="horz" pos="4201"/>
        <p:guide orient="horz" pos="4003"/>
        <p:guide pos="4042"/>
        <p:guide pos="442"/>
        <p:guide pos="2880"/>
        <p:guide pos="329"/>
        <p:guide orient="horz" pos="3181"/>
        <p:guide orient="horz" pos="1310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7713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8"/>
            <a:ext cx="5435600" cy="4469131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38958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9371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017BA-CFBA-428B-88C7-6CFBBA9A5E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7892" y="9434835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BD6D0-2F53-4459-BAD7-C8B90EB893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8" y="4716620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676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36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0949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41747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7968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15966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1335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0059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158970"/>
            <a:ext cx="8150225" cy="276066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03775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Ice Lake line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42461" y="5409220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 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6406588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3.0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82305" y="6406588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545" y="4104365"/>
            <a:ext cx="827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(This is part of a series of Lecture notes describing subsequent lines of Intel’s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Core 2 family, available on my homepage). </a:t>
            </a: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sandy bridge core haswell core skylake core sunny cove c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8380"/>
            <a:ext cx="8988425" cy="50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507496"/>
            <a:ext cx="6460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Intel’s major architectures of the Core 2 family [303] </a:t>
            </a:r>
          </a:p>
        </p:txBody>
      </p:sp>
    </p:spTree>
    <p:extLst>
      <p:ext uri="{BB962C8B-B14F-4D97-AF65-F5344CB8AC3E}">
        <p14:creationId xmlns:p14="http://schemas.microsoft.com/office/powerpoint/2010/main" val="184071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38" t="21040" r="15271" b="12335"/>
          <a:stretch/>
        </p:blipFill>
        <p:spPr>
          <a:xfrm>
            <a:off x="1556665" y="1358770"/>
            <a:ext cx="6165685" cy="3420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678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Ice Lake mobile line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202070" y="1943836"/>
            <a:ext cx="1617294" cy="2700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Introduction to the Ice Lake mobile line (7)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527240"/>
              </p:ext>
            </p:extLst>
          </p:nvPr>
        </p:nvGraphicFramePr>
        <p:xfrm>
          <a:off x="206518" y="1292249"/>
          <a:ext cx="8775972" cy="4901428"/>
        </p:xfrm>
        <a:graphic>
          <a:graphicData uri="http://schemas.openxmlformats.org/drawingml/2006/table">
            <a:tbl>
              <a:tblPr/>
              <a:tblGrid>
                <a:gridCol w="1458132">
                  <a:extLst>
                    <a:ext uri="{9D8B030D-6E8A-4147-A177-3AD203B41FA5}">
                      <a16:colId xmlns:a16="http://schemas.microsoft.com/office/drawing/2014/main" val="4007086709"/>
                    </a:ext>
                  </a:extLst>
                </a:gridCol>
                <a:gridCol w="1458132">
                  <a:extLst>
                    <a:ext uri="{9D8B030D-6E8A-4147-A177-3AD203B41FA5}">
                      <a16:colId xmlns:a16="http://schemas.microsoft.com/office/drawing/2014/main" val="2884646343"/>
                    </a:ext>
                  </a:extLst>
                </a:gridCol>
                <a:gridCol w="1458132">
                  <a:extLst>
                    <a:ext uri="{9D8B030D-6E8A-4147-A177-3AD203B41FA5}">
                      <a16:colId xmlns:a16="http://schemas.microsoft.com/office/drawing/2014/main" val="1152224760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444334800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617024652"/>
                    </a:ext>
                  </a:extLst>
                </a:gridCol>
                <a:gridCol w="1467192">
                  <a:extLst>
                    <a:ext uri="{9D8B030D-6E8A-4147-A177-3AD203B41FA5}">
                      <a16:colId xmlns:a16="http://schemas.microsoft.com/office/drawing/2014/main" val="2241680395"/>
                    </a:ext>
                  </a:extLst>
                </a:gridCol>
              </a:tblGrid>
              <a:tr h="539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/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i7-1065G7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i7-8565U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i7-8550U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i3-8130U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Core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i3-8121U</a:t>
                      </a:r>
                    </a:p>
                  </a:txBody>
                  <a:tcPr marL="17538" marR="17538" marT="17538" marB="17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43830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 Lake</a:t>
                      </a:r>
                      <a:endParaRPr lang="en-US" sz="1400" i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Line</a:t>
                      </a:r>
                      <a:endParaRPr lang="en-US" sz="1400" b="1" i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Whiskey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Kaby</a:t>
                      </a:r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Lake-R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Kaby</a:t>
                      </a:r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i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Cannon Lake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044274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Process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14+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03041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08/2019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08/2018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08/2017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08/2016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08/2019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67331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Cores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4C / 8T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2C / 4T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2C / 4T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262508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1.3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Base Freq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1.8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1.8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456703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3.9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1C Turbo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4.6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4.0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3.4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3.2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17571"/>
                  </a:ext>
                </a:extLst>
              </a:tr>
              <a:tr h="419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Gen11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uArch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Gen9.5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287161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EUs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70492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GPU Freq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1.15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1.15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1.00 GHz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662515"/>
                  </a:ext>
                </a:extLst>
              </a:tr>
              <a:tr h="293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AVX-512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AVX-512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217381"/>
                  </a:ext>
                </a:extLst>
              </a:tr>
              <a:tr h="254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TDP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 W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179087"/>
                  </a:ext>
                </a:extLst>
              </a:tr>
              <a:tr h="797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LPDDR4X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3733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DRAM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LPDDR3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2133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8GB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LPDDR3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2133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DDR4</a:t>
                      </a:r>
                      <a:b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2400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2x 4GB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DDR4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2400</a:t>
                      </a:r>
                    </a:p>
                  </a:txBody>
                  <a:tcPr marL="20461" marR="20461" marT="20461" marB="204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30869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 bwMode="auto">
          <a:xfrm>
            <a:off x="206518" y="1828069"/>
            <a:ext cx="875672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06518" y="2802314"/>
            <a:ext cx="877597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06518" y="3870085"/>
            <a:ext cx="8775972" cy="3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6518" y="5418305"/>
            <a:ext cx="8775972" cy="756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75" y="509812"/>
            <a:ext cx="8824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main features of the 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Ice Lake line with previous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[325]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503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Y and U series of Ice Lake processors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706" y="918345"/>
            <a:ext cx="737394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Y-series</a:t>
            </a:r>
            <a:r>
              <a:rPr lang="en-US" sz="1600" dirty="0" smtClean="0">
                <a:latin typeface="+mj-lt"/>
              </a:rPr>
              <a:t> target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passively cooled devices </a:t>
            </a:r>
            <a:r>
              <a:rPr lang="en-US" sz="1600" dirty="0" smtClean="0">
                <a:latin typeface="+mj-lt"/>
              </a:rPr>
              <a:t>(TDP = 5 W), 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U-series</a:t>
            </a:r>
            <a:r>
              <a:rPr lang="en-US" sz="1600" dirty="0" smtClean="0">
                <a:latin typeface="+mj-lt"/>
              </a:rPr>
              <a:t> aims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actively cooled devices </a:t>
            </a:r>
            <a:r>
              <a:rPr lang="en-US" sz="1600" dirty="0" smtClean="0">
                <a:latin typeface="+mj-lt"/>
              </a:rPr>
              <a:t>(TDP = 15 W at present). 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555" y="1718810"/>
            <a:ext cx="4204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Devices: e.g. thin notebooks or tablets</a:t>
            </a:r>
          </a:p>
        </p:txBody>
      </p:sp>
    </p:spTree>
    <p:extLst>
      <p:ext uri="{BB962C8B-B14F-4D97-AF65-F5344CB8AC3E}">
        <p14:creationId xmlns:p14="http://schemas.microsoft.com/office/powerpoint/2010/main" val="8649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61" t="16746" r="39418" b="9973"/>
          <a:stretch/>
        </p:blipFill>
        <p:spPr>
          <a:xfrm>
            <a:off x="656565" y="1246390"/>
            <a:ext cx="7701899" cy="531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7425"/>
            <a:ext cx="529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of Ice Lake U- and Y-series [305]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72100" y="2101485"/>
            <a:ext cx="315035" cy="13501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458309" y="2004740"/>
            <a:ext cx="631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W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10100" y="2024485"/>
            <a:ext cx="1440160" cy="187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28/15 W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906101" y="1200671"/>
            <a:ext cx="45719" cy="457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(10)</a:t>
            </a:r>
            <a:endParaRPr lang="en-US" dirty="0"/>
          </a:p>
        </p:txBody>
      </p:sp>
      <p:pic>
        <p:nvPicPr>
          <p:cNvPr id="3074" name="Picture 2" descr="https://www.notebookcheck.net/fileadmin/Notebooks/News/_nc3/ice_lake_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"/>
          <a:stretch/>
        </p:blipFill>
        <p:spPr bwMode="auto">
          <a:xfrm>
            <a:off x="109537" y="1313765"/>
            <a:ext cx="8924925" cy="4680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3890" y="507767"/>
            <a:ext cx="938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features of Intel’s 10 nm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Ice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Lake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U- and Y series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mobile models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[322]</a:t>
            </a:r>
            <a:endParaRPr lang="en-US" altLang="en-US" dirty="0">
              <a:solidFill>
                <a:srgbClr val="2D2D8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6585" y="2843935"/>
            <a:ext cx="2115235" cy="274530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842030" y="2213865"/>
            <a:ext cx="765085" cy="34653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9803" y="6219310"/>
            <a:ext cx="347736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latin typeface="+mj-lt"/>
              </a:rPr>
              <a:t>DL: Deep Learning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GNA </a:t>
            </a:r>
            <a:r>
              <a:rPr lang="en-US" sz="1400" dirty="0">
                <a:latin typeface="+mj-lt"/>
              </a:rPr>
              <a:t>= Gaussian </a:t>
            </a:r>
            <a:r>
              <a:rPr lang="en-US" sz="1400" dirty="0" smtClean="0">
                <a:latin typeface="+mj-lt"/>
              </a:rPr>
              <a:t>Neural Accelerator</a:t>
            </a:r>
          </a:p>
        </p:txBody>
      </p:sp>
    </p:spTree>
    <p:extLst>
      <p:ext uri="{BB962C8B-B14F-4D97-AF65-F5344CB8AC3E}">
        <p14:creationId xmlns:p14="http://schemas.microsoft.com/office/powerpoint/2010/main" val="3719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3675"/>
            <a:ext cx="674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Introducing graphics qualifying tags in the model names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60" y="908720"/>
            <a:ext cx="9158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graphics qualifying tag </a:t>
            </a:r>
            <a:r>
              <a:rPr lang="en-US" sz="1600" dirty="0" smtClean="0">
                <a:latin typeface="+mj-lt"/>
              </a:rPr>
              <a:t>indicates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graphics performance</a:t>
            </a:r>
            <a:r>
              <a:rPr lang="en-US" sz="1600" dirty="0" smtClean="0">
                <a:latin typeface="+mj-lt"/>
              </a:rPr>
              <a:t>, first of all,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number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of graphics processing units (GPU EUs), </a:t>
            </a:r>
            <a:r>
              <a:rPr lang="en-US" sz="1600" dirty="0" smtClean="0">
                <a:latin typeface="+mj-lt"/>
              </a:rPr>
              <a:t>as exemplified below for the Ice Lake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U series processors. </a:t>
            </a:r>
            <a:endParaRPr lang="en-US" sz="16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46875" y="1808820"/>
            <a:ext cx="2295255" cy="3645405"/>
            <a:chOff x="3041830" y="1808820"/>
            <a:chExt cx="2295255" cy="3645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9216" r="78512"/>
            <a:stretch/>
          </p:blipFill>
          <p:spPr>
            <a:xfrm>
              <a:off x="3041830" y="2393885"/>
              <a:ext cx="1620180" cy="30603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867" t="29216" r="27179"/>
            <a:stretch/>
          </p:blipFill>
          <p:spPr>
            <a:xfrm>
              <a:off x="4662010" y="2393885"/>
              <a:ext cx="675075" cy="30603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70533" y="1898830"/>
              <a:ext cx="135646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latin typeface="+mj-lt"/>
                </a:rPr>
                <a:t>Model name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07015" y="1808820"/>
              <a:ext cx="598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+mj-lt"/>
                </a:rPr>
                <a:t>GPU</a:t>
              </a:r>
            </a:p>
            <a:p>
              <a:pPr algn="ctr"/>
              <a:r>
                <a:rPr lang="en-US" sz="1500" dirty="0" smtClean="0">
                  <a:latin typeface="+mj-lt"/>
                </a:rPr>
                <a:t>EUs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7204" y="5679250"/>
            <a:ext cx="91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Table: Model names and number of GPU EUs in Intel’s Ice Lake U series models [314]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652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3675"/>
            <a:ext cx="13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TDP/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cTDP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908720"/>
            <a:ext cx="8658973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TDP:   Thermal Design Power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Reference dissipation for designing the cooler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   The processor dissipates as many Watts as indicated by the TDP value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     </a:t>
            </a:r>
            <a:r>
              <a:rPr lang="en-US" sz="1600" dirty="0" smtClean="0">
                <a:latin typeface="+mj-lt"/>
              </a:rPr>
              <a:t>wile running compute intensive workloads.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This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not the maximum possible dissipation </a:t>
            </a:r>
            <a:r>
              <a:rPr lang="en-US" sz="1600" dirty="0" smtClean="0">
                <a:latin typeface="+mj-lt"/>
              </a:rPr>
              <a:t>that will be generated by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  “power viruses”, i.e. programs written to consume the maximum power.  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cTDP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Configurable TDP</a:t>
            </a:r>
            <a:r>
              <a:rPr lang="en-US" sz="1600" dirty="0" smtClean="0">
                <a:latin typeface="+mj-lt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increased TDP for higher clock rate </a:t>
            </a:r>
            <a:r>
              <a:rPr lang="en-US" sz="1600" dirty="0" smtClean="0">
                <a:latin typeface="+mj-lt"/>
              </a:rPr>
              <a:t>but assumes a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suitable</a:t>
            </a:r>
            <a:r>
              <a:rPr lang="en-US" sz="1600" dirty="0" smtClean="0">
                <a:latin typeface="+mj-lt"/>
              </a:rPr>
              <a:t> (higher performance)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cooler.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84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(13)</a:t>
            </a:r>
            <a:endParaRPr lang="en-US" dirty="0"/>
          </a:p>
        </p:txBody>
      </p:sp>
      <p:pic>
        <p:nvPicPr>
          <p:cNvPr id="1026" name="Picture 2" descr="ice lake so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2775"/>
            <a:ext cx="8849928" cy="28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6386" y="4466727"/>
            <a:ext cx="2626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TB3: Thunderbolt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IPU: Image Processing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212" y="507163"/>
            <a:ext cx="619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Layout of the up to 4 core Ice Lake processor [305]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88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(14)</a:t>
            </a:r>
            <a:endParaRPr lang="en-US" dirty="0"/>
          </a:p>
        </p:txBody>
      </p:sp>
      <p:pic>
        <p:nvPicPr>
          <p:cNvPr id="4098" name="Picture 2" descr="File:ice lake overview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0" y="1354899"/>
            <a:ext cx="70866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75" y="509812"/>
            <a:ext cx="660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Major functional blocks of the Ice Lake processor [305]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957" y="5949280"/>
            <a:ext cx="3368294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IMC: Integrated Memory Controller</a:t>
            </a:r>
          </a:p>
          <a:p>
            <a:r>
              <a:rPr lang="en-US" sz="1400" dirty="0" smtClean="0">
                <a:latin typeface="+mj-lt"/>
              </a:rPr>
              <a:t>GNA: Gaussian Neural Accelerator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(for speeding up inferences)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7382" y="5949280"/>
            <a:ext cx="3995068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IPU: 4</a:t>
            </a:r>
            <a:r>
              <a:rPr lang="en-US" sz="1400" baseline="30000" dirty="0" smtClean="0">
                <a:latin typeface="+mj-lt"/>
              </a:rPr>
              <a:t>th</a:t>
            </a:r>
            <a:r>
              <a:rPr lang="en-US" sz="1400" dirty="0" smtClean="0">
                <a:latin typeface="+mj-lt"/>
              </a:rPr>
              <a:t> generation Image Processing Unit</a:t>
            </a:r>
          </a:p>
          <a:p>
            <a:r>
              <a:rPr lang="en-US" sz="1400" dirty="0" smtClean="0">
                <a:latin typeface="+mj-lt"/>
              </a:rPr>
              <a:t>TB3: Thunderbolt 3 (High-speed IO)</a:t>
            </a:r>
          </a:p>
          <a:p>
            <a:r>
              <a:rPr lang="en-US" sz="1400" dirty="0" smtClean="0">
                <a:latin typeface="+mj-lt"/>
              </a:rPr>
              <a:t>OPI: On-Package Interconnect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0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r>
              <a:rPr lang="en-US" altLang="en-US" sz="2000" dirty="0" smtClean="0">
                <a:solidFill>
                  <a:srgbClr val="FFFFFF"/>
                </a:solidFill>
                <a:latin typeface="+mj-lt"/>
                <a:cs typeface="Arial" charset="0"/>
              </a:rPr>
              <a:t> (1)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793799" y="1043735"/>
            <a:ext cx="7558088" cy="457200"/>
            <a:chOff x="472" y="2160"/>
            <a:chExt cx="4630" cy="288"/>
          </a:xfrm>
        </p:grpSpPr>
        <p:sp>
          <p:nvSpPr>
            <p:cNvPr id="34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1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793799" y="1536057"/>
            <a:ext cx="7558088" cy="457200"/>
            <a:chOff x="472" y="2160"/>
            <a:chExt cx="4630" cy="288"/>
          </a:xfrm>
        </p:grpSpPr>
        <p:sp>
          <p:nvSpPr>
            <p:cNvPr id="37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2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793799" y="2031426"/>
            <a:ext cx="7558088" cy="457200"/>
            <a:chOff x="472" y="2160"/>
            <a:chExt cx="4630" cy="288"/>
          </a:xfrm>
        </p:grpSpPr>
        <p:sp>
          <p:nvSpPr>
            <p:cNvPr id="40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3.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29"/>
          <p:cNvGrpSpPr>
            <a:grpSpLocks/>
          </p:cNvGrpSpPr>
          <p:nvPr/>
        </p:nvGrpSpPr>
        <p:grpSpPr bwMode="auto">
          <a:xfrm>
            <a:off x="795387" y="2530996"/>
            <a:ext cx="7556500" cy="457200"/>
            <a:chOff x="472" y="2160"/>
            <a:chExt cx="4630" cy="288"/>
          </a:xfrm>
        </p:grpSpPr>
        <p:sp>
          <p:nvSpPr>
            <p:cNvPr id="43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4.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5" name="Group 17"/>
          <p:cNvGrpSpPr>
            <a:grpSpLocks/>
          </p:cNvGrpSpPr>
          <p:nvPr/>
        </p:nvGrpSpPr>
        <p:grpSpPr bwMode="auto">
          <a:xfrm>
            <a:off x="773508" y="3032509"/>
            <a:ext cx="7578912" cy="457200"/>
            <a:chOff x="472" y="2160"/>
            <a:chExt cx="4697" cy="288"/>
          </a:xfrm>
        </p:grpSpPr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5.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8" name="Group 20"/>
          <p:cNvGrpSpPr>
            <a:grpSpLocks/>
          </p:cNvGrpSpPr>
          <p:nvPr/>
        </p:nvGrpSpPr>
        <p:grpSpPr bwMode="auto">
          <a:xfrm>
            <a:off x="787057" y="3529467"/>
            <a:ext cx="7564830" cy="457200"/>
            <a:chOff x="476" y="2160"/>
            <a:chExt cx="4626" cy="318"/>
          </a:xfrm>
        </p:grpSpPr>
        <p:sp>
          <p:nvSpPr>
            <p:cNvPr id="4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6.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1" name="Group 29"/>
          <p:cNvGrpSpPr>
            <a:grpSpLocks/>
          </p:cNvGrpSpPr>
          <p:nvPr/>
        </p:nvGrpSpPr>
        <p:grpSpPr bwMode="auto">
          <a:xfrm>
            <a:off x="788644" y="4031024"/>
            <a:ext cx="7563243" cy="457200"/>
            <a:chOff x="476" y="2160"/>
            <a:chExt cx="4626" cy="318"/>
          </a:xfrm>
        </p:grpSpPr>
        <p:sp>
          <p:nvSpPr>
            <p:cNvPr id="5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7.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" name="Group 29"/>
          <p:cNvGrpSpPr>
            <a:grpSpLocks/>
          </p:cNvGrpSpPr>
          <p:nvPr/>
        </p:nvGrpSpPr>
        <p:grpSpPr bwMode="auto">
          <a:xfrm>
            <a:off x="784738" y="4524196"/>
            <a:ext cx="7567149" cy="457200"/>
            <a:chOff x="476" y="2160"/>
            <a:chExt cx="4626" cy="318"/>
          </a:xfrm>
        </p:grpSpPr>
        <p:sp>
          <p:nvSpPr>
            <p:cNvPr id="5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8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Lake Refresh mobile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784170" y="5018431"/>
            <a:ext cx="7567149" cy="457200"/>
            <a:chOff x="476" y="2160"/>
            <a:chExt cx="4626" cy="318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9.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Coffee Lake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9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84765" y="5498090"/>
            <a:ext cx="7567149" cy="457200"/>
            <a:chOff x="476" y="2160"/>
            <a:chExt cx="4626" cy="318"/>
          </a:xfrm>
        </p:grpSpPr>
        <p:sp>
          <p:nvSpPr>
            <p:cNvPr id="6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10.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Amber Lake and Whiskey Lake mobile lines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2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791580" y="5991949"/>
            <a:ext cx="7567149" cy="457200"/>
            <a:chOff x="476" y="2160"/>
            <a:chExt cx="4626" cy="318"/>
          </a:xfrm>
        </p:grpSpPr>
        <p:sp>
          <p:nvSpPr>
            <p:cNvPr id="64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11.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Coffee Lake Refresh DT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(15)</a:t>
            </a:r>
            <a:endParaRPr lang="en-US" dirty="0"/>
          </a:p>
        </p:txBody>
      </p:sp>
      <p:pic>
        <p:nvPicPr>
          <p:cNvPr id="3074" name="Picture 2" descr="ice lake die (quad core) (annotat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87" y="1358770"/>
            <a:ext cx="5580137" cy="52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75" y="510145"/>
            <a:ext cx="430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Floor plan of an Ice Lake die [305]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17" t="20500" r="13385" b="7698"/>
          <a:stretch/>
        </p:blipFill>
        <p:spPr>
          <a:xfrm>
            <a:off x="161510" y="1362155"/>
            <a:ext cx="8874492" cy="46348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75" y="511627"/>
            <a:ext cx="652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New 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features</a:t>
            </a:r>
            <a:r>
              <a:rPr lang="en-US" sz="2000" dirty="0" smtClean="0">
                <a:latin typeface="+mj-lt"/>
              </a:rPr>
              <a:t> of the Ice Lake processor [306]</a:t>
            </a:r>
            <a:endParaRPr lang="en-US" sz="2000" dirty="0"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96863" y="1673805"/>
            <a:ext cx="2564947" cy="9451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96863" y="4824413"/>
            <a:ext cx="3285027" cy="10348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16040" y="3776295"/>
            <a:ext cx="2860805" cy="9903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7543" y="1628800"/>
            <a:ext cx="2294917" cy="9451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757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Major innovations of the Ice Lake line (discussed subsequently)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315" y="918345"/>
            <a:ext cx="8592480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The Sunny Cove core (Section 13.2.1)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Generation 11 graphics (Section 13.2.2)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LP4x memory controller (Section 13.2.3)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On-die integrated Thunderbolt 3 (Section 13.2.4)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accent6"/>
                </a:solidFill>
              </a:rPr>
              <a:t>WiFi</a:t>
            </a:r>
            <a:r>
              <a:rPr lang="en-US" sz="1600" dirty="0" smtClean="0">
                <a:solidFill>
                  <a:schemeClr val="accent6"/>
                </a:solidFill>
              </a:rPr>
              <a:t> 6 support (not indicated in the Figure above since this feature is provided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     by the 300-series chipset) (Section 13.2.5)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308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(18)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72" t="12808" r="8406" b="30310"/>
          <a:stretch/>
        </p:blipFill>
        <p:spPr>
          <a:xfrm>
            <a:off x="9625" y="1133745"/>
            <a:ext cx="9134375" cy="337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9812"/>
            <a:ext cx="747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: Intel’s leaked client CPU roadmap 2018 – 2020 [307]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21650" y="2456770"/>
            <a:ext cx="1485165" cy="79221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61810" y="2456769"/>
            <a:ext cx="225025" cy="13501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6905" y="4734145"/>
            <a:ext cx="316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200" dirty="0" smtClean="0">
                <a:latin typeface="Verdana" pitchFamily="34" charset="0"/>
                <a:cs typeface="Arial" charset="0"/>
              </a:rPr>
              <a:t>Coffee Lake Refresh (14 nm): 9. gen.</a:t>
            </a:r>
            <a:r>
              <a:rPr lang="en-US" altLang="en-US" sz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2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4324" y="5139190"/>
            <a:ext cx="2369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200" dirty="0" smtClean="0">
                <a:latin typeface="Verdana" pitchFamily="34" charset="0"/>
                <a:cs typeface="Arial" charset="0"/>
              </a:rPr>
              <a:t>Ice Lake (10 nm): 10. gen.</a:t>
            </a:r>
            <a:r>
              <a:rPr lang="en-US" altLang="en-US" sz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2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4924" y="5520716"/>
            <a:ext cx="2635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1200" dirty="0" smtClean="0">
                <a:latin typeface="Verdana" pitchFamily="34" charset="0"/>
                <a:cs typeface="Arial" charset="0"/>
              </a:rPr>
              <a:t>Comet Lake (14 nm): 10. gen.</a:t>
            </a:r>
            <a:r>
              <a:rPr lang="en-US" altLang="en-US" sz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8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81589" y="1385825"/>
            <a:ext cx="7430315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 Major innovations of the Ice Lake line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97355" y="3684782"/>
            <a:ext cx="7291681" cy="409575"/>
            <a:chOff x="704" y="1625"/>
            <a:chExt cx="4218" cy="306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13.2.4 On-die integrated Thunderbolt 3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0523" y="4149921"/>
            <a:ext cx="7292131" cy="404204"/>
            <a:chOff x="704" y="1626"/>
            <a:chExt cx="4220" cy="301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4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13.2.5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WiFi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16605" y="2770434"/>
            <a:ext cx="7291681" cy="409575"/>
            <a:chOff x="704" y="1625"/>
            <a:chExt cx="4218" cy="306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13.2.2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Gen. 11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graphics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9773" y="3235573"/>
            <a:ext cx="7292131" cy="404204"/>
            <a:chOff x="704" y="1626"/>
            <a:chExt cx="4220" cy="301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4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13.2.3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WiFi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6 support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1016605" y="2331340"/>
            <a:ext cx="7291681" cy="409575"/>
            <a:chOff x="704" y="1625"/>
            <a:chExt cx="4218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13.2.1 The Sunny Cove core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.1 The Sunny Cove core</a:t>
            </a:r>
          </a:p>
        </p:txBody>
      </p:sp>
    </p:spTree>
    <p:extLst>
      <p:ext uri="{BB962C8B-B14F-4D97-AF65-F5344CB8AC3E}">
        <p14:creationId xmlns:p14="http://schemas.microsoft.com/office/powerpoint/2010/main" val="40554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Sunny Cove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(1)</a:t>
            </a:r>
            <a:endParaRPr lang="en-US" dirty="0"/>
          </a:p>
        </p:txBody>
      </p:sp>
      <p:pic>
        <p:nvPicPr>
          <p:cNvPr id="5122" name="Picture 2" descr="https://qph.fs.quoracdn.net/main-qimg-9476b16b2747d5bdf0888bdd497d04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1411033"/>
            <a:ext cx="7200800" cy="326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75" y="509812"/>
            <a:ext cx="7789055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13.2.1 The Sunny Cove core 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Positioning the Sunny Cove core within Intel’s Core 2 cores [308]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35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2" t="3555" r="3980" b="14953"/>
          <a:stretch/>
        </p:blipFill>
        <p:spPr>
          <a:xfrm>
            <a:off x="180020" y="1583795"/>
            <a:ext cx="8757465" cy="4362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75" y="507424"/>
            <a:ext cx="742818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Major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enhancements of the Sunny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Cove core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Dual objectives for increasing processor performance [296] 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23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869" y="1268760"/>
            <a:ext cx="82884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a1)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wider issue and execution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(for processing </a:t>
            </a:r>
            <a:r>
              <a:rPr lang="en-US" sz="1600" dirty="0">
                <a:latin typeface="+mj-lt"/>
              </a:rPr>
              <a:t>more </a:t>
            </a:r>
            <a:r>
              <a:rPr lang="en-US" sz="1600" dirty="0" smtClean="0">
                <a:latin typeface="+mj-lt"/>
              </a:rPr>
              <a:t>instructions per </a:t>
            </a:r>
            <a:r>
              <a:rPr lang="en-US" sz="1600" dirty="0">
                <a:latin typeface="+mj-lt"/>
              </a:rPr>
              <a:t>clock</a:t>
            </a:r>
            <a:r>
              <a:rPr lang="en-US" sz="1600" dirty="0" smtClean="0">
                <a:latin typeface="+mj-lt"/>
              </a:rPr>
              <a:t>),</a:t>
            </a:r>
            <a:endParaRPr lang="en-US" sz="1600" dirty="0"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a2)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deeper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key structures, including </a:t>
            </a:r>
            <a:r>
              <a:rPr lang="en-US" sz="1600" dirty="0" smtClean="0">
                <a:latin typeface="+mj-lt"/>
              </a:rPr>
              <a:t>caches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(for providing </a:t>
            </a:r>
            <a:r>
              <a:rPr lang="en-US" sz="1600" dirty="0">
                <a:latin typeface="+mj-lt"/>
              </a:rPr>
              <a:t>more parallelism </a:t>
            </a:r>
            <a:r>
              <a:rPr lang="en-US" sz="1600" dirty="0" smtClean="0">
                <a:latin typeface="+mj-lt"/>
              </a:rPr>
              <a:t>per </a:t>
            </a:r>
            <a:r>
              <a:rPr lang="en-US" sz="1600" dirty="0">
                <a:latin typeface="+mj-lt"/>
              </a:rPr>
              <a:t>clock cycle</a:t>
            </a:r>
            <a:r>
              <a:rPr lang="en-US" sz="1600" dirty="0" smtClean="0">
                <a:latin typeface="+mj-lt"/>
              </a:rPr>
              <a:t>) and </a:t>
            </a:r>
            <a:endParaRPr lang="en-US" sz="1600" dirty="0"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a3)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smarter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units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(for processing more instructions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 smtClean="0">
                <a:latin typeface="+mj-lt"/>
              </a:rPr>
              <a:t>data per cycle)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45" y="908720"/>
            <a:ext cx="593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750" dirty="0" smtClean="0">
                <a:solidFill>
                  <a:srgbClr val="0070C0"/>
                </a:solidFill>
                <a:latin typeface="+mj-lt"/>
              </a:rPr>
              <a:t>   Main areas of microarchitecture enhancements</a:t>
            </a:r>
            <a:endParaRPr lang="en-US" sz="17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05" y="513300"/>
            <a:ext cx="933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50" dirty="0" smtClean="0">
                <a:solidFill>
                  <a:schemeClr val="accent6"/>
                </a:solidFill>
                <a:latin typeface="+mj-lt"/>
              </a:rPr>
              <a:t>a) </a:t>
            </a:r>
            <a:r>
              <a:rPr lang="en-US" sz="1750" dirty="0" smtClean="0">
                <a:solidFill>
                  <a:schemeClr val="accent6"/>
                </a:solidFill>
                <a:latin typeface="+mj-lt"/>
              </a:rPr>
              <a:t>Improving general purpose performance by microarchitecture enhancements</a:t>
            </a:r>
            <a:endParaRPr lang="en-US" sz="175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02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7163"/>
            <a:ext cx="40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Wider issue and execution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575" y="908720"/>
            <a:ext cx="332090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7 additional execution units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2 additional issue ports </a:t>
            </a:r>
          </a:p>
        </p:txBody>
      </p:sp>
    </p:spTree>
    <p:extLst>
      <p:ext uri="{BB962C8B-B14F-4D97-AF65-F5344CB8AC3E}">
        <p14:creationId xmlns:p14="http://schemas.microsoft.com/office/powerpoint/2010/main" val="21579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Contents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(2)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12.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Cannon Lake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mobile line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493785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Ice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788460" y="1989376"/>
            <a:ext cx="7558088" cy="457200"/>
            <a:chOff x="472" y="2160"/>
            <a:chExt cx="4630" cy="288"/>
          </a:xfrm>
        </p:grpSpPr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14.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Comet 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774353" y="2476739"/>
            <a:ext cx="7574412" cy="457200"/>
            <a:chOff x="370" y="2371"/>
            <a:chExt cx="4640" cy="288"/>
          </a:xfrm>
        </p:grpSpPr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566" y="2371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15.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References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370" y="2389"/>
              <a:ext cx="231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2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4" y="507163"/>
            <a:ext cx="9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a1/1 More issue ports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80" y="1628797"/>
            <a:ext cx="9066425" cy="4680000"/>
            <a:chOff x="476545" y="2078849"/>
            <a:chExt cx="8190910" cy="4050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00" t="8641" r="2750" b="8305"/>
            <a:stretch/>
          </p:blipFill>
          <p:spPr>
            <a:xfrm>
              <a:off x="476545" y="2078849"/>
              <a:ext cx="8190910" cy="40504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12060" y="5724255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DCU: Data Cache Unit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5086" y="6285801"/>
            <a:ext cx="781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the back-ends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and Sunny Cove [297]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41345"/>
            <a:ext cx="8955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Sunny Cove provides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10 issue ports up from 8</a:t>
            </a:r>
            <a:r>
              <a:rPr lang="en-US" sz="1600" dirty="0" smtClean="0">
                <a:latin typeface="+mj-lt"/>
              </a:rPr>
              <a:t> being in the </a:t>
            </a:r>
            <a:r>
              <a:rPr lang="en-US" sz="1600" dirty="0" err="1" smtClean="0">
                <a:latin typeface="+mj-lt"/>
              </a:rPr>
              <a:t>Skylake</a:t>
            </a:r>
            <a:r>
              <a:rPr lang="en-US" sz="1600" dirty="0" smtClean="0">
                <a:latin typeface="+mj-lt"/>
              </a:rPr>
              <a:t> core (see below).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649220" y="4533284"/>
            <a:ext cx="270000" cy="2340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95436" y="4600876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53616" y="474105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6396" y="5479613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67993" y="460161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708053" y="473910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711193" y="4876595"/>
            <a:ext cx="381692" cy="130037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648546" y="3958857"/>
            <a:ext cx="6172" cy="49531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782315" y="3978125"/>
            <a:ext cx="6172" cy="576000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387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7163"/>
            <a:ext cx="40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a1) Wider issue and execution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35" y="863715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This results 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580" y="1133745"/>
            <a:ext cx="779533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powerful numeric calculations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issuing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dual loads and dual stores </a:t>
            </a:r>
            <a:r>
              <a:rPr lang="en-US" sz="1600" dirty="0" smtClean="0">
                <a:latin typeface="+mj-lt"/>
              </a:rPr>
              <a:t>rather than dual loads a single store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per cycle,</a:t>
            </a:r>
          </a:p>
        </p:txBody>
      </p:sp>
    </p:spTree>
    <p:extLst>
      <p:ext uri="{BB962C8B-B14F-4D97-AF65-F5344CB8AC3E}">
        <p14:creationId xmlns:p14="http://schemas.microsoft.com/office/powerpoint/2010/main" val="18785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20" y="1493785"/>
            <a:ext cx="8988425" cy="4500500"/>
            <a:chOff x="-12006" y="1898830"/>
            <a:chExt cx="8988425" cy="4500500"/>
          </a:xfrm>
        </p:grpSpPr>
        <p:pic>
          <p:nvPicPr>
            <p:cNvPr id="5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75"/>
            <a:stretch/>
          </p:blipFill>
          <p:spPr bwMode="auto">
            <a:xfrm>
              <a:off x="-12006" y="1898830"/>
              <a:ext cx="8988425" cy="45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www.extremetech.com/wp-content/uploads/2018/12/Intel-SunnyCove-2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11" r="66453" b="79321"/>
            <a:stretch/>
          </p:blipFill>
          <p:spPr bwMode="auto">
            <a:xfrm>
              <a:off x="1756388" y="1898830"/>
              <a:ext cx="7220031" cy="45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325400" y="3670155"/>
            <a:ext cx="20425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(now 48 KB vs 32 KB)</a:t>
            </a:r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73863" y="3467499"/>
            <a:ext cx="3465047" cy="115398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75" y="509812"/>
            <a:ext cx="8506007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a1/2) Deeper key structures, including caches </a:t>
            </a:r>
          </a:p>
          <a:p>
            <a:pPr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  (for providing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more parallelism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per clock cycle) [297]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3879050"/>
            <a:ext cx="20252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(512KB vs 256 KB)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6735" y="4329100"/>
            <a:ext cx="20252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 smtClean="0">
                <a:solidFill>
                  <a:schemeClr val="bg1"/>
                </a:solidFill>
                <a:latin typeface="+mj-lt"/>
              </a:rPr>
              <a:t>(2304 vs 1536)</a:t>
            </a:r>
          </a:p>
        </p:txBody>
      </p:sp>
    </p:spTree>
    <p:extLst>
      <p:ext uri="{BB962C8B-B14F-4D97-AF65-F5344CB8AC3E}">
        <p14:creationId xmlns:p14="http://schemas.microsoft.com/office/powerpoint/2010/main" val="41497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02" y="1358900"/>
            <a:ext cx="7395691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10443"/>
            <a:ext cx="644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sizes of major processor lines [314]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93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358770"/>
            <a:ext cx="7329956" cy="2349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10443"/>
            <a:ext cx="689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cache latencies of major processor lines [314]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21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7" y="507428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[297] -1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787" y="1358770"/>
            <a:ext cx="8988425" cy="4590510"/>
            <a:chOff x="77787" y="1898830"/>
            <a:chExt cx="8988425" cy="4590510"/>
          </a:xfrm>
        </p:grpSpPr>
        <p:pic>
          <p:nvPicPr>
            <p:cNvPr id="6" name="Picture 2" descr="https://www.extremetech.com/wp-content/uploads/2018/12/Intel-SunnyCove-4-Larg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7"/>
            <a:stretch/>
          </p:blipFill>
          <p:spPr bwMode="auto">
            <a:xfrm>
              <a:off x="77787" y="1898830"/>
              <a:ext cx="8988425" cy="459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2771800" y="1898830"/>
              <a:ext cx="6294412" cy="495055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36585" y="2618910"/>
            <a:ext cx="2790310" cy="54006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998" y="918345"/>
            <a:ext cx="907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this respect Intel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improved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branch prediction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accuracy,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additional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latency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improvements, like load latency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implemented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new, faster integer divider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87" y="507428"/>
            <a:ext cx="786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a1/3) Smarter units (for processing more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instructions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or data)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9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701" y="1178750"/>
            <a:ext cx="8378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These enhancements include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ISA and microarchitecture extensions </a:t>
            </a:r>
            <a:r>
              <a:rPr lang="en-US" sz="1600" dirty="0" smtClean="0">
                <a:latin typeface="+mj-lt"/>
              </a:rPr>
              <a:t>to improve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performance for specific application domains and algorithms [296], [297]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6" t="22980" r="6474" b="12253"/>
          <a:stretch/>
        </p:blipFill>
        <p:spPr>
          <a:xfrm>
            <a:off x="161510" y="2168860"/>
            <a:ext cx="8840442" cy="3555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50" y="503675"/>
            <a:ext cx="861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Improving special purpose performance by ISA and microarchitecture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extensions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63" y="5904275"/>
            <a:ext cx="875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Figure: Special domains of interest in improving performance of Sunny Cove [297]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94432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46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8724"/>
            <a:ext cx="358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ISA extensions [296], [297]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10" y="863715"/>
            <a:ext cx="893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addition to the microarchitecture enhancements Sunny Cove introduces 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following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ISA (architecture) extensions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1454148"/>
            <a:ext cx="82548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 instructions </a:t>
            </a:r>
            <a:r>
              <a:rPr lang="en-US" sz="1600" dirty="0" smtClean="0">
                <a:latin typeface="+mj-lt"/>
              </a:rPr>
              <a:t>to speed up special fields of interest (as shown before),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57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bits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linear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address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space</a:t>
            </a:r>
            <a:r>
              <a:rPr lang="en-US" sz="1600" dirty="0" smtClean="0">
                <a:latin typeface="+mj-lt"/>
              </a:rPr>
              <a:t>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52-bits physical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address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space</a:t>
            </a:r>
            <a:r>
              <a:rPr lang="en-US" sz="1600" dirty="0" smtClean="0">
                <a:latin typeface="+mj-lt"/>
              </a:rPr>
              <a:t>, allowing to address 4 </a:t>
            </a:r>
            <a:r>
              <a:rPr lang="en-US" sz="1600" dirty="0" err="1" smtClean="0">
                <a:latin typeface="+mj-lt"/>
              </a:rPr>
              <a:t>PetaByte</a:t>
            </a:r>
            <a:r>
              <a:rPr lang="en-US" sz="1600" dirty="0" smtClean="0">
                <a:latin typeface="+mj-lt"/>
              </a:rPr>
              <a:t> per socket,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levels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paging tables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up from four, </a:t>
            </a:r>
            <a:endParaRPr lang="en-US" sz="1600" dirty="0" smtClean="0">
              <a:latin typeface="+mj-lt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new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security modes</a:t>
            </a:r>
            <a:r>
              <a:rPr lang="en-US" sz="1600" dirty="0">
                <a:latin typeface="+mj-lt"/>
              </a:rPr>
              <a:t>, including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User Mode Instruction Prevention</a:t>
            </a:r>
            <a:r>
              <a:rPr lang="en-US" sz="1600" dirty="0">
                <a:latin typeface="+mj-lt"/>
              </a:rPr>
              <a:t>,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that forbids (if enabled)  </a:t>
            </a:r>
            <a:r>
              <a:rPr lang="en-US" sz="1600" dirty="0">
                <a:latin typeface="+mj-lt"/>
              </a:rPr>
              <a:t>the execution of certain instructions if the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Current </a:t>
            </a:r>
            <a:r>
              <a:rPr lang="en-US" sz="1600" dirty="0">
                <a:latin typeface="+mj-lt"/>
              </a:rPr>
              <a:t>Privilege Level (CPL) is greater than 0. </a:t>
            </a:r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     Then user </a:t>
            </a:r>
            <a:r>
              <a:rPr lang="en-US" sz="1600" dirty="0">
                <a:latin typeface="+mj-lt"/>
              </a:rPr>
              <a:t>space </a:t>
            </a:r>
            <a:r>
              <a:rPr lang="en-US" sz="1600" dirty="0" smtClean="0">
                <a:latin typeface="+mj-lt"/>
              </a:rPr>
              <a:t>applications can no longer </a:t>
            </a:r>
            <a:r>
              <a:rPr lang="en-US" sz="1600" dirty="0">
                <a:latin typeface="+mj-lt"/>
              </a:rPr>
              <a:t>access </a:t>
            </a:r>
            <a:r>
              <a:rPr lang="en-US" sz="1600" dirty="0" smtClean="0">
                <a:latin typeface="+mj-lt"/>
              </a:rPr>
              <a:t>system-wide settings,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such as the global and local descriptor tables, the task register and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the </a:t>
            </a:r>
            <a:r>
              <a:rPr lang="en-US" sz="1600" dirty="0">
                <a:latin typeface="+mj-lt"/>
              </a:rPr>
              <a:t>interrupt descriptor </a:t>
            </a:r>
            <a:r>
              <a:rPr lang="en-US" sz="1600" dirty="0" smtClean="0">
                <a:latin typeface="+mj-lt"/>
              </a:rPr>
              <a:t>table,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security instructions </a:t>
            </a:r>
            <a:r>
              <a:rPr lang="en-US" sz="1600" dirty="0" smtClean="0">
                <a:latin typeface="+mj-lt"/>
              </a:rPr>
              <a:t>(see next).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1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5" y="1313765"/>
            <a:ext cx="6699135" cy="4615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3675"/>
            <a:ext cx="545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Sunny Cove’s new security instructions [314]</a:t>
            </a:r>
          </a:p>
        </p:txBody>
      </p:sp>
    </p:spTree>
    <p:extLst>
      <p:ext uri="{BB962C8B-B14F-4D97-AF65-F5344CB8AC3E}">
        <p14:creationId xmlns:p14="http://schemas.microsoft.com/office/powerpoint/2010/main" val="2554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927100" y="1138932"/>
            <a:ext cx="738028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 The Ice Lake mobile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002591" y="2235351"/>
            <a:ext cx="7291681" cy="409575"/>
            <a:chOff x="704" y="1625"/>
            <a:chExt cx="4218" cy="306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Introduction to the Ice Lake mobile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5759" y="2700489"/>
            <a:ext cx="7292131" cy="409575"/>
            <a:chOff x="704" y="1626"/>
            <a:chExt cx="4220" cy="305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13.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Major innovations of the Ice Lake mobile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06980" y="3154440"/>
            <a:ext cx="7292131" cy="409575"/>
            <a:chOff x="704" y="1626"/>
            <a:chExt cx="4220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13.3 Performance assessment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pic>
        <p:nvPicPr>
          <p:cNvPr id="9218" name="Picture 2" descr="https://images.anandtech.com/doci/14436/Blueprint%20Series_May%2016-2019_COMBINED%20FINAL_AnandTech%20%281%29-page-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560" r="2336" b="10098"/>
          <a:stretch/>
        </p:blipFill>
        <p:spPr bwMode="auto">
          <a:xfrm>
            <a:off x="71500" y="1358770"/>
            <a:ext cx="9001000" cy="46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25" y="510441"/>
            <a:ext cx="829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 improvements of the Sunny Cove core vs.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022" y="5430706"/>
            <a:ext cx="1572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Skylake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: 2015</a:t>
            </a:r>
          </a:p>
        </p:txBody>
      </p:sp>
    </p:spTree>
    <p:extLst>
      <p:ext uri="{BB962C8B-B14F-4D97-AF65-F5344CB8AC3E}">
        <p14:creationId xmlns:p14="http://schemas.microsoft.com/office/powerpoint/2010/main" val="35644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77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38" y="513300"/>
            <a:ext cx="956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single thread performance over Core 2 family generations [325] 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6208" y="2421135"/>
            <a:ext cx="22076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bg1"/>
                </a:solidFill>
                <a:latin typeface="+mj-lt"/>
              </a:rPr>
              <a:t>vs. </a:t>
            </a:r>
            <a:r>
              <a:rPr lang="en-US" sz="1500" dirty="0" err="1" smtClean="0">
                <a:solidFill>
                  <a:schemeClr val="bg1"/>
                </a:solidFill>
                <a:latin typeface="+mj-lt"/>
              </a:rPr>
              <a:t>Broadwell</a:t>
            </a:r>
            <a:r>
              <a:rPr lang="en-US" sz="1500" dirty="0" smtClean="0">
                <a:solidFill>
                  <a:schemeClr val="bg1"/>
                </a:solidFill>
                <a:latin typeface="+mj-lt"/>
              </a:rPr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13918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dirty="0" smtClean="0"/>
              <a:t>13.2.1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Sunny Cove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909010"/>
            <a:ext cx="8866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When compared to the previous generation Whiskey Lake processors,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/>
              <a:t>Ice </a:t>
            </a:r>
            <a:r>
              <a:rPr lang="en-US" sz="1600" dirty="0"/>
              <a:t>Lake </a:t>
            </a:r>
            <a:r>
              <a:rPr lang="en-US" sz="1600" dirty="0" smtClean="0"/>
              <a:t>brings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only a </a:t>
            </a:r>
            <a:r>
              <a:rPr lang="en-US" sz="1600" dirty="0">
                <a:solidFill>
                  <a:srgbClr val="0070C0"/>
                </a:solidFill>
              </a:rPr>
              <a:t>moderate performance </a:t>
            </a:r>
            <a:r>
              <a:rPr lang="en-US" sz="1600" dirty="0" smtClean="0">
                <a:solidFill>
                  <a:srgbClr val="0070C0"/>
                </a:solidFill>
              </a:rPr>
              <a:t>gain </a:t>
            </a:r>
            <a:r>
              <a:rPr lang="en-US" sz="1600" dirty="0" smtClean="0">
                <a:latin typeface="+mj-lt"/>
              </a:rPr>
              <a:t>(1.47 vs. 1.42 resulting in about 3.5 %).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38" y="503675"/>
            <a:ext cx="935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Increasing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single thread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performance over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Core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family generations [314] -2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44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13.2.2 Gen.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11 graphics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13.2.2 </a:t>
            </a:r>
            <a:r>
              <a:rPr lang="en-US" dirty="0"/>
              <a:t>Gen. 11 </a:t>
            </a:r>
            <a:r>
              <a:rPr lang="en-US" dirty="0" smtClean="0"/>
              <a:t>graphics (1)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88" t="14057" r="36465" b="22000"/>
          <a:stretch/>
        </p:blipFill>
        <p:spPr>
          <a:xfrm>
            <a:off x="3716905" y="451480"/>
            <a:ext cx="5220581" cy="6406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763815"/>
            <a:ext cx="374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slide incorporates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 sub-slices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8 EUs each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82977" y="519764"/>
            <a:ext cx="332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+mj-lt"/>
              </a:rPr>
              <a:t>13.2.2 Gen. 11 graphics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77" y="932818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Gen. 11 has a redesigned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architecture, as seen on the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next slides.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77" y="6129300"/>
            <a:ext cx="3728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G7 level Gen. 11 graphics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[326] </a:t>
            </a:r>
          </a:p>
        </p:txBody>
      </p:sp>
    </p:spTree>
    <p:extLst>
      <p:ext uri="{BB962C8B-B14F-4D97-AF65-F5344CB8AC3E}">
        <p14:creationId xmlns:p14="http://schemas.microsoft.com/office/powerpoint/2010/main" val="29980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13.2.2 </a:t>
            </a:r>
            <a:r>
              <a:rPr lang="en-US" dirty="0"/>
              <a:t>Gen. 11 graphics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165" y="1133745"/>
            <a:ext cx="4226868" cy="32721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15490" y="1165722"/>
            <a:ext cx="4816550" cy="32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902" y="4554125"/>
            <a:ext cx="43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Execution Units (SIMD FPUs) implemented in </a:t>
            </a:r>
          </a:p>
          <a:p>
            <a:pPr algn="ctr"/>
            <a:r>
              <a:rPr lang="en-US" sz="1400" dirty="0" smtClean="0">
                <a:latin typeface="+mj-lt"/>
              </a:rPr>
              <a:t>Intel’s graphics generations 5 -9.5 []a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2987" y="4570965"/>
            <a:ext cx="3784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Execution Units (ALUs) implemented in </a:t>
            </a:r>
          </a:p>
          <a:p>
            <a:pPr algn="ctr"/>
            <a:r>
              <a:rPr lang="en-US" sz="1400" dirty="0" smtClean="0">
                <a:latin typeface="+mj-lt"/>
              </a:rPr>
              <a:t>Intel’s graphics generation 11 [236]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7075" y="5246040"/>
            <a:ext cx="380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Each EU can execute 16 SP FP32 or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32 HP (Half Precision) FP16</a:t>
            </a:r>
            <a:r>
              <a:rPr lang="en-US" sz="1400" dirty="0">
                <a:latin typeface="+mj-lt"/>
              </a:rPr>
              <a:t> operations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40" y="5229200"/>
            <a:ext cx="422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Each EU can execute 16 SP FP32 </a:t>
            </a:r>
            <a:r>
              <a:rPr lang="en-US" sz="1400" dirty="0" smtClean="0">
                <a:latin typeface="+mj-lt"/>
              </a:rPr>
              <a:t>operations.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513564"/>
            <a:ext cx="925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Comparing the Execution Units of Intel’s graphics generations 5 – 9.5 and 11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7236" y="5776518"/>
            <a:ext cx="281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This supports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NN processing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8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13.2.3 DDR4x memory</a:t>
            </a:r>
          </a:p>
        </p:txBody>
      </p:sp>
    </p:spTree>
    <p:extLst>
      <p:ext uri="{BB962C8B-B14F-4D97-AF65-F5344CB8AC3E}">
        <p14:creationId xmlns:p14="http://schemas.microsoft.com/office/powerpoint/2010/main" val="4719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130300" y="3421963"/>
            <a:ext cx="7897813" cy="2124000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5871808"/>
            <a:ext cx="7366000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Low 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 Signaling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Rambus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Level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Stub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Series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Terminated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Logic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 Mode Voltage  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Reference 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VMSE:       Voltage Mode Single Ended                     FB-DIMM: Fully Buffered DIMM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226826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782326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3783913"/>
            <a:ext cx="1431802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SSTL1.2 (DDR4)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VMSE (SMI2)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782326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FB-DIMMs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66886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626876"/>
            <a:ext cx="1039067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FB-DIMM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79268" y="500063"/>
            <a:ext cx="395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13.2.3 DDR4x memory (1)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15513" y="1001041"/>
            <a:ext cx="7864475" cy="24263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034679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726129"/>
            <a:ext cx="1814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 ended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oltage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312432" y="1742004"/>
            <a:ext cx="1789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ended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ground 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726129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221042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331"/>
              <a:ext cx="0" cy="6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176592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324976"/>
            <a:ext cx="2144713" cy="966041"/>
            <a:chOff x="2208" y="1344"/>
            <a:chExt cx="1344" cy="625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344"/>
              <a:ext cx="1" cy="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747401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3822013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01987"/>
            <a:ext cx="2733675" cy="1263966"/>
            <a:chOff x="3792" y="1200"/>
            <a:chExt cx="1714" cy="817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810"/>
              <a:ext cx="14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280442"/>
            <a:ext cx="0" cy="39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6" y="1425680"/>
            <a:ext cx="2517929" cy="25917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16463" y="1425779"/>
            <a:ext cx="2644775" cy="22414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649929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653104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643579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149604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488638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485463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463238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3788676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14338" y="6513230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811603" y="1628775"/>
            <a:ext cx="2203677" cy="409627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94" grpId="0"/>
      <p:bldP spid="1347618" grpId="0"/>
      <p:bldP spid="1347619" grpId="0"/>
      <p:bldP spid="1347620" grpId="0"/>
      <p:bldP spid="1347622" grpId="0"/>
      <p:bldP spid="1347655" grpId="0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  <p:bldP spid="75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13.2.3 DDR4x memory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606"/>
          <a:stretch/>
        </p:blipFill>
        <p:spPr>
          <a:xfrm>
            <a:off x="1336661" y="1289927"/>
            <a:ext cx="6480342" cy="477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31" y="500677"/>
            <a:ext cx="910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Supply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voltage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 max. transfer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rate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(speed) of major DRAM types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[136]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6805" y="648627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539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DDR4x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pic>
        <p:nvPicPr>
          <p:cNvPr id="4" name="Picture 3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9559" r="57870" b="6147"/>
          <a:stretch/>
        </p:blipFill>
        <p:spPr bwMode="auto">
          <a:xfrm>
            <a:off x="116505" y="1223755"/>
            <a:ext cx="4860540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ages.anandtech.com/doci/14782/lpddr4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8" t="22067" r="6085" b="15648"/>
          <a:stretch/>
        </p:blipFill>
        <p:spPr bwMode="auto">
          <a:xfrm>
            <a:off x="5292080" y="2221366"/>
            <a:ext cx="3780420" cy="30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1816078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Power reduction by LPDDR4x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513565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13.2.3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DDR4x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memory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3519010"/>
            <a:ext cx="585065" cy="47255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572000" y="3654025"/>
            <a:ext cx="630070" cy="225025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6039290"/>
            <a:ext cx="36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</a:t>
            </a:r>
            <a:r>
              <a:rPr lang="en-US" sz="1600" dirty="0">
                <a:latin typeface="+mj-lt"/>
              </a:rPr>
              <a:t>Power reduction by using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LPDDR4x </a:t>
            </a:r>
            <a:r>
              <a:rPr lang="en-US" sz="1600" dirty="0">
                <a:latin typeface="+mj-lt"/>
              </a:rPr>
              <a:t>memory [323</a:t>
            </a:r>
            <a:r>
              <a:rPr lang="en-US" sz="1600" dirty="0" smtClean="0">
                <a:latin typeface="+mj-lt"/>
              </a:rPr>
              <a:t>]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0112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13.1 Introduction to the Ice Lake mobile line</a:t>
            </a:r>
          </a:p>
        </p:txBody>
      </p:sp>
    </p:spTree>
    <p:extLst>
      <p:ext uri="{BB962C8B-B14F-4D97-AF65-F5344CB8AC3E}">
        <p14:creationId xmlns:p14="http://schemas.microsoft.com/office/powerpoint/2010/main" val="36096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1517" y="1565845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13.2.4 On-die integrated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Thunderbolt 3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8" y="503238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03" y="510774"/>
            <a:ext cx="49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On-die integrated Thunderbolt 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On-die integrated Thunderbolt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63715"/>
            <a:ext cx="621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Motivations for developing a new IO standard [309]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619" y="1247274"/>
            <a:ext cx="88088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As laptops became more and more thinner</a:t>
            </a:r>
            <a:r>
              <a:rPr lang="en-US" dirty="0">
                <a:solidFill>
                  <a:srgbClr val="000000"/>
                </a:solidFill>
              </a:rPr>
              <a:t>, shrinking to less than ½ inch in depth,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previously used IO-ports, like VGA, HDMI or USB Type A ports can no more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fit into these slick notebooks.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Thus a </a:t>
            </a:r>
            <a:r>
              <a:rPr lang="en-US" dirty="0">
                <a:solidFill>
                  <a:srgbClr val="0070C0"/>
                </a:solidFill>
              </a:rPr>
              <a:t>need arose for thinner ports</a:t>
            </a:r>
            <a:r>
              <a:rPr lang="en-US" dirty="0">
                <a:solidFill>
                  <a:srgbClr val="000000"/>
                </a:solidFill>
              </a:rPr>
              <a:t>, like USB-C (USB Type C) or mini HDMI.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To provide </a:t>
            </a:r>
            <a:r>
              <a:rPr lang="en-US" dirty="0">
                <a:solidFill>
                  <a:srgbClr val="0070C0"/>
                </a:solidFill>
              </a:rPr>
              <a:t>fast and small IO ports Intel </a:t>
            </a:r>
            <a:r>
              <a:rPr lang="en-US" dirty="0">
                <a:solidFill>
                  <a:srgbClr val="000000"/>
                </a:solidFill>
              </a:rPr>
              <a:t>introduced In collaboration with </a:t>
            </a:r>
            <a:r>
              <a:rPr lang="en-US" dirty="0">
                <a:solidFill>
                  <a:srgbClr val="0070C0"/>
                </a:solidFill>
              </a:rPr>
              <a:t>Apple 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  the </a:t>
            </a:r>
            <a:r>
              <a:rPr lang="en-US" dirty="0">
                <a:solidFill>
                  <a:srgbClr val="FF0000"/>
                </a:solidFill>
              </a:rPr>
              <a:t>Thunderbolt IO interconnection standard </a:t>
            </a:r>
            <a:r>
              <a:rPr lang="en-US" dirty="0">
                <a:solidFill>
                  <a:srgbClr val="000000"/>
                </a:solidFill>
              </a:rPr>
              <a:t>that appeared first in Apple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notebooks </a:t>
            </a:r>
            <a:r>
              <a:rPr lang="en-US" dirty="0">
                <a:solidFill>
                  <a:srgbClr val="0070C0"/>
                </a:solidFill>
              </a:rPr>
              <a:t>in 2011.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753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On-die integrated 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23448"/>
            <a:ext cx="532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Thunderbolt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standard [309]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937062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Thunderbolt</a:t>
            </a:r>
            <a:r>
              <a:rPr lang="en-US" dirty="0">
                <a:solidFill>
                  <a:srgbClr val="000000"/>
                </a:solidFill>
              </a:rPr>
              <a:t> and its update, </a:t>
            </a:r>
            <a:r>
              <a:rPr lang="en-US" dirty="0">
                <a:solidFill>
                  <a:srgbClr val="0070C0"/>
                </a:solidFill>
              </a:rPr>
              <a:t>Thunderbolt 2 (2014) </a:t>
            </a:r>
            <a:r>
              <a:rPr lang="en-US" dirty="0">
                <a:solidFill>
                  <a:srgbClr val="000000"/>
                </a:solidFill>
              </a:rPr>
              <a:t>make use of the same 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connector and socket as </a:t>
            </a:r>
            <a:r>
              <a:rPr lang="en-US" dirty="0">
                <a:solidFill>
                  <a:srgbClr val="0070C0"/>
                </a:solidFill>
              </a:rPr>
              <a:t>Mini DisplayPort (MDP).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Nevertheless, </a:t>
            </a:r>
            <a:r>
              <a:rPr lang="en-US" dirty="0">
                <a:solidFill>
                  <a:srgbClr val="0070C0"/>
                </a:solidFill>
              </a:rPr>
              <a:t>recent laptops </a:t>
            </a:r>
            <a:r>
              <a:rPr lang="en-US" dirty="0" smtClean="0">
                <a:solidFill>
                  <a:srgbClr val="000000"/>
                </a:solidFill>
              </a:rPr>
              <a:t>usually </a:t>
            </a:r>
            <a:r>
              <a:rPr lang="en-US" dirty="0">
                <a:solidFill>
                  <a:srgbClr val="000000"/>
                </a:solidFill>
              </a:rPr>
              <a:t>provide </a:t>
            </a:r>
            <a:r>
              <a:rPr lang="en-US" dirty="0">
                <a:solidFill>
                  <a:srgbClr val="0070C0"/>
                </a:solidFill>
              </a:rPr>
              <a:t>USB-C ports </a:t>
            </a:r>
            <a:r>
              <a:rPr lang="en-US" dirty="0">
                <a:solidFill>
                  <a:srgbClr val="000000"/>
                </a:solidFill>
              </a:rPr>
              <a:t>so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implementation of</a:t>
            </a:r>
            <a:endParaRPr lang="en-US" dirty="0">
              <a:solidFill>
                <a:srgbClr val="0070C0"/>
              </a:solidFill>
            </a:endParaRPr>
          </a:p>
          <a:p>
            <a:pPr lvl="0"/>
            <a:r>
              <a:rPr lang="en-US" dirty="0">
                <a:solidFill>
                  <a:srgbClr val="0070C0"/>
                </a:solidFill>
              </a:rPr>
              <a:t>       Thunderbolt (1 or 2) ports needs additional space and cost</a:t>
            </a:r>
            <a:r>
              <a:rPr lang="en-US" dirty="0">
                <a:solidFill>
                  <a:srgbClr val="000000"/>
                </a:solidFill>
              </a:rPr>
              <a:t>, this prevented its 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     widespread use.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To mitigate this drawback, </a:t>
            </a:r>
            <a:r>
              <a:rPr lang="en-US" dirty="0" smtClean="0">
                <a:solidFill>
                  <a:srgbClr val="FF0000"/>
                </a:solidFill>
              </a:rPr>
              <a:t>Thunderbolt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 standard </a:t>
            </a:r>
            <a:r>
              <a:rPr lang="en-US" dirty="0">
                <a:solidFill>
                  <a:srgbClr val="0070C0"/>
                </a:solidFill>
              </a:rPr>
              <a:t>replaced the Mini DisplayPort 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       by the ubiquitous USB-C port.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This merges the benefits of the </a:t>
            </a:r>
            <a:r>
              <a:rPr lang="en-US" dirty="0">
                <a:solidFill>
                  <a:srgbClr val="0070C0"/>
                </a:solidFill>
              </a:rPr>
              <a:t>fast</a:t>
            </a:r>
            <a:r>
              <a:rPr lang="en-US" dirty="0">
                <a:solidFill>
                  <a:srgbClr val="000000"/>
                </a:solidFill>
              </a:rPr>
              <a:t> Thunderbolt 3 standard with the </a:t>
            </a:r>
            <a:r>
              <a:rPr lang="en-US" dirty="0">
                <a:solidFill>
                  <a:srgbClr val="0070C0"/>
                </a:solidFill>
              </a:rPr>
              <a:t>widespread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        use </a:t>
            </a:r>
            <a:r>
              <a:rPr lang="en-US" dirty="0">
                <a:solidFill>
                  <a:srgbClr val="000000"/>
                </a:solidFill>
              </a:rPr>
              <a:t>of the USB-C port.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345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41730" y="1355209"/>
            <a:ext cx="4860540" cy="4230911"/>
            <a:chOff x="1566290" y="819150"/>
            <a:chExt cx="6561105" cy="55356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0582" t="29437" r="3541" b="16750"/>
            <a:stretch/>
          </p:blipFill>
          <p:spPr>
            <a:xfrm>
              <a:off x="1566290" y="819150"/>
              <a:ext cx="6561105" cy="5535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6403" t="35557" r="27360" b="45341"/>
            <a:stretch/>
          </p:blipFill>
          <p:spPr>
            <a:xfrm>
              <a:off x="1570035" y="1583795"/>
              <a:ext cx="690580" cy="46805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288" t="61806" r="34250" b="17194"/>
            <a:stretch/>
          </p:blipFill>
          <p:spPr>
            <a:xfrm>
              <a:off x="1601669" y="3789040"/>
              <a:ext cx="658945" cy="256572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7575" y="509812"/>
            <a:ext cx="895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Data transfer rates supported by the Thunderbolt and USB standards [311]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56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8789" y="918345"/>
            <a:ext cx="89560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 that while USB-C and Thunderbolt 3 have the same physical connectors and </a:t>
            </a:r>
          </a:p>
          <a:p>
            <a:r>
              <a:rPr lang="en-US" dirty="0" smtClean="0"/>
              <a:t>       sockets, </a:t>
            </a:r>
            <a:r>
              <a:rPr lang="en-US" dirty="0" smtClean="0">
                <a:solidFill>
                  <a:srgbClr val="FF0000"/>
                </a:solidFill>
              </a:rPr>
              <a:t>Thunderbolt 3</a:t>
            </a:r>
            <a:r>
              <a:rPr lang="en-US" dirty="0" smtClean="0"/>
              <a:t> has a </a:t>
            </a:r>
            <a:r>
              <a:rPr lang="en-US" dirty="0" smtClean="0">
                <a:solidFill>
                  <a:srgbClr val="0070C0"/>
                </a:solidFill>
              </a:rPr>
              <a:t>different controller </a:t>
            </a:r>
            <a:r>
              <a:rPr lang="en-US" dirty="0" smtClean="0"/>
              <a:t>than </a:t>
            </a:r>
            <a:r>
              <a:rPr lang="en-US" dirty="0" smtClean="0"/>
              <a:t>USB-C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70C0"/>
                </a:solidFill>
              </a:rPr>
              <a:t>Thunderbolt 3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does not operate via the USB-C circuitry.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 smtClean="0"/>
              <a:t>indicate </a:t>
            </a:r>
            <a:r>
              <a:rPr lang="en-US" dirty="0" smtClean="0">
                <a:solidFill>
                  <a:srgbClr val="0070C0"/>
                </a:solidFill>
              </a:rPr>
              <a:t>Thunderbolt 3 support</a:t>
            </a:r>
            <a:r>
              <a:rPr lang="en-US" dirty="0" smtClean="0"/>
              <a:t>, USB-C connectors and sockets supporting</a:t>
            </a:r>
          </a:p>
          <a:p>
            <a:r>
              <a:rPr lang="en-US" dirty="0"/>
              <a:t> </a:t>
            </a:r>
            <a:r>
              <a:rPr lang="en-US" dirty="0" smtClean="0"/>
              <a:t>     Thunderbolt 3 are designated by a </a:t>
            </a:r>
            <a:r>
              <a:rPr lang="en-US" dirty="0" smtClean="0">
                <a:solidFill>
                  <a:srgbClr val="FF0000"/>
                </a:solidFill>
              </a:rPr>
              <a:t>lightning bolt icon</a:t>
            </a:r>
            <a:r>
              <a:rPr lang="en-US" dirty="0" smtClean="0"/>
              <a:t>, as seen  e.g. in the</a:t>
            </a:r>
          </a:p>
          <a:p>
            <a:r>
              <a:rPr lang="en-US" dirty="0"/>
              <a:t> </a:t>
            </a:r>
            <a:r>
              <a:rPr lang="en-US" dirty="0" smtClean="0"/>
              <a:t>     next Figures.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75" y="509812"/>
            <a:ext cx="878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Marking the availability of Thunderbolt 3 on connectors and sockets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61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55" y="1352265"/>
            <a:ext cx="5747835" cy="3235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75" y="509812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connector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1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25602" name="Picture 2" descr="Dell XPS 15 9560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4" y="1353389"/>
            <a:ext cx="7582956" cy="50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75" y="509812"/>
            <a:ext cx="337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socket [310]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72100" y="4689140"/>
            <a:ext cx="1035115" cy="103511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8528" y="1268760"/>
            <a:ext cx="844249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Transmit </a:t>
            </a:r>
            <a:r>
              <a:rPr lang="en-US" dirty="0"/>
              <a:t>data at a rate of 40 </a:t>
            </a:r>
            <a:r>
              <a:rPr lang="en-US" dirty="0" err="1" smtClean="0"/>
              <a:t>Gbps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Output </a:t>
            </a:r>
            <a:r>
              <a:rPr lang="en-US" dirty="0"/>
              <a:t>video to two 4K monitors at 60 </a:t>
            </a:r>
            <a:r>
              <a:rPr lang="en-US" dirty="0" smtClean="0"/>
              <a:t>Hz.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Charge </a:t>
            </a:r>
            <a:r>
              <a:rPr lang="en-US" dirty="0"/>
              <a:t>smartphones and most </a:t>
            </a:r>
            <a:r>
              <a:rPr lang="en-US" dirty="0" smtClean="0"/>
              <a:t>laptops.</a:t>
            </a:r>
            <a:endParaRPr lang="en-US" dirty="0"/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Connect </a:t>
            </a:r>
            <a:r>
              <a:rPr lang="en-US" dirty="0"/>
              <a:t>to an external GPU (unless it’s been blocked by the manufacturer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9655" y="918345"/>
            <a:ext cx="4984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Example use cases of Thunderbolt 3 [310]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507163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Thunderbolt 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895361"/>
            <a:ext cx="90046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Recently (3/2019), Thunderbolt 3 is </a:t>
            </a:r>
            <a:r>
              <a:rPr lang="en-US" sz="1600" dirty="0">
                <a:latin typeface="+mj-lt"/>
              </a:rPr>
              <a:t>common on </a:t>
            </a:r>
            <a:r>
              <a:rPr lang="en-US" sz="1600" dirty="0" smtClean="0">
                <a:latin typeface="+mj-lt"/>
              </a:rPr>
              <a:t>high-end </a:t>
            </a:r>
            <a:r>
              <a:rPr lang="en-US" sz="1600" dirty="0">
                <a:latin typeface="+mj-lt"/>
              </a:rPr>
              <a:t>Windows </a:t>
            </a:r>
            <a:r>
              <a:rPr lang="en-US" sz="1600" dirty="0" smtClean="0">
                <a:latin typeface="+mj-lt"/>
              </a:rPr>
              <a:t>laptops.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number of PCs shipped with Thunderbolt doubles annually</a:t>
            </a:r>
            <a:r>
              <a:rPr lang="en-US" sz="1600" dirty="0">
                <a:latin typeface="+mj-lt"/>
              </a:rPr>
              <a:t>, now </a:t>
            </a:r>
            <a:r>
              <a:rPr lang="en-US" sz="1600" dirty="0" smtClean="0">
                <a:latin typeface="+mj-lt"/>
              </a:rPr>
              <a:t>with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tens of </a:t>
            </a:r>
            <a:r>
              <a:rPr lang="en-US" sz="1600" dirty="0" smtClean="0">
                <a:latin typeface="+mj-lt"/>
              </a:rPr>
              <a:t>millions </a:t>
            </a:r>
            <a:r>
              <a:rPr lang="en-US" sz="1600" dirty="0">
                <a:latin typeface="+mj-lt"/>
              </a:rPr>
              <a:t>sold.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number of Thunderbolt peripherals available doubles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also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same rate</a:t>
            </a:r>
            <a:r>
              <a:rPr lang="en-US" sz="1600" dirty="0">
                <a:latin typeface="+mj-lt"/>
              </a:rPr>
              <a:t>, with many hundred certified products offered on the market.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25" y="507163"/>
            <a:ext cx="582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Spreading of the Thunderbolt technology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[312]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9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2548546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6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030" y="863715"/>
            <a:ext cx="898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Recent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Thunderbolt implementations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discrete</a:t>
            </a:r>
            <a:r>
              <a:rPr lang="en-US" sz="1600" dirty="0">
                <a:latin typeface="+mj-lt"/>
              </a:rPr>
              <a:t> while using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on-board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Thunderbolt 3 controllers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503675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Thunderbolt 3 -1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1726005"/>
            <a:ext cx="8865985" cy="4107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7786" y="2095147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(1. gen. Thunderbolt controller)</a:t>
            </a:r>
            <a:endParaRPr lang="en-US" sz="1600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6535" y="2599827"/>
            <a:ext cx="585065" cy="63007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8" y="5968926"/>
            <a:ext cx="894643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Figure: Example </a:t>
            </a:r>
            <a:r>
              <a:rPr lang="en-US" sz="1600" dirty="0">
                <a:latin typeface="+mj-lt"/>
              </a:rPr>
              <a:t>of  a discrete Thunderbolt implementation</a:t>
            </a:r>
          </a:p>
          <a:p>
            <a:pPr algn="ctr">
              <a:spcAft>
                <a:spcPts val="200"/>
              </a:spcAft>
            </a:pPr>
            <a:r>
              <a:rPr lang="en-US" sz="1600" dirty="0">
                <a:latin typeface="+mj-lt"/>
              </a:rPr>
              <a:t>  (actually in Apple’s </a:t>
            </a:r>
            <a:r>
              <a:rPr lang="en-US" sz="1600" dirty="0" err="1">
                <a:latin typeface="+mj-lt"/>
              </a:rPr>
              <a:t>Macbook</a:t>
            </a:r>
            <a:r>
              <a:rPr lang="en-US" sz="1600" dirty="0">
                <a:latin typeface="+mj-lt"/>
              </a:rPr>
              <a:t> Air (2011) [313]</a:t>
            </a:r>
          </a:p>
        </p:txBody>
      </p:sp>
    </p:spTree>
    <p:extLst>
      <p:ext uri="{BB962C8B-B14F-4D97-AF65-F5344CB8AC3E}">
        <p14:creationId xmlns:p14="http://schemas.microsoft.com/office/powerpoint/2010/main" val="18380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510316"/>
            <a:ext cx="5513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rgbClr val="2D2D8A"/>
                </a:solidFill>
                <a:latin typeface="Verdana"/>
              </a:rPr>
              <a:t>13.1 Introduction </a:t>
            </a:r>
            <a:r>
              <a:rPr lang="en-US" sz="1800" dirty="0">
                <a:solidFill>
                  <a:srgbClr val="2D2D8A"/>
                </a:solidFill>
                <a:latin typeface="Verdana"/>
              </a:rPr>
              <a:t>to the Ice Lake </a:t>
            </a:r>
            <a:r>
              <a:rPr lang="en-US" sz="1800" dirty="0" smtClean="0">
                <a:solidFill>
                  <a:srgbClr val="2D2D8A"/>
                </a:solidFill>
                <a:latin typeface="Verdana"/>
              </a:rPr>
              <a:t>line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1. 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Introduction</a:t>
            </a: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(1)</a:t>
            </a:r>
            <a:endParaRPr kumimoji="0" lang="hu-HU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13.1 Introduction to the Ice Lake mobile line (1</a:t>
            </a:r>
            <a:r>
              <a:rPr lang="en-US" dirty="0"/>
              <a:t>)</a:t>
            </a:r>
          </a:p>
        </p:txBody>
      </p:sp>
      <p:sp>
        <p:nvSpPr>
          <p:cNvPr id="60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61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2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7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8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9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0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rgbClr val="8AC6C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1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1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2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3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4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5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6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97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98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Szövegdoboz 27"/>
          <p:cNvSpPr txBox="1"/>
          <p:nvPr/>
        </p:nvSpPr>
        <p:spPr bwMode="auto">
          <a:xfrm>
            <a:off x="5749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7909896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103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4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689619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798289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410439" y="6348407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(2015)</a:t>
            </a:r>
            <a:endParaRPr lang="en-US" sz="1300" i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1484991" y="6343688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(2016)</a:t>
            </a:r>
            <a:endParaRPr lang="en-US" sz="1300" i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2581416" y="6348407"/>
            <a:ext cx="10454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(2017/18)</a:t>
            </a:r>
            <a:endParaRPr lang="en-US" sz="1300" i="1" dirty="0"/>
          </a:p>
        </p:txBody>
      </p:sp>
      <p:sp>
        <p:nvSpPr>
          <p:cNvPr id="116" name="Téglalap 3"/>
          <p:cNvSpPr/>
          <p:nvPr/>
        </p:nvSpPr>
        <p:spPr bwMode="auto">
          <a:xfrm>
            <a:off x="26495" y="3955608"/>
            <a:ext cx="6192000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117" name="Téglalap 4"/>
          <p:cNvSpPr/>
          <p:nvPr/>
        </p:nvSpPr>
        <p:spPr bwMode="auto">
          <a:xfrm>
            <a:off x="168379" y="4546162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8" name="Szövegdoboz 16"/>
          <p:cNvSpPr txBox="1">
            <a:spLocks noChangeArrowheads="1"/>
          </p:cNvSpPr>
          <p:nvPr/>
        </p:nvSpPr>
        <p:spPr bwMode="auto">
          <a:xfrm>
            <a:off x="396199" y="5967499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9" name="Szövegdoboz 17"/>
          <p:cNvSpPr txBox="1">
            <a:spLocks noChangeArrowheads="1"/>
          </p:cNvSpPr>
          <p:nvPr/>
        </p:nvSpPr>
        <p:spPr bwMode="auto">
          <a:xfrm>
            <a:off x="1481786" y="5969365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0" name="Szövegdoboz 25"/>
          <p:cNvSpPr txBox="1"/>
          <p:nvPr/>
        </p:nvSpPr>
        <p:spPr bwMode="auto">
          <a:xfrm>
            <a:off x="341094" y="4073793"/>
            <a:ext cx="72968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1" name="Szövegdoboz 17"/>
          <p:cNvSpPr txBox="1">
            <a:spLocks noChangeArrowheads="1"/>
          </p:cNvSpPr>
          <p:nvPr/>
        </p:nvSpPr>
        <p:spPr bwMode="auto">
          <a:xfrm>
            <a:off x="2726795" y="5973848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" name="Szövegdoboz 25"/>
          <p:cNvSpPr txBox="1"/>
          <p:nvPr/>
        </p:nvSpPr>
        <p:spPr bwMode="auto">
          <a:xfrm>
            <a:off x="1499353" y="4071531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Szövegdoboz 25"/>
          <p:cNvSpPr txBox="1"/>
          <p:nvPr/>
        </p:nvSpPr>
        <p:spPr bwMode="auto">
          <a:xfrm>
            <a:off x="2756002" y="4081156"/>
            <a:ext cx="7970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24" name="Téglalap 4"/>
          <p:cNvSpPr/>
          <p:nvPr/>
        </p:nvSpPr>
        <p:spPr bwMode="auto">
          <a:xfrm>
            <a:off x="1272333" y="455176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ts val="600"/>
              </a:spcBef>
              <a:spcAft>
                <a:spcPts val="14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5" name="Téglalap 4"/>
          <p:cNvSpPr/>
          <p:nvPr/>
        </p:nvSpPr>
        <p:spPr bwMode="auto">
          <a:xfrm>
            <a:off x="2410872" y="4552454"/>
            <a:ext cx="1584000" cy="13642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Kaby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R/G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Amber Lake-Y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Whiskey Lake-U</a:t>
            </a:r>
          </a:p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Cannon Lake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6" name="Téglalap 14"/>
          <p:cNvSpPr/>
          <p:nvPr/>
        </p:nvSpPr>
        <p:spPr bwMode="auto">
          <a:xfrm>
            <a:off x="4030180" y="4558772"/>
            <a:ext cx="1008000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Coffee Lake R</a:t>
            </a: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7" name="Szövegdoboz 21"/>
          <p:cNvSpPr txBox="1">
            <a:spLocks noChangeArrowheads="1"/>
          </p:cNvSpPr>
          <p:nvPr/>
        </p:nvSpPr>
        <p:spPr bwMode="auto">
          <a:xfrm>
            <a:off x="4192493" y="5982127"/>
            <a:ext cx="649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8" name="Szövegdoboz 25"/>
          <p:cNvSpPr txBox="1"/>
          <p:nvPr/>
        </p:nvSpPr>
        <p:spPr bwMode="auto">
          <a:xfrm>
            <a:off x="4094767" y="4095882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023996" y="6353071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(2018)</a:t>
            </a:r>
            <a:endParaRPr lang="en-US" sz="1300" i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5069457" y="42174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881499" y="6347356"/>
            <a:ext cx="100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R: Refresh</a:t>
            </a:r>
          </a:p>
        </p:txBody>
      </p:sp>
      <p:sp>
        <p:nvSpPr>
          <p:cNvPr id="132" name="Rounded Rectangle 131"/>
          <p:cNvSpPr/>
          <p:nvPr/>
        </p:nvSpPr>
        <p:spPr bwMode="auto">
          <a:xfrm>
            <a:off x="5055749" y="3955608"/>
            <a:ext cx="1185725" cy="23317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622980" y="4322131"/>
            <a:ext cx="25512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endParaRPr lang="en-US" sz="1200" dirty="0" smtClean="0">
              <a:solidFill>
                <a:srgbClr val="000000"/>
              </a:solidFill>
              <a:latin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Vega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graphics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Amber Lake Y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Whiskey Lake U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(all 14 nm)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Verdana"/>
              </a:rPr>
              <a:t>Cannon </a:t>
            </a:r>
            <a:r>
              <a:rPr lang="en-US" sz="1200" dirty="0">
                <a:latin typeface="Verdana"/>
              </a:rPr>
              <a:t>Lake </a:t>
            </a:r>
            <a:r>
              <a:rPr lang="en-US" sz="1200" dirty="0" smtClean="0">
                <a:latin typeface="Verdana"/>
              </a:rPr>
              <a:t>(10 nm)</a:t>
            </a:r>
            <a:r>
              <a:rPr lang="en-US" sz="1200" dirty="0">
                <a:latin typeface="Verdana"/>
              </a:rPr>
              <a:t> 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300700" y="3879050"/>
            <a:ext cx="290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8th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generation  encompasses </a:t>
            </a:r>
          </a:p>
          <a:p>
            <a:pPr lvl="0"/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   the following processor lines: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5" name="Téglalap 14"/>
          <p:cNvSpPr/>
          <p:nvPr/>
        </p:nvSpPr>
        <p:spPr bwMode="auto">
          <a:xfrm>
            <a:off x="5052228" y="4563525"/>
            <a:ext cx="1184957" cy="1356734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 Lake</a:t>
            </a:r>
          </a:p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Comet 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Lake</a:t>
            </a:r>
            <a:endParaRPr lang="hu-HU" sz="4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14/10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36" name="Szövegdoboz 21"/>
          <p:cNvSpPr txBox="1">
            <a:spLocks noChangeArrowheads="1"/>
          </p:cNvSpPr>
          <p:nvPr/>
        </p:nvSpPr>
        <p:spPr bwMode="auto">
          <a:xfrm>
            <a:off x="5274715" y="5958005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ICK</a:t>
            </a:r>
            <a:endParaRPr lang="hu-HU" altLang="en-US" sz="1200" b="1" i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7" name="Szövegdoboz 25"/>
          <p:cNvSpPr txBox="1"/>
          <p:nvPr/>
        </p:nvSpPr>
        <p:spPr bwMode="auto">
          <a:xfrm>
            <a:off x="5118907" y="4100635"/>
            <a:ext cx="9316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g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en.</a:t>
            </a:r>
            <a:r>
              <a:rPr lang="en-US" sz="1100" b="1" baseline="300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1100" b="1" baseline="30000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136829" y="6357824"/>
            <a:ext cx="7585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(2019)</a:t>
            </a:r>
            <a:endParaRPr lang="en-US" sz="1300" i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6282190" y="6032321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  </a:t>
            </a:r>
            <a:r>
              <a:rPr lang="en-US" sz="1200" baseline="30000" dirty="0" smtClean="0">
                <a:solidFill>
                  <a:schemeClr val="accent6"/>
                </a:solidFill>
              </a:rPr>
              <a:t>2</a:t>
            </a:r>
            <a:r>
              <a:rPr lang="en-US" sz="1200" dirty="0" smtClean="0">
                <a:solidFill>
                  <a:schemeClr val="accent6"/>
                </a:solidFill>
              </a:rPr>
              <a:t> Comet </a:t>
            </a:r>
            <a:r>
              <a:rPr lang="en-US" sz="1200" dirty="0" err="1" smtClean="0">
                <a:solidFill>
                  <a:schemeClr val="accent6"/>
                </a:solidFill>
              </a:rPr>
              <a:t>Lake:line</a:t>
            </a:r>
            <a:r>
              <a:rPr lang="en-US" sz="1200" dirty="0" smtClean="0">
                <a:solidFill>
                  <a:schemeClr val="accent6"/>
                </a:solidFill>
              </a:rPr>
              <a:t> 14 nm</a:t>
            </a:r>
            <a:r>
              <a:rPr lang="en-US" sz="1200" dirty="0" smtClean="0">
                <a:solidFill>
                  <a:schemeClr val="accent6"/>
                </a:solidFill>
              </a:rPr>
              <a:t>.</a:t>
            </a:r>
            <a:endParaRPr lang="en-US" sz="12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863" y="2079625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882965"/>
            <a:ext cx="884713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Intel’s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Ice Lake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processors are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provide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fully integrated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Thunderbolt 3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implementation.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This obviously will spur the spread of the Thunderbolt technology.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503675"/>
            <a:ext cx="452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Thunderbolt 3 -2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456" t="29979" r="36103" b="17034"/>
          <a:stretch/>
        </p:blipFill>
        <p:spPr>
          <a:xfrm>
            <a:off x="4121950" y="2177862"/>
            <a:ext cx="4095455" cy="44464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7298055" y="4509120"/>
            <a:ext cx="900100" cy="18002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510" y="5255911"/>
            <a:ext cx="3510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 smtClean="0">
                <a:latin typeface="Verdana"/>
              </a:rPr>
              <a:t>Figure: Example </a:t>
            </a:r>
            <a:r>
              <a:rPr lang="en-US" sz="1600" dirty="0">
                <a:latin typeface="Verdana"/>
              </a:rPr>
              <a:t>of  an integrated Thunderbolt 3 implementation</a:t>
            </a:r>
          </a:p>
          <a:p>
            <a:pPr lvl="0" algn="ctr"/>
            <a:r>
              <a:rPr lang="en-US" sz="1600" dirty="0">
                <a:latin typeface="Verdana"/>
              </a:rPr>
              <a:t>  (actually on Intel’s Ice Lake processor die (2019) [306</a:t>
            </a:r>
            <a:r>
              <a:rPr lang="en-US" sz="1600" dirty="0" smtClean="0">
                <a:latin typeface="Verdana"/>
              </a:rPr>
              <a:t>]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68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13.2.4 On-die integrated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Thunderbolt 3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75" y="50981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Thunderbolt 3 cables [309]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54218" y="916934"/>
            <a:ext cx="8910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Recently, Thunderbolt  3 cables are </a:t>
            </a:r>
            <a:r>
              <a:rPr lang="en-US" dirty="0" smtClean="0">
                <a:solidFill>
                  <a:srgbClr val="0070C0"/>
                </a:solidFill>
              </a:rPr>
              <a:t>made of copper wires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simplest cables are </a:t>
            </a:r>
            <a:r>
              <a:rPr lang="en-US" dirty="0" smtClean="0">
                <a:solidFill>
                  <a:srgbClr val="0070C0"/>
                </a:solidFill>
              </a:rPr>
              <a:t>passive and are identical to USB-C cables </a:t>
            </a:r>
            <a:r>
              <a:rPr lang="en-US" dirty="0" smtClean="0"/>
              <a:t>but do support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     data transfers only </a:t>
            </a:r>
            <a:r>
              <a:rPr lang="en-US" dirty="0" smtClean="0">
                <a:solidFill>
                  <a:srgbClr val="0070C0"/>
                </a:solidFill>
              </a:rPr>
              <a:t>up to 20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transfer rates of </a:t>
            </a:r>
            <a:r>
              <a:rPr lang="en-US" dirty="0" smtClean="0">
                <a:solidFill>
                  <a:srgbClr val="0070C0"/>
                </a:solidFill>
              </a:rPr>
              <a:t>40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however, need </a:t>
            </a:r>
            <a:r>
              <a:rPr lang="en-US" dirty="0" smtClean="0">
                <a:solidFill>
                  <a:srgbClr val="0070C0"/>
                </a:solidFill>
              </a:rPr>
              <a:t>active cables </a:t>
            </a:r>
            <a:r>
              <a:rPr lang="en-US" dirty="0" smtClean="0"/>
              <a:t>that include integrated</a:t>
            </a:r>
          </a:p>
          <a:p>
            <a:r>
              <a:rPr lang="en-US" dirty="0"/>
              <a:t> </a:t>
            </a:r>
            <a:r>
              <a:rPr lang="en-US" dirty="0" smtClean="0"/>
              <a:t>      chips.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46512" y="1610850"/>
            <a:ext cx="779591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13.2.5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WiFi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 support</a:t>
            </a:r>
          </a:p>
        </p:txBody>
      </p:sp>
    </p:spTree>
    <p:extLst>
      <p:ext uri="{BB962C8B-B14F-4D97-AF65-F5344CB8AC3E}">
        <p14:creationId xmlns:p14="http://schemas.microsoft.com/office/powerpoint/2010/main" val="18575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support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13.2.5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118" y="863715"/>
            <a:ext cx="81916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Series 300 chipsets </a:t>
            </a:r>
            <a:r>
              <a:rPr lang="en-US" sz="1600" dirty="0" smtClean="0">
                <a:latin typeface="+mj-lt"/>
              </a:rPr>
              <a:t>provide also Intel’s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first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 </a:t>
            </a:r>
            <a:r>
              <a:rPr lang="en-US" sz="1600" dirty="0" smtClean="0">
                <a:latin typeface="+mj-lt"/>
              </a:rPr>
              <a:t>implementation, called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  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 Gig+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as part of their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Integrated connectivity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”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technology, that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partially integrates the Wi-Fi/BT/RF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module onto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PCH, </a:t>
            </a:r>
            <a:r>
              <a:rPr lang="en-US" sz="1600" dirty="0" smtClean="0">
                <a:latin typeface="Verdana"/>
              </a:rPr>
              <a:t>as discussed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latin typeface="Verdana"/>
              </a:rPr>
              <a:t>         later in this Section.</a:t>
            </a:r>
            <a:endParaRPr lang="en-US" sz="1600" dirty="0">
              <a:latin typeface="Verdana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complies to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IEEE 802.11ax standard</a:t>
            </a:r>
            <a:r>
              <a:rPr lang="en-US" sz="1600" dirty="0" smtClean="0">
                <a:latin typeface="+mj-lt"/>
              </a:rPr>
              <a:t> (see the next Table).  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684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477154"/>
              </p:ext>
            </p:extLst>
          </p:nvPr>
        </p:nvGraphicFramePr>
        <p:xfrm>
          <a:off x="116919" y="1313765"/>
          <a:ext cx="8910573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39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272939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324138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504569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105721">
                  <a:extLst>
                    <a:ext uri="{9D8B030D-6E8A-4147-A177-3AD203B41FA5}">
                      <a16:colId xmlns:a16="http://schemas.microsoft.com/office/drawing/2014/main" val="1853308492"/>
                    </a:ext>
                  </a:extLst>
                </a:gridCol>
                <a:gridCol w="1440157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Standard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Approved</a:t>
                      </a:r>
                    </a:p>
                    <a:p>
                      <a:pPr algn="ctr"/>
                      <a:r>
                        <a:rPr lang="en-US" sz="1400" dirty="0" smtClean="0"/>
                        <a:t> in 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Frequency</a:t>
                      </a:r>
                    </a:p>
                    <a:p>
                      <a:pPr algn="ctr"/>
                      <a:r>
                        <a:rPr lang="en-US" sz="1400" dirty="0" smtClean="0"/>
                        <a:t>band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Band-width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technology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OFDMA</a:t>
                      </a:r>
                    </a:p>
                    <a:p>
                      <a:pPr algn="ctr"/>
                      <a:r>
                        <a:rPr lang="en-US" sz="1400" dirty="0" smtClean="0"/>
                        <a:t>coding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rate</a:t>
                      </a:r>
                    </a:p>
                    <a:p>
                      <a:pPr algn="ctr"/>
                      <a:r>
                        <a:rPr lang="en-US" sz="1400" dirty="0" smtClean="0"/>
                        <a:t>(up to)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11.b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11.g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11.n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2007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4 streams</a:t>
                      </a:r>
                    </a:p>
                    <a:p>
                      <a:pPr algn="ctr"/>
                      <a:r>
                        <a:rPr lang="en-US" sz="1400" dirty="0" smtClean="0"/>
                        <a:t>(in downlink)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288.8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36220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11.ac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WiFi</a:t>
                      </a:r>
                      <a:r>
                        <a:rPr lang="en-US" sz="1400" dirty="0" smtClean="0"/>
                        <a:t> 5)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8 streams</a:t>
                      </a:r>
                    </a:p>
                    <a:p>
                      <a:pPr algn="ctr"/>
                      <a:r>
                        <a:rPr lang="en-US" sz="1400" dirty="0" smtClean="0"/>
                        <a:t>(in downlink)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1733.2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11.ax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WiFi</a:t>
                      </a:r>
                      <a:r>
                        <a:rPr lang="en-US" sz="1400" dirty="0" smtClean="0"/>
                        <a:t> 6)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2.4/5/6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160 MHz?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8 streams</a:t>
                      </a:r>
                    </a:p>
                    <a:p>
                      <a:pPr algn="ctr"/>
                      <a:r>
                        <a:rPr lang="en-US" sz="1400" dirty="0" smtClean="0"/>
                        <a:t>(in up and downlink)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OFDMA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 to 10.53 Gb/s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66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637" y="509812"/>
            <a:ext cx="719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IEEE 802.11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standard (Based on [264]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399330"/>
            <a:ext cx="8836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MIMO: Multiple-Input Multiple-Output    OFDMA: </a:t>
            </a:r>
            <a:r>
              <a:rPr lang="en-US" sz="1400" dirty="0"/>
              <a:t>Orthogonal Frequency Division Multiple Access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6919" y="4914165"/>
            <a:ext cx="8910573" cy="9258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965"/>
            <a:ext cx="9144000" cy="393700"/>
          </a:xfrm>
        </p:spPr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</a:t>
            </a:r>
            <a:r>
              <a:rPr lang="en-US" altLang="en-US" kern="12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350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392" y="918345"/>
            <a:ext cx="648767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WifFi</a:t>
            </a:r>
            <a:r>
              <a:rPr lang="en-US" dirty="0" smtClean="0">
                <a:solidFill>
                  <a:srgbClr val="FF0000"/>
                </a:solidFill>
              </a:rPr>
              <a:t> 6</a:t>
            </a:r>
            <a:r>
              <a:rPr lang="en-US" dirty="0" smtClean="0"/>
              <a:t> is expected to provide 4x the transfer rate of </a:t>
            </a:r>
            <a:r>
              <a:rPr lang="en-US" dirty="0" err="1" smtClean="0"/>
              <a:t>WiF</a:t>
            </a:r>
            <a:r>
              <a:rPr lang="en-US" dirty="0" smtClean="0"/>
              <a:t>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Main contributors </a:t>
            </a:r>
            <a:r>
              <a:rPr lang="en-US" dirty="0" smtClean="0"/>
              <a:t>of the speed up are: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7101" y="1628800"/>
            <a:ext cx="837287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a) MIMO technology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b) the </a:t>
            </a:r>
            <a:r>
              <a:rPr lang="en-US" dirty="0" smtClean="0">
                <a:solidFill>
                  <a:srgbClr val="0070C0"/>
                </a:solidFill>
              </a:rPr>
              <a:t>(OFDMA) Orthogonal </a:t>
            </a:r>
            <a:r>
              <a:rPr lang="en-US" dirty="0">
                <a:solidFill>
                  <a:srgbClr val="0070C0"/>
                </a:solidFill>
              </a:rPr>
              <a:t>Frequency Division Multiple </a:t>
            </a:r>
            <a:r>
              <a:rPr lang="en-US" dirty="0" smtClean="0">
                <a:solidFill>
                  <a:srgbClr val="0070C0"/>
                </a:solidFill>
              </a:rPr>
              <a:t>Access </a:t>
            </a:r>
            <a:r>
              <a:rPr lang="en-US" dirty="0" smtClean="0">
                <a:solidFill>
                  <a:srgbClr val="0070C0"/>
                </a:solidFill>
              </a:rPr>
              <a:t>modulation.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50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6545" y="899428"/>
            <a:ext cx="732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MIMO technology </a:t>
            </a:r>
            <a:r>
              <a:rPr lang="en-US" dirty="0" smtClean="0"/>
              <a:t>is implemented in this case also </a:t>
            </a:r>
            <a:r>
              <a:rPr lang="en-US" dirty="0" smtClean="0">
                <a:solidFill>
                  <a:srgbClr val="0070C0"/>
                </a:solidFill>
              </a:rPr>
              <a:t>in the downlink.</a:t>
            </a:r>
            <a:r>
              <a:rPr lang="en-US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691" y="503675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a) MIMO technology</a:t>
            </a:r>
          </a:p>
        </p:txBody>
      </p:sp>
    </p:spTree>
    <p:extLst>
      <p:ext uri="{BB962C8B-B14F-4D97-AF65-F5344CB8AC3E}">
        <p14:creationId xmlns:p14="http://schemas.microsoft.com/office/powerpoint/2010/main" val="323221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07060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MIMO technology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147" y="916050"/>
            <a:ext cx="8962646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 (Multiple-Input Multiple-Output)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IEEE 801.11n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amendment in order to significantly raise data rate.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supports </a:t>
            </a:r>
            <a:r>
              <a:rPr lang="en-US" sz="1600" dirty="0" smtClean="0">
                <a:solidFill>
                  <a:srgbClr val="0070C0"/>
                </a:solidFill>
              </a:rPr>
              <a:t>multiple </a:t>
            </a:r>
            <a:r>
              <a:rPr lang="en-US" sz="1600" dirty="0">
                <a:solidFill>
                  <a:srgbClr val="0070C0"/>
                </a:solidFill>
              </a:rPr>
              <a:t>communication channels for transmitting </a:t>
            </a:r>
            <a:r>
              <a:rPr lang="en-US" sz="1600" dirty="0" smtClean="0">
                <a:solidFill>
                  <a:srgbClr val="0070C0"/>
                </a:solidFill>
              </a:rPr>
              <a:t>multiple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data </a:t>
            </a:r>
            <a:r>
              <a:rPr lang="en-US" sz="1600" dirty="0" smtClean="0">
                <a:solidFill>
                  <a:srgbClr val="0070C0"/>
                </a:solidFill>
              </a:rPr>
              <a:t>streams simultaneously</a:t>
            </a:r>
            <a:r>
              <a:rPr lang="en-US" sz="1600" dirty="0">
                <a:solidFill>
                  <a:srgbClr val="000000"/>
                </a:solidFill>
              </a:rPr>
              <a:t>,  e.g. 2 data streams, as the Figure below shows.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needs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antennas both at the transmitter and the receiver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side.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MIMO technology the transmitter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splits the data stream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be transmitted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sub-streams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these will be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transmitted in parallel over available channels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then merged in the receiver, as indicated in the Figure.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6400" y="5610726"/>
            <a:ext cx="5044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MIMO technology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505" y="3158970"/>
            <a:ext cx="9027495" cy="2424854"/>
            <a:chOff x="116505" y="2888940"/>
            <a:chExt cx="9027495" cy="2424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5" y="2942365"/>
              <a:ext cx="9027495" cy="237142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11560" y="2888940"/>
              <a:ext cx="404440" cy="12659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206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07060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MIMO technology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918345"/>
            <a:ext cx="857940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801.11ac and 11ax up to 8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parallel data streams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actual implementations the number of available transmitter and receiver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antennas (channels) is usually given in the form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nTmR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2T2R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2x2.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728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391" y="937464"/>
            <a:ext cx="834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</a:t>
            </a:r>
            <a:r>
              <a:rPr lang="en-US" sz="1600" dirty="0"/>
              <a:t>is a multi-user version of the </a:t>
            </a:r>
            <a:r>
              <a:rPr lang="en-US" sz="1600" dirty="0" smtClean="0"/>
              <a:t>orthogonal </a:t>
            </a:r>
            <a:r>
              <a:rPr lang="en-US" sz="1600" dirty="0"/>
              <a:t>frequency-division </a:t>
            </a:r>
            <a:r>
              <a:rPr lang="en-US" sz="1600" dirty="0" smtClean="0"/>
              <a:t>multiplexing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/>
              <a:t>(OFDM) </a:t>
            </a:r>
            <a:r>
              <a:rPr lang="en-US" sz="1600" dirty="0" smtClean="0">
                <a:solidFill>
                  <a:srgbClr val="0070C0"/>
                </a:solidFill>
              </a:rPr>
              <a:t>modulation scheme </a:t>
            </a:r>
            <a:r>
              <a:rPr lang="en-US" sz="1600" dirty="0" smtClean="0"/>
              <a:t>(not further discussed).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1628800"/>
            <a:ext cx="86405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multi-user feature </a:t>
            </a:r>
            <a:r>
              <a:rPr lang="en-US" sz="1600" dirty="0" smtClean="0"/>
              <a:t>of OFDM </a:t>
            </a:r>
            <a:r>
              <a:rPr lang="en-US" sz="1600" dirty="0" smtClean="0">
                <a:solidFill>
                  <a:srgbClr val="0070C0"/>
                </a:solidFill>
              </a:rPr>
              <a:t>divides up </a:t>
            </a:r>
            <a:r>
              <a:rPr lang="en-US" sz="1600" dirty="0">
                <a:solidFill>
                  <a:srgbClr val="0070C0"/>
                </a:solidFill>
              </a:rPr>
              <a:t>the bandwidth</a:t>
            </a:r>
            <a:r>
              <a:rPr lang="en-US" sz="1600" dirty="0"/>
              <a:t> </a:t>
            </a:r>
            <a:r>
              <a:rPr lang="en-US" sz="1600" dirty="0" smtClean="0"/>
              <a:t>among </a:t>
            </a:r>
            <a:r>
              <a:rPr lang="en-US" sz="1600" dirty="0" smtClean="0"/>
              <a:t>the wireless</a:t>
            </a:r>
            <a:endParaRPr lang="en-US" sz="1600" dirty="0" smtClean="0"/>
          </a:p>
          <a:p>
            <a:r>
              <a:rPr lang="en-US" sz="1600" dirty="0" smtClean="0"/>
              <a:t>      devices </a:t>
            </a:r>
            <a:r>
              <a:rPr lang="en-US" sz="1600" dirty="0" smtClean="0">
                <a:solidFill>
                  <a:srgbClr val="0070C0"/>
                </a:solidFill>
              </a:rPr>
              <a:t>without waiting</a:t>
            </a:r>
            <a:r>
              <a:rPr lang="en-US" sz="1600" dirty="0" smtClean="0"/>
              <a:t>, instead </a:t>
            </a:r>
            <a:r>
              <a:rPr lang="en-US" sz="1600" dirty="0"/>
              <a:t>of forcing </a:t>
            </a:r>
            <a:r>
              <a:rPr lang="en-US" sz="1600" dirty="0" smtClean="0"/>
              <a:t>devices </a:t>
            </a:r>
            <a:r>
              <a:rPr lang="en-US" sz="1600" dirty="0"/>
              <a:t>to </a:t>
            </a:r>
            <a:r>
              <a:rPr lang="en-US" sz="1600" dirty="0" smtClean="0"/>
              <a:t>wait their turn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become active.</a:t>
            </a:r>
          </a:p>
          <a:p>
            <a:r>
              <a:rPr lang="en-US" sz="1600" dirty="0" smtClean="0"/>
              <a:t>    This </a:t>
            </a:r>
            <a:r>
              <a:rPr lang="en-US" sz="1600" dirty="0" smtClean="0">
                <a:solidFill>
                  <a:srgbClr val="0070C0"/>
                </a:solidFill>
              </a:rPr>
              <a:t>reduces network </a:t>
            </a:r>
            <a:r>
              <a:rPr lang="en-US" sz="1600" dirty="0">
                <a:solidFill>
                  <a:srgbClr val="0070C0"/>
                </a:solidFill>
              </a:rPr>
              <a:t>latency by about 75 </a:t>
            </a:r>
            <a:r>
              <a:rPr lang="en-US" sz="1600" dirty="0" smtClean="0">
                <a:solidFill>
                  <a:srgbClr val="0070C0"/>
                </a:solidFill>
              </a:rPr>
              <a:t>% </a:t>
            </a:r>
            <a:r>
              <a:rPr lang="en-US" sz="1600" dirty="0"/>
              <a:t>compared to Wi-Fi </a:t>
            </a:r>
            <a:r>
              <a:rPr lang="en-US" sz="1600" dirty="0" smtClean="0"/>
              <a:t>5 (</a:t>
            </a:r>
            <a:r>
              <a:rPr lang="en-US" sz="1600" dirty="0" smtClean="0"/>
              <a:t>802.11ac).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5691" y="503675"/>
            <a:ext cx="843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b)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(OFDMA) Orthogonal Frequency Division Multiple Access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modulation</a:t>
            </a:r>
          </a:p>
        </p:txBody>
      </p:sp>
    </p:spTree>
    <p:extLst>
      <p:ext uri="{BB962C8B-B14F-4D97-AF65-F5344CB8AC3E}">
        <p14:creationId xmlns:p14="http://schemas.microsoft.com/office/powerpoint/2010/main" val="25775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(2)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37" y="509812"/>
            <a:ext cx="514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Introduction to the Ice Lake line [296]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025" y="908720"/>
            <a:ext cx="90725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12/2018 </a:t>
            </a:r>
            <a:r>
              <a:rPr lang="en-US" sz="1600" dirty="0">
                <a:latin typeface="+mj-lt"/>
              </a:rPr>
              <a:t>at Intel’s Architecture </a:t>
            </a:r>
            <a:r>
              <a:rPr lang="en-US" sz="1600" dirty="0" smtClean="0">
                <a:latin typeface="+mj-lt"/>
              </a:rPr>
              <a:t>Day,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launched in 08/2019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In Mai 2019 Intel already sampled Ice Lake processors to major costumers,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first systems incorporating these processor are expected before the end of 2019.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Manufactured 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Intel’s 10 nm </a:t>
            </a:r>
            <a:r>
              <a:rPr lang="en-US" sz="1600" dirty="0" smtClean="0">
                <a:latin typeface="+mj-lt"/>
              </a:rPr>
              <a:t>technology.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built on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Sunny Cove cores </a:t>
            </a:r>
            <a:r>
              <a:rPr lang="en-US" sz="1600" dirty="0" smtClean="0">
                <a:latin typeface="+mj-lt"/>
              </a:rPr>
              <a:t>paired with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Gen11 graphics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Sunny Cove cores offer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increased single-threaded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performance and new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Ice Lake processor includes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integrated Thunderbolt 3</a:t>
            </a:r>
            <a:r>
              <a:rPr lang="en-US" sz="1600" dirty="0" smtClean="0">
                <a:latin typeface="+mj-lt"/>
              </a:rPr>
              <a:t> controller and supports</a:t>
            </a:r>
          </a:p>
          <a:p>
            <a:r>
              <a:rPr lang="en-US" sz="1600" dirty="0" smtClean="0">
                <a:latin typeface="+mj-lt"/>
              </a:rPr>
              <a:t>     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6</a:t>
            </a:r>
            <a:r>
              <a:rPr lang="en-US" sz="1600" dirty="0" smtClean="0">
                <a:latin typeface="+mj-lt"/>
              </a:rPr>
              <a:t> by means of the related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Series 300 chipsets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374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75" y="509812"/>
            <a:ext cx="350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support 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909010"/>
            <a:ext cx="9008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WiFi</a:t>
            </a:r>
            <a:r>
              <a:rPr lang="en-US" sz="1600" dirty="0" smtClean="0"/>
              <a:t> 6 is implemented in form of Intel’s </a:t>
            </a:r>
            <a:r>
              <a:rPr lang="en-US" sz="1600" dirty="0">
                <a:solidFill>
                  <a:srgbClr val="FF0000"/>
                </a:solidFill>
              </a:rPr>
              <a:t>Integrated connectivity (</a:t>
            </a:r>
            <a:r>
              <a:rPr lang="en-US" sz="1600" dirty="0" err="1">
                <a:solidFill>
                  <a:srgbClr val="FF0000"/>
                </a:solidFill>
              </a:rPr>
              <a:t>CNVi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/>
              <a:t>, introduced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in </a:t>
            </a:r>
            <a:r>
              <a:rPr lang="en-US" sz="1600" dirty="0" smtClean="0"/>
              <a:t>the Series 300 chipset used along with Intel’s </a:t>
            </a:r>
            <a:r>
              <a:rPr lang="en-US" sz="1600" dirty="0" smtClean="0"/>
              <a:t>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generation </a:t>
            </a:r>
            <a:r>
              <a:rPr lang="en-US" sz="1600" dirty="0" smtClean="0"/>
              <a:t>Coffee </a:t>
            </a:r>
            <a:r>
              <a:rPr lang="en-US" sz="1600" dirty="0" smtClean="0"/>
              <a:t>Lake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/>
              <a:t>processors </a:t>
            </a:r>
            <a:r>
              <a:rPr lang="en-US" sz="1600" dirty="0" smtClean="0"/>
              <a:t>(2017).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09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77637" y="50981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4" y="911706"/>
            <a:ext cx="8960145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Traditionally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placed apart from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processor, e.g. on an M.2 card or as a chip mounted onto the mainboard.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“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  Intel partially integrates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onto the PCH.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kind of implementation” Intel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places expensive functional blocks of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Wi-Fi/BT/RF module,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the logic, MAC (Multiplier-Accumulator) and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into a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 parts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module, like the PHY (Physical layer) and RF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companion RF module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(CRF),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dubbed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Jefferson Peak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implemented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M.2 card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interconnected with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an Intel proprietary bus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657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637" y="509812"/>
            <a:ext cx="908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accent6"/>
                </a:solidFill>
              </a:rPr>
              <a:t>Intel’s 2T2R 802.11ac implementation called  Integrated connectivity (</a:t>
            </a:r>
            <a:r>
              <a:rPr lang="en-US" dirty="0" err="1">
                <a:solidFill>
                  <a:schemeClr val="accent6"/>
                </a:solidFill>
              </a:rPr>
              <a:t>CNVi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</a:p>
          <a:p>
            <a:pPr lvl="0">
              <a:defRPr/>
            </a:pP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[</a:t>
            </a:r>
            <a:r>
              <a:rPr lang="hu-HU" dirty="0">
                <a:solidFill>
                  <a:schemeClr val="accent6"/>
                </a:solidFill>
              </a:rPr>
              <a:t>267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505" y="1223755"/>
            <a:ext cx="8955995" cy="3466667"/>
            <a:chOff x="116505" y="3158970"/>
            <a:chExt cx="8955995" cy="3466667"/>
          </a:xfrm>
        </p:grpSpPr>
        <p:grpSp>
          <p:nvGrpSpPr>
            <p:cNvPr id="5" name="Group 4"/>
            <p:cNvGrpSpPr/>
            <p:nvPr/>
          </p:nvGrpSpPr>
          <p:grpSpPr>
            <a:xfrm>
              <a:off x="116505" y="3158970"/>
              <a:ext cx="8955995" cy="3466667"/>
              <a:chOff x="116505" y="1583795"/>
              <a:chExt cx="8955995" cy="34666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311" r="1830"/>
              <a:stretch/>
            </p:blipFill>
            <p:spPr>
              <a:xfrm>
                <a:off x="116505" y="1583795"/>
                <a:ext cx="8955995" cy="346666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8370" y="2350162"/>
                <a:ext cx="149201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(Jefferson Peak)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9884" t="32455" r="53372" b="62352"/>
              <a:stretch/>
            </p:blipFill>
            <p:spPr>
              <a:xfrm>
                <a:off x="3626896" y="2933945"/>
                <a:ext cx="630070" cy="18002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58758" y="2663915"/>
                <a:ext cx="843243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Pulsar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25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blocks)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936285" y="5652367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(Companion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RF Module)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3326" t="14744" r="54747" b="72274"/>
            <a:stretch/>
          </p:blipFill>
          <p:spPr>
            <a:xfrm>
              <a:off x="2321750" y="3621964"/>
              <a:ext cx="1845205" cy="2133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68493" y="3564015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0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11"/>
          <a:stretch/>
        </p:blipFill>
        <p:spPr>
          <a:xfrm>
            <a:off x="101600" y="1178750"/>
            <a:ext cx="7096389" cy="549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" y="509958"/>
            <a:ext cx="873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Interfacing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Companion RF module (CRF) to the PCH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267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7015" y="1651253"/>
            <a:ext cx="4905545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RGI:    Radio Generic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BRI:    Bluetooth Radio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Proprietary Intel interface between CRF and Pulsar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2260" y="4284095"/>
            <a:ext cx="30302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Intel proprietary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has two data lanes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one clock for each direction.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data and clock signals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differential, 100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Ώ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signals.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number of the signals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12 (6 pairs, 3 per direction).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849330" y="4284095"/>
            <a:ext cx="2610290" cy="1258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7637" y="507712"/>
            <a:ext cx="88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-2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958" y="2303875"/>
            <a:ext cx="633679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AC-9560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(2T2R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module, the only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enabled CRF),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AC-9462 (a 1T1R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AC-9461 (a low-end 1T1R module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803" y="915978"/>
            <a:ext cx="8937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wave of the 300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series PCHs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Coffee Lake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both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DT and mobile PCH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(04/2018),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except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earlier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(10/2017)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Z370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333" y="1740296"/>
            <a:ext cx="8523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part of their Integrated connectivity technology Intel provides a number of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922" y="3180456"/>
            <a:ext cx="735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three CRFs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Linux, Chrome OS, and Windows 10.</a:t>
            </a:r>
          </a:p>
        </p:txBody>
      </p:sp>
    </p:spTree>
    <p:extLst>
      <p:ext uri="{BB962C8B-B14F-4D97-AF65-F5344CB8AC3E}">
        <p14:creationId xmlns:p14="http://schemas.microsoft.com/office/powerpoint/2010/main" val="30483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7289"/>
            <a:ext cx="918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implementation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AC960 CRF module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88805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implementation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lang="en-US" sz="1600" dirty="0" smtClean="0">
                <a:solidFill>
                  <a:srgbClr val="2D2D8A"/>
                </a:solidFill>
              </a:rPr>
              <a:t>802.11ac </a:t>
            </a:r>
            <a:r>
              <a:rPr lang="en-US" sz="1600" dirty="0">
                <a:solidFill>
                  <a:srgbClr val="2D2D8A"/>
                </a:solidFill>
              </a:rPr>
              <a:t>Wi-Fi </a:t>
            </a:r>
            <a:r>
              <a:rPr lang="en-US" sz="1600" dirty="0" smtClean="0">
                <a:solidFill>
                  <a:srgbClr val="2D2D8A"/>
                </a:solidFill>
              </a:rPr>
              <a:t>standard </a:t>
            </a:r>
            <a:r>
              <a:rPr lang="hu-HU" sz="1600" dirty="0" smtClean="0">
                <a:solidFill>
                  <a:srgbClr val="000000"/>
                </a:solidFill>
              </a:rPr>
              <a:t>[253]</a:t>
            </a:r>
            <a:r>
              <a:rPr lang="en-US" sz="1600" dirty="0" smtClean="0">
                <a:solidFill>
                  <a:srgbClr val="000000"/>
                </a:solidFill>
              </a:rPr>
              <a:t> and provides</a:t>
            </a:r>
            <a:endParaRPr lang="en-US" sz="16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160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 channel bandwidth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rates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1733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Mb/s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Intel, this speed is 12x faster than 1T1R 802.11n support provided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low cost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solutions and twice as much as most 2T2R solutions available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market.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AC9650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supports the 2T2R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 models listed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noProof="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above implement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1T1R mode with lower data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its additional costs (of about 15 $) only a few motherboards enable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Integrated connectivity feature. </a:t>
            </a:r>
          </a:p>
        </p:txBody>
      </p:sp>
    </p:spTree>
    <p:extLst>
      <p:ext uri="{BB962C8B-B14F-4D97-AF65-F5344CB8AC3E}">
        <p14:creationId xmlns:p14="http://schemas.microsoft.com/office/powerpoint/2010/main" val="25077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support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637" y="164834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37" y="507060"/>
            <a:ext cx="885973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Integrated connectivity already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12/2017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oriented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Gemini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 platform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Plus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sold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low cost Pentium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Celeron models).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796" y="1923668"/>
            <a:ext cx="8793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can be presumed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aims at increasing Intel’s revenue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with it the Wi-Fi/BT/RF modules have to be bought from Intel as well.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567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13.2.5  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WiFi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6 </a:t>
            </a:r>
            <a:r>
              <a:rPr lang="en-US" altLang="en-US" kern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support </a:t>
            </a:r>
            <a:r>
              <a:rPr lang="en-US" altLang="en-US" kern="120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pic>
        <p:nvPicPr>
          <p:cNvPr id="1026" name="Picture 2" descr="https://img.purch.com/blueprint-series-may-16-2019-combined-final-page-022-jpg/o/aHR0cDovL21lZGlhLmJlc3RvZm1pY3JvLmNvbS9ML1IvODM5Mjk1L29yaWdpbmFsL0JsdWVwcmludC1TZXJpZXNfTWF5LTE2LTIwMTlfQ09NQklORUQtRklOQUwtcGFnZS0wMjIuanB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10780" b="10195"/>
          <a:stretch/>
        </p:blipFill>
        <p:spPr bwMode="auto">
          <a:xfrm>
            <a:off x="71500" y="1444534"/>
            <a:ext cx="8994037" cy="52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513562"/>
            <a:ext cx="849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of integrated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WiFi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6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GiG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+ in the PCH of Ice Lake [306]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36585" y="3429000"/>
            <a:ext cx="3240360" cy="11701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91580" y="1385825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13.3 Performance assessment </a:t>
            </a:r>
          </a:p>
        </p:txBody>
      </p:sp>
    </p:spTree>
    <p:extLst>
      <p:ext uri="{BB962C8B-B14F-4D97-AF65-F5344CB8AC3E}">
        <p14:creationId xmlns:p14="http://schemas.microsoft.com/office/powerpoint/2010/main" val="36728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4" y="1737973"/>
            <a:ext cx="8611566" cy="4636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1254" y="6228848"/>
            <a:ext cx="1194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</a:t>
            </a:r>
            <a:r>
              <a:rPr lang="en-US" sz="1100" dirty="0" err="1" smtClean="0">
                <a:solidFill>
                  <a:schemeClr val="accent6"/>
                </a:solidFill>
              </a:rPr>
              <a:t>Kaby</a:t>
            </a:r>
            <a:r>
              <a:rPr lang="en-US" sz="1100" dirty="0" smtClean="0">
                <a:solidFill>
                  <a:schemeClr val="accent6"/>
                </a:solidFill>
              </a:rPr>
              <a:t> Lake R)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6976" y="6238473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(Coffee Lake-S)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(95 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6589" y="6222343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Zen-based)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(105 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3751" y="6238473"/>
            <a:ext cx="909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(Ice Lake)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2" y="982469"/>
            <a:ext cx="870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SPEC2006 performance of Intel’s Ice Lake U series processors [314]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510180"/>
            <a:ext cx="368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13.3 Performance assessment</a:t>
            </a:r>
          </a:p>
        </p:txBody>
      </p:sp>
    </p:spTree>
    <p:extLst>
      <p:ext uri="{BB962C8B-B14F-4D97-AF65-F5344CB8AC3E}">
        <p14:creationId xmlns:p14="http://schemas.microsoft.com/office/powerpoint/2010/main" val="1256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(3)</a:t>
            </a:r>
            <a:endParaRPr lang="en-US" dirty="0"/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610028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29014" y="1137876"/>
            <a:ext cx="2672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55746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24868" y="1864843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New microarchitecture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Thunderbolt 3, </a:t>
            </a:r>
            <a:r>
              <a:rPr lang="en-US" altLang="en-US" sz="1200" b="1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WiFi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(by chipset)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50401" y="1689414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211756" y="1552412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282486" y="1523825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3595546" y="1533369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782076" y="180573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629706" y="1512205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648976" y="1691911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300"/>
              </a:lnSpc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latin typeface="Verdana" pitchFamily="34" charset="0"/>
                <a:cs typeface="Times New Roman" pitchFamily="18" charset="0"/>
              </a:rPr>
              <a:t>Cannon Lake           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647389" y="1959581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ICE Lake         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4564868" y="1967240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7/20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19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 rot="16200000">
            <a:off x="36346" y="1696995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2" name="Left Brace 21"/>
          <p:cNvSpPr/>
          <p:nvPr/>
        </p:nvSpPr>
        <p:spPr bwMode="auto">
          <a:xfrm>
            <a:off x="5698300" y="1926274"/>
            <a:ext cx="94779" cy="360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8992" y="1933826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 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2212" y="1663796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8 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7255" y="1699904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AVX 512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6188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Ice Lake line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-3 (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3" y="1467943"/>
            <a:ext cx="8194482" cy="4412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3313" y="5733793"/>
            <a:ext cx="1194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</a:t>
            </a:r>
            <a:r>
              <a:rPr lang="en-US" sz="1100" dirty="0" err="1" smtClean="0">
                <a:solidFill>
                  <a:schemeClr val="accent6"/>
                </a:solidFill>
              </a:rPr>
              <a:t>Kaby</a:t>
            </a:r>
            <a:r>
              <a:rPr lang="en-US" sz="1100" dirty="0" smtClean="0">
                <a:solidFill>
                  <a:schemeClr val="accent6"/>
                </a:solidFill>
              </a:rPr>
              <a:t> Lake R)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9035" y="5743418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(Coffee Lake-S)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(95 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8648" y="572728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Zen-based)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(105 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5810" y="5743418"/>
            <a:ext cx="909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(Ice Lake)</a:t>
            </a:r>
          </a:p>
          <a:p>
            <a:pPr algn="ctr"/>
            <a:r>
              <a:rPr lang="en-US" sz="1100" dirty="0" smtClean="0">
                <a:solidFill>
                  <a:schemeClr val="accent6"/>
                </a:solidFill>
              </a:rPr>
              <a:t>(15 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8" y="513300"/>
            <a:ext cx="874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SPEC2006 efficiency (performance/GHz) of Intel’s Ice Lake U series 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processors [314]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307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8031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Improvements of Gen11 graphics on Ice Lake vs. Gen9 graphics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Whiskey Lake (released by Intel) [304]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70" t="27737" r="7470" b="16396"/>
          <a:stretch/>
        </p:blipFill>
        <p:spPr>
          <a:xfrm>
            <a:off x="71438" y="1448780"/>
            <a:ext cx="9072562" cy="35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13.3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 assessment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75" y="509812"/>
            <a:ext cx="8227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performance: Ryzen 7 3700U (25 W) vs. Ice Lake-U (25 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(released by Intel)  [304]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4" descr="https://images.anandtech.com/doci/14405/Intel%20Computex%20Kickoff%20May%2026%202019-page-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30021" r="16337" b="11600"/>
          <a:stretch/>
        </p:blipFill>
        <p:spPr bwMode="auto">
          <a:xfrm>
            <a:off x="116505" y="1448780"/>
            <a:ext cx="8847137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13.1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Ice Lake mobile line (4)</a:t>
            </a:r>
            <a:endParaRPr lang="en-US" dirty="0"/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 rot="16200000">
            <a:off x="118788" y="1560892"/>
            <a:ext cx="693909" cy="4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5981912" y="1088740"/>
            <a:ext cx="2566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5777831" y="1138829"/>
            <a:ext cx="3028531" cy="435349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065" y="1853825"/>
            <a:ext cx="3740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FIVR, Dynamic Tuning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(not discussed)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50401" y="1608468"/>
            <a:ext cx="10352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211756" y="1503276"/>
            <a:ext cx="4173072" cy="73149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282486" y="1474689"/>
            <a:ext cx="3782450" cy="76219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3595546" y="1484233"/>
            <a:ext cx="784460" cy="733394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810951" y="1708475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629706" y="1463069"/>
            <a:ext cx="3280909" cy="73339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48976" y="1613900"/>
            <a:ext cx="3160346" cy="259045"/>
          </a:xfrm>
          <a:prstGeom prst="rect">
            <a:avLst/>
          </a:prstGeom>
          <a:solidFill>
            <a:srgbClr val="FFFFC9">
              <a:alpha val="57647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latin typeface="Verdana" pitchFamily="34" charset="0"/>
                <a:cs typeface="Times New Roman" pitchFamily="18" charset="0"/>
              </a:rPr>
              <a:t>Cannon Lake           </a:t>
            </a:r>
            <a:endParaRPr lang="en-US" altLang="en-US" sz="1200" b="1" dirty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647389" y="1910445"/>
            <a:ext cx="3160346" cy="276999"/>
          </a:xfrm>
          <a:prstGeom prst="rect">
            <a:avLst/>
          </a:prstGeom>
          <a:solidFill>
            <a:srgbClr val="FFFFC9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ICE Lake         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564868" y="1942172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7/20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19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 rot="16200000">
            <a:off x="36346" y="1647859"/>
            <a:ext cx="858794" cy="2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18" name="Left Brace 17"/>
          <p:cNvSpPr/>
          <p:nvPr/>
        </p:nvSpPr>
        <p:spPr bwMode="auto">
          <a:xfrm>
            <a:off x="5698300" y="1921031"/>
            <a:ext cx="94779" cy="324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8992" y="188469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 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2212" y="159541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8 G</a:t>
            </a:r>
          </a:p>
        </p:txBody>
      </p:sp>
      <p:sp>
        <p:nvSpPr>
          <p:cNvPr id="22" name="Text Box 56"/>
          <p:cNvSpPr txBox="1">
            <a:spLocks noChangeArrowheads="1"/>
          </p:cNvSpPr>
          <p:nvPr/>
        </p:nvSpPr>
        <p:spPr bwMode="auto">
          <a:xfrm>
            <a:off x="75092" y="510933"/>
            <a:ext cx="6041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Ice Lake line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-4 (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</a:t>
            </a:r>
            <a:r>
              <a:rPr lang="en-US" altLang="en-US" sz="18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756" y="2798930"/>
            <a:ext cx="738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/>
              <a:t>that Ice Lake </a:t>
            </a:r>
            <a:r>
              <a:rPr lang="en-US" sz="1600" dirty="0" smtClean="0">
                <a:solidFill>
                  <a:srgbClr val="0070C0"/>
                </a:solidFill>
              </a:rPr>
              <a:t>brought back FIVR </a:t>
            </a:r>
            <a:r>
              <a:rPr lang="en-US" sz="1600" dirty="0" smtClean="0"/>
              <a:t>(Fully Integrated Voltage Regulator) after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it has been cancelled in the </a:t>
            </a:r>
            <a:r>
              <a:rPr lang="en-US" sz="1600" dirty="0" err="1" smtClean="0"/>
              <a:t>Skylake</a:t>
            </a:r>
            <a:r>
              <a:rPr lang="en-US" sz="1600" dirty="0" smtClean="0"/>
              <a:t> line.</a:t>
            </a:r>
          </a:p>
        </p:txBody>
      </p:sp>
    </p:spTree>
    <p:extLst>
      <p:ext uri="{BB962C8B-B14F-4D97-AF65-F5344CB8AC3E}">
        <p14:creationId xmlns:p14="http://schemas.microsoft.com/office/powerpoint/2010/main" val="39425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376519</TotalTime>
  <Words>4735</Words>
  <Application>Microsoft Office PowerPoint</Application>
  <PresentationFormat>On-screen Show (4:3)</PresentationFormat>
  <Paragraphs>864</Paragraphs>
  <Slides>82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Calibri</vt:lpstr>
      <vt:lpstr>inherit</vt:lpstr>
      <vt:lpstr>Rokkitt</vt:lpstr>
      <vt:lpstr>Symbol</vt:lpstr>
      <vt:lpstr>Times New Roman</vt:lpstr>
      <vt:lpstr>Verdana</vt:lpstr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13.1 Introduction to the Ice Lake mobile line (1)</vt:lpstr>
      <vt:lpstr>13.1 Introduction to the Ice Lake mobile line (2)</vt:lpstr>
      <vt:lpstr>13.1 Introduction to the Ice Lake mobile line (3)</vt:lpstr>
      <vt:lpstr>13.1 Introduction to the Ice Lake mobile line (4)</vt:lpstr>
      <vt:lpstr>13.1 Introduction to the Ice Lake mobile line (5)</vt:lpstr>
      <vt:lpstr>13.1 Introduction to the Ice Lake mobile line (6)</vt:lpstr>
      <vt:lpstr>13.1 Introduction to the Ice Lake mobile line (7)</vt:lpstr>
      <vt:lpstr>13.1 Introduction to the Ice Lake mobile line (8)</vt:lpstr>
      <vt:lpstr>13.1 Introduction to the Ice Lake mobile line (9)</vt:lpstr>
      <vt:lpstr>13.1 Introduction to the Ice Lake mobile line (10)</vt:lpstr>
      <vt:lpstr>13.1 Introduction to the Ice Lake mobile line (11)</vt:lpstr>
      <vt:lpstr>13.1 Introduction to the Ice Lake mobile line (12)</vt:lpstr>
      <vt:lpstr>13.1 Introduction to the Ice Lake mobile line (13)</vt:lpstr>
      <vt:lpstr>13.1 Introduction to the Ice Lake mobile line (14)</vt:lpstr>
      <vt:lpstr>13.1 Introduction to the Ice Lake mobile line (15)</vt:lpstr>
      <vt:lpstr>13.1 Introduction to the Ice Lake mobile line (16)</vt:lpstr>
      <vt:lpstr>13.1 Introduction to the Ice Lake mobile line (17)</vt:lpstr>
      <vt:lpstr>13.1 Introduction to the Ice Lake mobile line (18)</vt:lpstr>
      <vt:lpstr>PowerPoint Presentation</vt:lpstr>
      <vt:lpstr>PowerPoint Presentation</vt:lpstr>
      <vt:lpstr>13.2.1 The Sunny Cove core (1)</vt:lpstr>
      <vt:lpstr>13.2.1 The Sunny Cove core (2)</vt:lpstr>
      <vt:lpstr>13.2.1 The Sunny Cove core (3)</vt:lpstr>
      <vt:lpstr>13.2.1 The Sunny Cove core (4)</vt:lpstr>
      <vt:lpstr>13.2.1 The Sunny Cove core (5)</vt:lpstr>
      <vt:lpstr>13.2.1 The Sunny Cove core (6)</vt:lpstr>
      <vt:lpstr>13.2.1 The Sunny Cove core (7)</vt:lpstr>
      <vt:lpstr>13.2.1 The Sunny Cove core (8)</vt:lpstr>
      <vt:lpstr>13.2.1 The Sunny Cove core (9)</vt:lpstr>
      <vt:lpstr>13.2.1 The Sunny Cove core (10)</vt:lpstr>
      <vt:lpstr>13.2.1 The Sunny Cove core (11)</vt:lpstr>
      <vt:lpstr>13.2.1 The Sunny Cove core (12)</vt:lpstr>
      <vt:lpstr>13.2.1 The Sunny Cove core (13)</vt:lpstr>
      <vt:lpstr>13.2.1 The Sunny Cove core (14)</vt:lpstr>
      <vt:lpstr>13.2.1 The Sunny Cove core (15)</vt:lpstr>
      <vt:lpstr>13.2.1 The Sunny Cove core (16)</vt:lpstr>
      <vt:lpstr>13.2.1 The Sunny Cove core (17)</vt:lpstr>
      <vt:lpstr>PowerPoint Presentation</vt:lpstr>
      <vt:lpstr>13.2.2 Gen. 11 graphics (1)</vt:lpstr>
      <vt:lpstr>13.2.2 Gen. 11 graphics (2)</vt:lpstr>
      <vt:lpstr>PowerPoint Presentation</vt:lpstr>
      <vt:lpstr>PowerPoint Presentation</vt:lpstr>
      <vt:lpstr>13.2.3 DDR4x memory (2)</vt:lpstr>
      <vt:lpstr>13.2.3 DDR4x memory (3)</vt:lpstr>
      <vt:lpstr>PowerPoint Presentation</vt:lpstr>
      <vt:lpstr>13.2.4 On-die integrated Thunderbolt 3 (1)</vt:lpstr>
      <vt:lpstr>13.2.4 On-die integrated Thunderbolt 3 (2)</vt:lpstr>
      <vt:lpstr>13.2.4 On-die integrated Thunderbolt 3 (3)</vt:lpstr>
      <vt:lpstr>13.2.4 On-die integrated Thunderbolt 3 (4)</vt:lpstr>
      <vt:lpstr>13.2.4 On-die integrated Thunderbolt 3 (5)</vt:lpstr>
      <vt:lpstr>13.2.4 On-die integrated Thunderbolt 3 (6)</vt:lpstr>
      <vt:lpstr>13.2.4 On-die integrated Thunderbolt 3 (7)</vt:lpstr>
      <vt:lpstr>13.2.4 On-die integrated Thunderbolt 3 (8)</vt:lpstr>
      <vt:lpstr>13.2.4 On-die integrated Thunderbolt 3 (9)</vt:lpstr>
      <vt:lpstr>13.2.4 On-die integrated Thunderbolt 3 (10)</vt:lpstr>
      <vt:lpstr>13.2.4 On-die integrated Thunderbolt 3 (11)</vt:lpstr>
      <vt:lpstr>PowerPoint Presentation</vt:lpstr>
      <vt:lpstr>13.2.5 WiFi 6 support (1)</vt:lpstr>
      <vt:lpstr>13.2.5 WiFi 6 support (2)</vt:lpstr>
      <vt:lpstr>13.2.5 WiFi 6 support (3)</vt:lpstr>
      <vt:lpstr>13.2.5  WiFi 6 support (4)</vt:lpstr>
      <vt:lpstr>13.2.5  WiFi 6 support (5)</vt:lpstr>
      <vt:lpstr>13.2.5  WiFi 6 support (6)</vt:lpstr>
      <vt:lpstr>13.2.5  WiFi 6 support (7)</vt:lpstr>
      <vt:lpstr>13.2.5  WiFi 6 support (8)</vt:lpstr>
      <vt:lpstr>13.2.5  WiFi 6 support (9)</vt:lpstr>
      <vt:lpstr>13.2.5  WiFi 6 support (10)</vt:lpstr>
      <vt:lpstr>13.2.5  WiFi 6 support (11)</vt:lpstr>
      <vt:lpstr>13.2.5  WiFi 6 support (12)</vt:lpstr>
      <vt:lpstr>13.2.5  WiFi 6 support (13)</vt:lpstr>
      <vt:lpstr>13.2.5  WiFi 6 support (14)</vt:lpstr>
      <vt:lpstr>13.2.5  WiFi 6 support (15)</vt:lpstr>
      <vt:lpstr>PowerPoint Presentation</vt:lpstr>
      <vt:lpstr>13.3 Performance assessment ()</vt:lpstr>
      <vt:lpstr>13.3 Performance assessment (2)</vt:lpstr>
      <vt:lpstr>13.3 Performance assessment (3)</vt:lpstr>
      <vt:lpstr>13.3 Performance assessment (4)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3341</cp:revision>
  <cp:lastPrinted>2019-09-12T09:18:10Z</cp:lastPrinted>
  <dcterms:created xsi:type="dcterms:W3CDTF">2014-10-25T02:34:30Z</dcterms:created>
  <dcterms:modified xsi:type="dcterms:W3CDTF">2019-09-25T05:35:54Z</dcterms:modified>
</cp:coreProperties>
</file>