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3" r:id="rId2"/>
    <p:sldMasterId id="2147483698" r:id="rId3"/>
    <p:sldMasterId id="2147483724" r:id="rId4"/>
    <p:sldMasterId id="2147483762" r:id="rId5"/>
    <p:sldMasterId id="2147483787" r:id="rId6"/>
    <p:sldMasterId id="2147483800" r:id="rId7"/>
    <p:sldMasterId id="2147483813" r:id="rId8"/>
  </p:sldMasterIdLst>
  <p:notesMasterIdLst>
    <p:notesMasterId r:id="rId128"/>
  </p:notesMasterIdLst>
  <p:sldIdLst>
    <p:sldId id="1759" r:id="rId9"/>
    <p:sldId id="1760" r:id="rId10"/>
    <p:sldId id="1761" r:id="rId11"/>
    <p:sldId id="410" r:id="rId12"/>
    <p:sldId id="748" r:id="rId13"/>
    <p:sldId id="1338" r:id="rId14"/>
    <p:sldId id="1399" r:id="rId15"/>
    <p:sldId id="1406" r:id="rId16"/>
    <p:sldId id="1400" r:id="rId17"/>
    <p:sldId id="1401" r:id="rId18"/>
    <p:sldId id="1402" r:id="rId19"/>
    <p:sldId id="1403" r:id="rId20"/>
    <p:sldId id="1404" r:id="rId21"/>
    <p:sldId id="1405" r:id="rId22"/>
    <p:sldId id="1739" r:id="rId23"/>
    <p:sldId id="1737" r:id="rId24"/>
    <p:sldId id="1738" r:id="rId25"/>
    <p:sldId id="1004" r:id="rId26"/>
    <p:sldId id="1396" r:id="rId27"/>
    <p:sldId id="1733" r:id="rId28"/>
    <p:sldId id="1734" r:id="rId29"/>
    <p:sldId id="1735" r:id="rId30"/>
    <p:sldId id="1736" r:id="rId31"/>
    <p:sldId id="1042" r:id="rId32"/>
    <p:sldId id="1407" r:id="rId33"/>
    <p:sldId id="1740" r:id="rId34"/>
    <p:sldId id="1741" r:id="rId35"/>
    <p:sldId id="1758" r:id="rId36"/>
    <p:sldId id="1415" r:id="rId37"/>
    <p:sldId id="1727" r:id="rId38"/>
    <p:sldId id="1334" r:id="rId39"/>
    <p:sldId id="1269" r:id="rId40"/>
    <p:sldId id="1757" r:id="rId41"/>
    <p:sldId id="1339" r:id="rId42"/>
    <p:sldId id="1744" r:id="rId43"/>
    <p:sldId id="1749" r:id="rId44"/>
    <p:sldId id="1745" r:id="rId45"/>
    <p:sldId id="1732" r:id="rId46"/>
    <p:sldId id="1747" r:id="rId47"/>
    <p:sldId id="1343" r:id="rId48"/>
    <p:sldId id="1746" r:id="rId49"/>
    <p:sldId id="1307" r:id="rId50"/>
    <p:sldId id="1344" r:id="rId51"/>
    <p:sldId id="1748" r:id="rId52"/>
    <p:sldId id="1410" r:id="rId53"/>
    <p:sldId id="1324" r:id="rId54"/>
    <p:sldId id="1753" r:id="rId55"/>
    <p:sldId id="1325" r:id="rId56"/>
    <p:sldId id="1754" r:id="rId57"/>
    <p:sldId id="1326" r:id="rId58"/>
    <p:sldId id="1327" r:id="rId59"/>
    <p:sldId id="1408" r:id="rId60"/>
    <p:sldId id="1409" r:id="rId61"/>
    <p:sldId id="1328" r:id="rId62"/>
    <p:sldId id="1329" r:id="rId63"/>
    <p:sldId id="1330" r:id="rId64"/>
    <p:sldId id="1331" r:id="rId65"/>
    <p:sldId id="1755" r:id="rId66"/>
    <p:sldId id="1756" r:id="rId67"/>
    <p:sldId id="1332" r:id="rId68"/>
    <p:sldId id="1335" r:id="rId69"/>
    <p:sldId id="1272" r:id="rId70"/>
    <p:sldId id="1286" r:id="rId71"/>
    <p:sldId id="1273" r:id="rId72"/>
    <p:sldId id="1274" r:id="rId73"/>
    <p:sldId id="1380" r:id="rId74"/>
    <p:sldId id="1275" r:id="rId75"/>
    <p:sldId id="1279" r:id="rId76"/>
    <p:sldId id="1716" r:id="rId77"/>
    <p:sldId id="1278" r:id="rId78"/>
    <p:sldId id="1281" r:id="rId79"/>
    <p:sldId id="1283" r:id="rId80"/>
    <p:sldId id="1282" r:id="rId81"/>
    <p:sldId id="1379" r:id="rId82"/>
    <p:sldId id="1336" r:id="rId83"/>
    <p:sldId id="1285" r:id="rId84"/>
    <p:sldId id="1762" r:id="rId85"/>
    <p:sldId id="1284" r:id="rId86"/>
    <p:sldId id="1763" r:id="rId87"/>
    <p:sldId id="1765" r:id="rId88"/>
    <p:sldId id="1764" r:id="rId89"/>
    <p:sldId id="1766" r:id="rId90"/>
    <p:sldId id="1767" r:id="rId91"/>
    <p:sldId id="1776" r:id="rId92"/>
    <p:sldId id="1777" r:id="rId93"/>
    <p:sldId id="1784" r:id="rId94"/>
    <p:sldId id="1770" r:id="rId95"/>
    <p:sldId id="1790" r:id="rId96"/>
    <p:sldId id="1792" r:id="rId97"/>
    <p:sldId id="1771" r:id="rId98"/>
    <p:sldId id="1773" r:id="rId99"/>
    <p:sldId id="1774" r:id="rId100"/>
    <p:sldId id="1775" r:id="rId101"/>
    <p:sldId id="1785" r:id="rId102"/>
    <p:sldId id="1778" r:id="rId103"/>
    <p:sldId id="1786" r:id="rId104"/>
    <p:sldId id="1787" r:id="rId105"/>
    <p:sldId id="1779" r:id="rId106"/>
    <p:sldId id="1780" r:id="rId107"/>
    <p:sldId id="1789" r:id="rId108"/>
    <p:sldId id="1781" r:id="rId109"/>
    <p:sldId id="1782" r:id="rId110"/>
    <p:sldId id="1337" r:id="rId111"/>
    <p:sldId id="1308" r:id="rId112"/>
    <p:sldId id="1358" r:id="rId113"/>
    <p:sldId id="1309" r:id="rId114"/>
    <p:sldId id="1310" r:id="rId115"/>
    <p:sldId id="1311" r:id="rId116"/>
    <p:sldId id="1312" r:id="rId117"/>
    <p:sldId id="1313" r:id="rId118"/>
    <p:sldId id="1717" r:id="rId119"/>
    <p:sldId id="1320" r:id="rId120"/>
    <p:sldId id="1750" r:id="rId121"/>
    <p:sldId id="1321" r:id="rId122"/>
    <p:sldId id="1322" r:id="rId123"/>
    <p:sldId id="1314" r:id="rId124"/>
    <p:sldId id="1315" r:id="rId125"/>
    <p:sldId id="1317" r:id="rId126"/>
    <p:sldId id="1725" r:id="rId127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1759"/>
            <p14:sldId id="1760"/>
            <p14:sldId id="1761"/>
            <p14:sldId id="410"/>
            <p14:sldId id="748"/>
            <p14:sldId id="1338"/>
            <p14:sldId id="1399"/>
            <p14:sldId id="1406"/>
            <p14:sldId id="1400"/>
            <p14:sldId id="1401"/>
            <p14:sldId id="1402"/>
            <p14:sldId id="1403"/>
            <p14:sldId id="1404"/>
            <p14:sldId id="1405"/>
          </p14:sldIdLst>
        </p14:section>
        <p14:section name="Untitled Section" id="{C502D39B-7B0F-408B-9318-C54260733FCA}">
          <p14:sldIdLst>
            <p14:sldId id="1739"/>
            <p14:sldId id="1737"/>
            <p14:sldId id="1738"/>
            <p14:sldId id="1004"/>
            <p14:sldId id="1396"/>
            <p14:sldId id="1733"/>
            <p14:sldId id="1734"/>
            <p14:sldId id="1735"/>
            <p14:sldId id="1736"/>
            <p14:sldId id="1042"/>
            <p14:sldId id="1407"/>
            <p14:sldId id="1740"/>
            <p14:sldId id="1741"/>
            <p14:sldId id="1758"/>
            <p14:sldId id="1415"/>
            <p14:sldId id="1727"/>
            <p14:sldId id="1334"/>
            <p14:sldId id="1269"/>
            <p14:sldId id="1757"/>
            <p14:sldId id="1339"/>
            <p14:sldId id="1744"/>
            <p14:sldId id="1749"/>
            <p14:sldId id="1745"/>
            <p14:sldId id="1732"/>
            <p14:sldId id="1747"/>
            <p14:sldId id="1343"/>
            <p14:sldId id="1746"/>
            <p14:sldId id="1307"/>
            <p14:sldId id="1344"/>
            <p14:sldId id="1748"/>
            <p14:sldId id="1410"/>
            <p14:sldId id="1324"/>
            <p14:sldId id="1753"/>
            <p14:sldId id="1325"/>
            <p14:sldId id="1754"/>
            <p14:sldId id="1326"/>
            <p14:sldId id="1327"/>
            <p14:sldId id="1408"/>
            <p14:sldId id="1409"/>
            <p14:sldId id="1328"/>
            <p14:sldId id="1329"/>
            <p14:sldId id="1330"/>
            <p14:sldId id="1331"/>
            <p14:sldId id="1755"/>
            <p14:sldId id="1756"/>
            <p14:sldId id="1332"/>
            <p14:sldId id="1335"/>
            <p14:sldId id="1272"/>
            <p14:sldId id="1286"/>
            <p14:sldId id="1273"/>
            <p14:sldId id="1274"/>
            <p14:sldId id="1380"/>
            <p14:sldId id="1275"/>
            <p14:sldId id="1279"/>
            <p14:sldId id="1716"/>
            <p14:sldId id="1278"/>
            <p14:sldId id="1281"/>
            <p14:sldId id="1283"/>
            <p14:sldId id="1282"/>
            <p14:sldId id="1379"/>
            <p14:sldId id="1336"/>
            <p14:sldId id="1285"/>
            <p14:sldId id="1762"/>
            <p14:sldId id="1284"/>
            <p14:sldId id="1763"/>
            <p14:sldId id="1765"/>
            <p14:sldId id="1764"/>
            <p14:sldId id="1766"/>
            <p14:sldId id="1767"/>
            <p14:sldId id="1776"/>
            <p14:sldId id="1777"/>
            <p14:sldId id="1784"/>
            <p14:sldId id="1770"/>
            <p14:sldId id="1790"/>
            <p14:sldId id="1792"/>
            <p14:sldId id="1771"/>
            <p14:sldId id="1773"/>
            <p14:sldId id="1774"/>
            <p14:sldId id="1775"/>
            <p14:sldId id="1785"/>
            <p14:sldId id="1778"/>
            <p14:sldId id="1786"/>
            <p14:sldId id="1787"/>
            <p14:sldId id="1779"/>
            <p14:sldId id="1780"/>
            <p14:sldId id="1789"/>
            <p14:sldId id="1781"/>
            <p14:sldId id="1782"/>
            <p14:sldId id="1337"/>
            <p14:sldId id="1308"/>
            <p14:sldId id="1358"/>
            <p14:sldId id="1309"/>
            <p14:sldId id="1310"/>
            <p14:sldId id="1311"/>
            <p14:sldId id="1312"/>
            <p14:sldId id="1313"/>
            <p14:sldId id="1717"/>
            <p14:sldId id="1320"/>
            <p14:sldId id="1750"/>
            <p14:sldId id="1321"/>
            <p14:sldId id="1322"/>
            <p14:sldId id="1314"/>
            <p14:sldId id="1315"/>
            <p14:sldId id="1317"/>
            <p14:sldId id="17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6" userDrawn="1">
          <p15:clr>
            <a:srgbClr val="A4A3A4"/>
          </p15:clr>
        </p15:guide>
        <p15:guide id="2" orient="horz" pos="4031" userDrawn="1">
          <p15:clr>
            <a:srgbClr val="A4A3A4"/>
          </p15:clr>
        </p15:guide>
        <p15:guide id="3" orient="horz" pos="2529" userDrawn="1">
          <p15:clr>
            <a:srgbClr val="A4A3A4"/>
          </p15:clr>
        </p15:guide>
        <p15:guide id="4" pos="5545" userDrawn="1">
          <p15:clr>
            <a:srgbClr val="A4A3A4"/>
          </p15:clr>
        </p15:guide>
        <p15:guide id="6" pos="640" userDrawn="1">
          <p15:clr>
            <a:srgbClr val="A4A3A4"/>
          </p15:clr>
        </p15:guide>
        <p15:guide id="7" pos="3645" userDrawn="1">
          <p15:clr>
            <a:srgbClr val="A4A3A4"/>
          </p15:clr>
        </p15:guide>
        <p15:guide id="8" pos="329" userDrawn="1">
          <p15:clr>
            <a:srgbClr val="A4A3A4"/>
          </p15:clr>
        </p15:guide>
        <p15:guide id="9" orient="horz" pos="1139" userDrawn="1">
          <p15:clr>
            <a:srgbClr val="A4A3A4"/>
          </p15:clr>
        </p15:guide>
        <p15:guide id="10" orient="horz" pos="629" userDrawn="1">
          <p15:clr>
            <a:srgbClr val="A4A3A4"/>
          </p15:clr>
        </p15:guide>
        <p15:guide id="11" orient="horz" pos="317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3F3F3"/>
    <a:srgbClr val="6491D4"/>
    <a:srgbClr val="A4FAF4"/>
    <a:srgbClr val="5EAEDA"/>
    <a:srgbClr val="6B9ECD"/>
    <a:srgbClr val="A6A6A6"/>
    <a:srgbClr val="72BFC5"/>
    <a:srgbClr val="00B05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9" autoAdjust="0"/>
    <p:restoredTop sz="93979" autoAdjust="0"/>
  </p:normalViewPr>
  <p:slideViewPr>
    <p:cSldViewPr snapToObjects="1" showGuides="1">
      <p:cViewPr>
        <p:scale>
          <a:sx n="58" d="100"/>
          <a:sy n="58" d="100"/>
        </p:scale>
        <p:origin x="1248" y="212"/>
      </p:cViewPr>
      <p:guideLst>
        <p:guide orient="horz" pos="176"/>
        <p:guide orient="horz" pos="4031"/>
        <p:guide orient="horz" pos="2529"/>
        <p:guide pos="5545"/>
        <p:guide pos="640"/>
        <p:guide pos="3645"/>
        <p:guide pos="329"/>
        <p:guide orient="horz" pos="1139"/>
        <p:guide orient="horz" pos="629"/>
        <p:guide orient="horz" pos="317"/>
        <p:guide pos="187"/>
        <p:guide pos="45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slide" Target="slides/slide116.xml"/><Relationship Id="rId129" Type="http://schemas.openxmlformats.org/officeDocument/2006/relationships/presProps" Target="presProps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0" Type="http://schemas.openxmlformats.org/officeDocument/2006/relationships/viewProps" Target="viewProps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theme" Target="theme/theme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tableStyles" Target="tableStyles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26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2950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1"/>
            <a:ext cx="5438140" cy="4443413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7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902379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832191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7373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057600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01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030824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103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75828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3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7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5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2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70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27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3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68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83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0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7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30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5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79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4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30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77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39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78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196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20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82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FE5-D902-46D2-B81E-D30B1B136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9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E968-35E0-4B35-93A0-B15D0E85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14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B5FFC-FA84-4AEA-89BC-1D55387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265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47D0E-16C3-4DAF-96FF-5E1C947B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464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0EC1-472F-4BAD-8ECB-5423D333F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63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  <a:solidFill>
            <a:srgbClr val="0000FF"/>
          </a:solidFill>
        </p:spPr>
        <p:txBody>
          <a:bodyPr/>
          <a:lstStyle>
            <a:lvl1pPr algn="ctr">
              <a:defRPr sz="1800">
                <a:latin typeface="+mn-lt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480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2071-DB06-4AA1-83C1-2DED61C5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816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1734-B569-4339-B0D1-FF3E7241C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68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D4C2-91AB-4B86-88E5-12CA82A2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393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7231-833E-45D8-9B6D-EA572D4A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362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8057-C9E1-4654-A59A-099A3AF3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2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CC148-84BA-4689-B465-D20516F9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148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FE5-D902-46D2-B81E-D30B1B136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4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E968-35E0-4B35-93A0-B15D0E85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90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B5FFC-FA84-4AEA-89BC-1D55387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3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47D0E-16C3-4DAF-96FF-5E1C947B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428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0EC1-472F-4BAD-8ECB-5423D333F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000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  <a:solidFill>
            <a:srgbClr val="0000FF"/>
          </a:solidFill>
        </p:spPr>
        <p:txBody>
          <a:bodyPr/>
          <a:lstStyle>
            <a:lvl1pPr algn="ctr">
              <a:defRPr sz="1800">
                <a:latin typeface="+mn-lt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17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2071-DB06-4AA1-83C1-2DED61C5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26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1734-B569-4339-B0D1-FF3E7241C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634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D4C2-91AB-4B86-88E5-12CA82A2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05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7231-833E-45D8-9B6D-EA572D4A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950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8057-C9E1-4654-A59A-099A3AF3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397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CC148-84BA-4689-B465-D20516F9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479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76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6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078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973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860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363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9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80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201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904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09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11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838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31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00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377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0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500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99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412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987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941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028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312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8281"/>
            <a:ext cx="9144000" cy="393700"/>
          </a:xfrm>
          <a:solidFill>
            <a:srgbClr val="0066FF"/>
          </a:solidFill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7DF1A-9F14-4ECB-A856-F82C4AE6D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8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7DF1A-9F14-4ECB-A856-F82C4AE6D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9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9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cdn.wccftech.com/wp-content/uploads/2015/06/Intel-Kaby-Lake-Processor-SKU-Lineup.pn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Intel's Pentium 4 and Core 2 families (20)</a:t>
            </a:r>
            <a:endParaRPr lang="en-US" sz="1600" dirty="0"/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185013" y="1853945"/>
            <a:ext cx="23685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Smartphones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9596" y="501603"/>
            <a:ext cx="3013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Recent computer categories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4965" y="2393885"/>
            <a:ext cx="9348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Desktops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39272" y="1851986"/>
            <a:ext cx="1378568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Servers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" name="Oval 7"/>
          <p:cNvSpPr>
            <a:spLocks noChangeArrowheads="1"/>
          </p:cNvSpPr>
          <p:nvPr/>
        </p:nvSpPr>
        <p:spPr bwMode="auto">
          <a:xfrm>
            <a:off x="8334669" y="16973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5052517" y="1287413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834612" y="1510017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 flipH="1">
            <a:off x="8372769" y="1505255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2568103" y="171004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2601441" y="1510017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2947806" y="995667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Recent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computer categories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6071335" y="1848717"/>
            <a:ext cx="1927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Tablets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845054" y="1853948"/>
            <a:ext cx="102804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Desktops</a:t>
            </a:r>
          </a:p>
        </p:txBody>
      </p:sp>
      <p:sp>
        <p:nvSpPr>
          <p:cNvPr id="50" name="Line 13"/>
          <p:cNvSpPr>
            <a:spLocks noChangeShapeType="1"/>
          </p:cNvSpPr>
          <p:nvPr/>
        </p:nvSpPr>
        <p:spPr bwMode="auto">
          <a:xfrm>
            <a:off x="4338532" y="151160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470247" y="1854885"/>
            <a:ext cx="234284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HEDs</a:t>
            </a:r>
            <a:endParaRPr kumimoji="0" lang="en-US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(High-End Desktops)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6" name="Oval 12"/>
          <p:cNvSpPr>
            <a:spLocks noChangeArrowheads="1"/>
          </p:cNvSpPr>
          <p:nvPr/>
        </p:nvSpPr>
        <p:spPr bwMode="auto">
          <a:xfrm>
            <a:off x="797760" y="170419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7" name="Line 13"/>
          <p:cNvSpPr>
            <a:spLocks noChangeShapeType="1"/>
          </p:cNvSpPr>
          <p:nvPr/>
        </p:nvSpPr>
        <p:spPr bwMode="auto">
          <a:xfrm>
            <a:off x="831098" y="150416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7"/>
          <p:cNvSpPr>
            <a:spLocks noChangeArrowheads="1"/>
          </p:cNvSpPr>
          <p:nvPr/>
        </p:nvSpPr>
        <p:spPr bwMode="auto">
          <a:xfrm>
            <a:off x="7008450" y="1719164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9" name="Line 11"/>
          <p:cNvSpPr>
            <a:spLocks noChangeShapeType="1"/>
          </p:cNvSpPr>
          <p:nvPr/>
        </p:nvSpPr>
        <p:spPr bwMode="auto">
          <a:xfrm flipH="1">
            <a:off x="7046550" y="1527077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Line 13"/>
          <p:cNvSpPr>
            <a:spLocks noChangeShapeType="1"/>
          </p:cNvSpPr>
          <p:nvPr/>
        </p:nvSpPr>
        <p:spPr bwMode="auto">
          <a:xfrm>
            <a:off x="5782257" y="1514047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Oval 12"/>
          <p:cNvSpPr>
            <a:spLocks noChangeArrowheads="1"/>
          </p:cNvSpPr>
          <p:nvPr/>
        </p:nvSpPr>
        <p:spPr bwMode="auto">
          <a:xfrm>
            <a:off x="4307695" y="171413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5271950" y="1856448"/>
            <a:ext cx="102804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105914" y="2702133"/>
            <a:ext cx="9088679" cy="2216661"/>
            <a:chOff x="-105914" y="3720758"/>
            <a:chExt cx="9088679" cy="22166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599230" y="3812525"/>
              <a:ext cx="2383535" cy="18408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827396" y="3812070"/>
              <a:ext cx="1897604" cy="7801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825790" y="3806112"/>
              <a:ext cx="1194067" cy="539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-105914" y="3720758"/>
              <a:ext cx="4836845" cy="20153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889" y="4025242"/>
              <a:ext cx="1337151" cy="10839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60144" y="5476614"/>
              <a:ext cx="81986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Servers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43869" y="5476614"/>
              <a:ext cx="183241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High-End 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6722" y="5439739"/>
              <a:ext cx="95399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51744" y="5394734"/>
              <a:ext cx="87711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Laptops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93095" y="5304724"/>
              <a:ext cx="79205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00269" y="5244107"/>
              <a:ext cx="12369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Smarphones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181569" y="5282190"/>
              <a:ext cx="8790640" cy="54429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919098" y="5423619"/>
              <a:ext cx="95399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261491" y="3954574"/>
              <a:ext cx="1007605" cy="132735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442682" y="3806434"/>
              <a:ext cx="1194067" cy="5398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078882" y="4044584"/>
              <a:ext cx="586918" cy="1697481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22394" r="60491" b="865"/>
            <a:stretch/>
          </p:blipFill>
          <p:spPr>
            <a:xfrm>
              <a:off x="5439103" y="3808878"/>
              <a:ext cx="956441" cy="1892867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2"/>
            <a:srcRect l="20982" r="77136"/>
            <a:stretch/>
          </p:blipFill>
          <p:spPr>
            <a:xfrm>
              <a:off x="5034457" y="3811769"/>
              <a:ext cx="404645" cy="190938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22394" t="7339" r="60491" b="77799"/>
            <a:stretch/>
          </p:blipFill>
          <p:spPr>
            <a:xfrm>
              <a:off x="4724402" y="3801861"/>
              <a:ext cx="1592263" cy="472427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 bwMode="auto">
            <a:xfrm>
              <a:off x="3762707" y="5595749"/>
              <a:ext cx="2962871" cy="122230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2"/>
            <a:srcRect r="78076"/>
            <a:stretch/>
          </p:blipFill>
          <p:spPr>
            <a:xfrm>
              <a:off x="3809329" y="4027224"/>
              <a:ext cx="1225128" cy="1910195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 bwMode="auto">
            <a:xfrm>
              <a:off x="5060740" y="5358290"/>
              <a:ext cx="1735836" cy="34357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8" name="Oval 12"/>
          <p:cNvSpPr>
            <a:spLocks noChangeArrowheads="1"/>
          </p:cNvSpPr>
          <p:nvPr/>
        </p:nvSpPr>
        <p:spPr bwMode="auto">
          <a:xfrm>
            <a:off x="5752524" y="171457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9272" y="4555097"/>
            <a:ext cx="9004728" cy="38891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52" name="Right Brace 51"/>
          <p:cNvSpPr/>
          <p:nvPr/>
        </p:nvSpPr>
        <p:spPr bwMode="auto">
          <a:xfrm rot="16200000" flipH="1">
            <a:off x="7719969" y="1022107"/>
            <a:ext cx="216000" cy="2340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03565" y="2304885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(Mobile processors)</a:t>
            </a:r>
          </a:p>
        </p:txBody>
      </p:sp>
      <p:sp>
        <p:nvSpPr>
          <p:cNvPr id="55" name="Right Brace 54"/>
          <p:cNvSpPr/>
          <p:nvPr/>
        </p:nvSpPr>
        <p:spPr bwMode="auto">
          <a:xfrm rot="16200000" flipH="1">
            <a:off x="4959741" y="998851"/>
            <a:ext cx="216000" cy="2376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55116" y="2299629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processors)</a:t>
            </a:r>
          </a:p>
        </p:txBody>
      </p:sp>
    </p:spTree>
    <p:extLst>
      <p:ext uri="{BB962C8B-B14F-4D97-AF65-F5344CB8AC3E}">
        <p14:creationId xmlns:p14="http://schemas.microsoft.com/office/powerpoint/2010/main" val="187862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1711" y="513511"/>
            <a:ext cx="5673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Relative dissipation of Intel's </a:t>
            </a:r>
            <a:r>
              <a:rPr lang="en-US" sz="1400" b="1" dirty="0" err="1" smtClean="0">
                <a:solidFill>
                  <a:schemeClr val="accent6"/>
                </a:solidFill>
                <a:latin typeface="+mj-lt"/>
              </a:rPr>
              <a:t>x86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family of processors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652120" y="1403775"/>
            <a:ext cx="1485165" cy="19802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1145"/>
          <a:stretch/>
        </p:blipFill>
        <p:spPr>
          <a:xfrm>
            <a:off x="375701" y="1195950"/>
            <a:ext cx="8561784" cy="502336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5571438" y="1659813"/>
            <a:ext cx="1485165" cy="175519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5059" y="1195950"/>
            <a:ext cx="109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109338" y="2483896"/>
            <a:ext cx="2645722" cy="1575174"/>
          </a:xfrm>
          <a:prstGeom prst="ellips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6915" y="2048798"/>
            <a:ext cx="10829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0070C0"/>
                </a:solidFill>
                <a:latin typeface="+mj-lt"/>
              </a:rPr>
              <a:t>Pentium</a:t>
            </a:r>
            <a:r>
              <a:rPr lang="en-US" sz="1350" dirty="0" smtClean="0">
                <a:solidFill>
                  <a:srgbClr val="0070C0"/>
                </a:solidFill>
              </a:rPr>
              <a:t> III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 rot="3278064">
            <a:off x="2003216" y="3270203"/>
            <a:ext cx="1122506" cy="2165116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0018" y="3593167"/>
            <a:ext cx="9217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+mj-lt"/>
              </a:rPr>
              <a:t>Pentium</a:t>
            </a:r>
            <a:endParaRPr lang="en-US" sz="13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3" name="Oval 12"/>
          <p:cNvSpPr/>
          <p:nvPr/>
        </p:nvSpPr>
        <p:spPr bwMode="auto">
          <a:xfrm rot="3679465">
            <a:off x="3191762" y="3928002"/>
            <a:ext cx="762385" cy="1270760"/>
          </a:xfrm>
          <a:prstGeom prst="ellips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9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8" y="818710"/>
            <a:ext cx="895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Removing </a:t>
            </a:r>
            <a:r>
              <a:rPr lang="en-US" sz="1400" dirty="0">
                <a:solidFill>
                  <a:srgbClr val="0070C0"/>
                </a:solidFill>
              </a:rPr>
              <a:t>the memory bandwidth gap became one of the focal points of the </a:t>
            </a:r>
            <a:r>
              <a:rPr lang="en-US" sz="1400" dirty="0" smtClean="0">
                <a:solidFill>
                  <a:srgbClr val="0070C0"/>
                </a:solidFill>
              </a:rPr>
              <a:t>evolution of server</a:t>
            </a:r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   </a:t>
            </a:r>
            <a:r>
              <a:rPr lang="en-US" sz="1400" dirty="0" smtClean="0">
                <a:solidFill>
                  <a:srgbClr val="0070C0"/>
                </a:solidFill>
              </a:rPr>
              <a:t>memory </a:t>
            </a:r>
            <a:r>
              <a:rPr lang="en-US" sz="1400" dirty="0">
                <a:solidFill>
                  <a:srgbClr val="0070C0"/>
                </a:solidFill>
              </a:rPr>
              <a:t>subsystems</a:t>
            </a:r>
            <a:r>
              <a:rPr lang="en-US" sz="1400" dirty="0" smtClean="0">
                <a:solidFill>
                  <a:srgbClr val="0070C0"/>
                </a:solidFill>
              </a:rPr>
              <a:t>.</a:t>
            </a:r>
            <a:endParaRPr lang="en-US" sz="1400" dirty="0" smtClean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510439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Remark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57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999919"/>
              </p:ext>
            </p:extLst>
          </p:nvPr>
        </p:nvGraphicFramePr>
        <p:xfrm>
          <a:off x="28876" y="1301815"/>
          <a:ext cx="9076626" cy="3162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906">
                  <a:extLst>
                    <a:ext uri="{9D8B030D-6E8A-4147-A177-3AD203B41FA5}">
                      <a16:colId xmlns:a16="http://schemas.microsoft.com/office/drawing/2014/main" val="86967819"/>
                    </a:ext>
                  </a:extLst>
                </a:gridCol>
                <a:gridCol w="1220062">
                  <a:extLst>
                    <a:ext uri="{9D8B030D-6E8A-4147-A177-3AD203B41FA5}">
                      <a16:colId xmlns:a16="http://schemas.microsoft.com/office/drawing/2014/main" val="3303539019"/>
                    </a:ext>
                  </a:extLst>
                </a:gridCol>
                <a:gridCol w="847620">
                  <a:extLst>
                    <a:ext uri="{9D8B030D-6E8A-4147-A177-3AD203B41FA5}">
                      <a16:colId xmlns:a16="http://schemas.microsoft.com/office/drawing/2014/main" val="970719749"/>
                    </a:ext>
                  </a:extLst>
                </a:gridCol>
                <a:gridCol w="824345">
                  <a:extLst>
                    <a:ext uri="{9D8B030D-6E8A-4147-A177-3AD203B41FA5}">
                      <a16:colId xmlns:a16="http://schemas.microsoft.com/office/drawing/2014/main" val="4115332554"/>
                    </a:ext>
                  </a:extLst>
                </a:gridCol>
                <a:gridCol w="1506682">
                  <a:extLst>
                    <a:ext uri="{9D8B030D-6E8A-4147-A177-3AD203B41FA5}">
                      <a16:colId xmlns:a16="http://schemas.microsoft.com/office/drawing/2014/main" val="3412756130"/>
                    </a:ext>
                  </a:extLst>
                </a:gridCol>
                <a:gridCol w="1123084">
                  <a:extLst>
                    <a:ext uri="{9D8B030D-6E8A-4147-A177-3AD203B41FA5}">
                      <a16:colId xmlns:a16="http://schemas.microsoft.com/office/drawing/2014/main" val="1062735717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132781250"/>
                    </a:ext>
                  </a:extLst>
                </a:gridCol>
                <a:gridCol w="1409702">
                  <a:extLst>
                    <a:ext uri="{9D8B030D-6E8A-4147-A177-3AD203B41FA5}">
                      <a16:colId xmlns:a16="http://schemas.microsoft.com/office/drawing/2014/main" val="3607554555"/>
                    </a:ext>
                  </a:extLst>
                </a:gridCol>
              </a:tblGrid>
              <a:tr h="589876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Platform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Techn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Date of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Intro.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High-end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ulticore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2S server 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lines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count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L3 cache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No./speed of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em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channels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 socket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7363"/>
                  </a:ext>
                </a:extLst>
              </a:tr>
              <a:tr h="316798">
                <a:tc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MP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6/2004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Nocona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701211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l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10/2005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DP 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.8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(Paxville DP)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2x1C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69243"/>
                  </a:ext>
                </a:extLst>
              </a:tr>
              <a:tr h="385301">
                <a:tc rowSpan="4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Bensley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50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(Dempsey)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2x1C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 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572423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Core2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51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(Woodcrest)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699658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Core2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(Clowertown)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2x2C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511904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Penryn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</a:t>
                      </a:r>
                      <a:r>
                        <a:rPr lang="hu-HU" sz="11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11/2007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54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(Harpertown)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2x2C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8721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484764"/>
            <a:ext cx="6787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L3 cache in Intel’s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high-end 2S SMP server platforms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648735" y="1301815"/>
            <a:ext cx="1080120" cy="31623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938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/>
          </p:nvPr>
        </p:nvGraphicFramePr>
        <p:xfrm>
          <a:off x="67376" y="1318666"/>
          <a:ext cx="8999623" cy="470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31">
                  <a:extLst>
                    <a:ext uri="{9D8B030D-6E8A-4147-A177-3AD203B41FA5}">
                      <a16:colId xmlns:a16="http://schemas.microsoft.com/office/drawing/2014/main" val="86967819"/>
                    </a:ext>
                  </a:extLst>
                </a:gridCol>
                <a:gridCol w="1190697">
                  <a:extLst>
                    <a:ext uri="{9D8B030D-6E8A-4147-A177-3AD203B41FA5}">
                      <a16:colId xmlns:a16="http://schemas.microsoft.com/office/drawing/2014/main" val="3303539019"/>
                    </a:ext>
                  </a:extLst>
                </a:gridCol>
                <a:gridCol w="869110">
                  <a:extLst>
                    <a:ext uri="{9D8B030D-6E8A-4147-A177-3AD203B41FA5}">
                      <a16:colId xmlns:a16="http://schemas.microsoft.com/office/drawing/2014/main" val="970719749"/>
                    </a:ext>
                  </a:extLst>
                </a:gridCol>
                <a:gridCol w="827772">
                  <a:extLst>
                    <a:ext uri="{9D8B030D-6E8A-4147-A177-3AD203B41FA5}">
                      <a16:colId xmlns:a16="http://schemas.microsoft.com/office/drawing/2014/main" val="4115332554"/>
                    </a:ext>
                  </a:extLst>
                </a:gridCol>
                <a:gridCol w="1520792">
                  <a:extLst>
                    <a:ext uri="{9D8B030D-6E8A-4147-A177-3AD203B41FA5}">
                      <a16:colId xmlns:a16="http://schemas.microsoft.com/office/drawing/2014/main" val="341275613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784958564"/>
                    </a:ext>
                  </a:extLst>
                </a:gridCol>
                <a:gridCol w="1066291">
                  <a:extLst>
                    <a:ext uri="{9D8B030D-6E8A-4147-A177-3AD203B41FA5}">
                      <a16:colId xmlns:a16="http://schemas.microsoft.com/office/drawing/2014/main" val="1409857883"/>
                    </a:ext>
                  </a:extLst>
                </a:gridCol>
                <a:gridCol w="1311150">
                  <a:extLst>
                    <a:ext uri="{9D8B030D-6E8A-4147-A177-3AD203B41FA5}">
                      <a16:colId xmlns:a16="http://schemas.microsoft.com/office/drawing/2014/main" val="552071532"/>
                    </a:ext>
                  </a:extLst>
                </a:gridCol>
              </a:tblGrid>
              <a:tr h="589876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Platform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Techn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Date of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Intro.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High-end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ulticore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2S server 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lines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count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L3 cache/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No./speed of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em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channels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 socket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7363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Tylersburg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3/2009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55xx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 –EP) 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Gainestown)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1333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045782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Boxboro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-EX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3/2010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65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1066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58398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Westmere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4/2011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E7-28xx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(Westmere-EX)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1333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024335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Brickland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Ivy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Bridge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2/2014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E7-28xx v2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(Ivy Bridge-EX)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2.5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725493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Grantley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Haswell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9/2014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E5-26xx v3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(Haswell-EP)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2.5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2133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470796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Broadwell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E5-26xx v4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(Broadwell-EP)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002690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Purley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Skylake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7/2017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Silver 41xx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(Skylake-SP)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1.375/core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266529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 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Silver 42xx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Lake-SP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829803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??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 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Platinum 92xx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Lake-AP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2x28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1.375/core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DDR4-2933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7369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825" y="485875"/>
            <a:ext cx="6787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L3 cache in Intel’s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high-end 2S NUMA server platforms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687235" y="1318666"/>
            <a:ext cx="1080120" cy="47091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185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6645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65"/>
            <a:ext cx="9144000" cy="393700"/>
          </a:xfrm>
        </p:spPr>
        <p:txBody>
          <a:bodyPr/>
          <a:lstStyle/>
          <a:p>
            <a:r>
              <a:rPr lang="en-US" sz="1600" dirty="0" smtClean="0"/>
              <a:t>5. Evolution of tablet and smartphone processors (1)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9596" y="501315"/>
            <a:ext cx="5283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5. Evolution of tablet and smartphone processors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271802" y="3284984"/>
            <a:ext cx="12121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Smarphones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7185013" y="1889949"/>
            <a:ext cx="236855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Smartphone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034965" y="2175020"/>
            <a:ext cx="9348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Desktops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139272" y="1887990"/>
            <a:ext cx="137856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Server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5" name="Oval 7"/>
          <p:cNvSpPr>
            <a:spLocks noChangeArrowheads="1"/>
          </p:cNvSpPr>
          <p:nvPr/>
        </p:nvSpPr>
        <p:spPr bwMode="auto">
          <a:xfrm>
            <a:off x="8334669" y="1733346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>
            <a:off x="5052517" y="1323417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Line 10"/>
          <p:cNvSpPr>
            <a:spLocks noChangeShapeType="1"/>
          </p:cNvSpPr>
          <p:nvPr/>
        </p:nvSpPr>
        <p:spPr bwMode="auto">
          <a:xfrm flipV="1">
            <a:off x="834612" y="1546021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Line 11"/>
          <p:cNvSpPr>
            <a:spLocks noChangeShapeType="1"/>
          </p:cNvSpPr>
          <p:nvPr/>
        </p:nvSpPr>
        <p:spPr bwMode="auto">
          <a:xfrm flipH="1">
            <a:off x="8372769" y="1541259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12"/>
          <p:cNvSpPr>
            <a:spLocks noChangeArrowheads="1"/>
          </p:cNvSpPr>
          <p:nvPr/>
        </p:nvSpPr>
        <p:spPr bwMode="auto">
          <a:xfrm>
            <a:off x="2568103" y="174604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0" name="Line 13"/>
          <p:cNvSpPr>
            <a:spLocks noChangeShapeType="1"/>
          </p:cNvSpPr>
          <p:nvPr/>
        </p:nvSpPr>
        <p:spPr bwMode="auto">
          <a:xfrm>
            <a:off x="2601441" y="154602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Text Box 4"/>
          <p:cNvSpPr txBox="1">
            <a:spLocks noChangeArrowheads="1"/>
          </p:cNvSpPr>
          <p:nvPr/>
        </p:nvSpPr>
        <p:spPr bwMode="auto">
          <a:xfrm>
            <a:off x="2947806" y="1031671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Recent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 categories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071335" y="1884721"/>
            <a:ext cx="19272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Tablet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Text Box 16"/>
          <p:cNvSpPr txBox="1">
            <a:spLocks noChangeArrowheads="1"/>
          </p:cNvSpPr>
          <p:nvPr/>
        </p:nvSpPr>
        <p:spPr bwMode="auto">
          <a:xfrm>
            <a:off x="7863545" y="2879676"/>
            <a:ext cx="9991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4" name="Text Box 17"/>
          <p:cNvSpPr txBox="1">
            <a:spLocks noChangeArrowheads="1"/>
          </p:cNvSpPr>
          <p:nvPr/>
        </p:nvSpPr>
        <p:spPr bwMode="auto">
          <a:xfrm>
            <a:off x="11461" y="2873995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Xeon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E3</a:t>
            </a: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Platinum/Gold etc.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5" name="Text Box 4"/>
          <p:cNvSpPr txBox="1">
            <a:spLocks noChangeArrowheads="1"/>
          </p:cNvSpPr>
          <p:nvPr/>
        </p:nvSpPr>
        <p:spPr bwMode="auto">
          <a:xfrm>
            <a:off x="3745246" y="1889952"/>
            <a:ext cx="112784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76" name="Line 13"/>
          <p:cNvSpPr>
            <a:spLocks noChangeShapeType="1"/>
          </p:cNvSpPr>
          <p:nvPr/>
        </p:nvSpPr>
        <p:spPr bwMode="auto">
          <a:xfrm>
            <a:off x="4338532" y="154760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4134457" y="2860194"/>
            <a:ext cx="178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i3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(Basic architectures)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8" name="Text Box 23"/>
          <p:cNvSpPr txBox="1">
            <a:spLocks noChangeArrowheads="1"/>
          </p:cNvSpPr>
          <p:nvPr/>
        </p:nvSpPr>
        <p:spPr bwMode="auto">
          <a:xfrm>
            <a:off x="6556896" y="2886747"/>
            <a:ext cx="10005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1470247" y="1890889"/>
            <a:ext cx="2342848" cy="4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HED processors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(High-End Desktop)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0" name="Text Box 21"/>
          <p:cNvSpPr txBox="1">
            <a:spLocks noChangeArrowheads="1"/>
          </p:cNvSpPr>
          <p:nvPr/>
        </p:nvSpPr>
        <p:spPr bwMode="auto">
          <a:xfrm>
            <a:off x="1855059" y="2867066"/>
            <a:ext cx="14863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i9/i7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(Extreme Edition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X models)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1" name="Oval 12"/>
          <p:cNvSpPr>
            <a:spLocks noChangeArrowheads="1"/>
          </p:cNvSpPr>
          <p:nvPr/>
        </p:nvSpPr>
        <p:spPr bwMode="auto">
          <a:xfrm>
            <a:off x="797760" y="174019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Line 13"/>
          <p:cNvSpPr>
            <a:spLocks noChangeShapeType="1"/>
          </p:cNvSpPr>
          <p:nvPr/>
        </p:nvSpPr>
        <p:spPr bwMode="auto">
          <a:xfrm>
            <a:off x="831098" y="154017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Oval 7"/>
          <p:cNvSpPr>
            <a:spLocks noChangeArrowheads="1"/>
          </p:cNvSpPr>
          <p:nvPr/>
        </p:nvSpPr>
        <p:spPr bwMode="auto">
          <a:xfrm>
            <a:off x="7008450" y="175516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" name="Line 11"/>
          <p:cNvSpPr>
            <a:spLocks noChangeShapeType="1"/>
          </p:cNvSpPr>
          <p:nvPr/>
        </p:nvSpPr>
        <p:spPr bwMode="auto">
          <a:xfrm flipH="1">
            <a:off x="7046550" y="1563081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3772" y="2420888"/>
            <a:ext cx="187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processors: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Right Brace 85"/>
          <p:cNvSpPr/>
          <p:nvPr/>
        </p:nvSpPr>
        <p:spPr bwMode="auto">
          <a:xfrm rot="16200000" flipH="1">
            <a:off x="7594842" y="1359390"/>
            <a:ext cx="216000" cy="2340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903565" y="2642168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(Mobile processors)</a:t>
            </a:r>
          </a:p>
        </p:txBody>
      </p:sp>
      <p:sp>
        <p:nvSpPr>
          <p:cNvPr id="88" name="Line 13"/>
          <p:cNvSpPr>
            <a:spLocks noChangeShapeType="1"/>
          </p:cNvSpPr>
          <p:nvPr/>
        </p:nvSpPr>
        <p:spPr bwMode="auto">
          <a:xfrm>
            <a:off x="5782257" y="155005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Oval 12"/>
          <p:cNvSpPr>
            <a:spLocks noChangeArrowheads="1"/>
          </p:cNvSpPr>
          <p:nvPr/>
        </p:nvSpPr>
        <p:spPr bwMode="auto">
          <a:xfrm>
            <a:off x="4307695" y="175013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0" name="Text Box 4"/>
          <p:cNvSpPr txBox="1">
            <a:spLocks noChangeArrowheads="1"/>
          </p:cNvSpPr>
          <p:nvPr/>
        </p:nvSpPr>
        <p:spPr bwMode="auto">
          <a:xfrm>
            <a:off x="5029657" y="1892452"/>
            <a:ext cx="1270333" cy="60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(Notebook)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91" name="Right Brace 90"/>
          <p:cNvSpPr/>
          <p:nvPr/>
        </p:nvSpPr>
        <p:spPr bwMode="auto">
          <a:xfrm rot="16200000" flipH="1">
            <a:off x="4959741" y="1336134"/>
            <a:ext cx="216000" cy="2376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155116" y="2636912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processors)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-105914" y="3550037"/>
            <a:ext cx="9144000" cy="2506384"/>
            <a:chOff x="-105914" y="3712172"/>
            <a:chExt cx="9144000" cy="2506384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599230" y="3812525"/>
              <a:ext cx="2383535" cy="18408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827396" y="3807777"/>
              <a:ext cx="1897604" cy="7801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825790" y="3806112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-105914" y="3712172"/>
              <a:ext cx="4836845" cy="2015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889" y="4025242"/>
              <a:ext cx="1337151" cy="108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99" name="TextBox 98"/>
            <p:cNvSpPr txBox="1"/>
            <p:nvPr/>
          </p:nvSpPr>
          <p:spPr>
            <a:xfrm>
              <a:off x="360144" y="5476614"/>
              <a:ext cx="81986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Servers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643869" y="5476614"/>
              <a:ext cx="183241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High-End 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726722" y="543973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951744" y="5394734"/>
              <a:ext cx="87711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Laptops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093095" y="5304724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500269" y="5244107"/>
              <a:ext cx="1236988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Smarphones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181569" y="5282190"/>
              <a:ext cx="8790640" cy="544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6" name="TextBox 105"/>
            <p:cNvSpPr txBox="1"/>
            <p:nvPr/>
          </p:nvSpPr>
          <p:spPr>
            <a:xfrm>
              <a:off x="3919098" y="542361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782932" y="5422610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735666" y="5423619"/>
              <a:ext cx="13024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Smartphones</a:t>
              </a:r>
            </a:p>
          </p:txBody>
        </p:sp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261491" y="3954574"/>
              <a:ext cx="1007605" cy="13273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442682" y="3806434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078882" y="4044584"/>
              <a:ext cx="586918" cy="16974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2"/>
            <a:srcRect l="22394" r="60491" b="865"/>
            <a:stretch/>
          </p:blipFill>
          <p:spPr>
            <a:xfrm>
              <a:off x="5439103" y="3795999"/>
              <a:ext cx="956441" cy="1892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2"/>
            <a:srcRect l="20982" r="77136"/>
            <a:stretch/>
          </p:blipFill>
          <p:spPr>
            <a:xfrm>
              <a:off x="5034457" y="3811769"/>
              <a:ext cx="404645" cy="19093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2"/>
            <a:srcRect l="22394" t="7339" r="60491" b="77799"/>
            <a:stretch/>
          </p:blipFill>
          <p:spPr>
            <a:xfrm>
              <a:off x="4724402" y="3788982"/>
              <a:ext cx="1592263" cy="472427"/>
            </a:xfrm>
            <a:prstGeom prst="rect">
              <a:avLst/>
            </a:prstGeom>
            <a:ln>
              <a:noFill/>
            </a:ln>
          </p:spPr>
        </p:pic>
        <p:sp>
          <p:nvSpPr>
            <p:cNvPr id="115" name="Rectangle 114"/>
            <p:cNvSpPr/>
            <p:nvPr/>
          </p:nvSpPr>
          <p:spPr bwMode="auto">
            <a:xfrm>
              <a:off x="3762707" y="5595749"/>
              <a:ext cx="2962871" cy="122230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2"/>
            <a:srcRect r="78076"/>
            <a:stretch/>
          </p:blipFill>
          <p:spPr>
            <a:xfrm>
              <a:off x="3809329" y="4027224"/>
              <a:ext cx="1225128" cy="19101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17" name="Rectangle 116"/>
            <p:cNvSpPr/>
            <p:nvPr/>
          </p:nvSpPr>
          <p:spPr bwMode="auto">
            <a:xfrm>
              <a:off x="5060740" y="5358290"/>
              <a:ext cx="1735836" cy="34357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068807" y="5433726"/>
              <a:ext cx="1371684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(Intel’s/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AMD’sdesignation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Mobiles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3720674" y="5783956"/>
              <a:ext cx="1515118" cy="35408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20" name="Oval 12"/>
          <p:cNvSpPr>
            <a:spLocks noChangeArrowheads="1"/>
          </p:cNvSpPr>
          <p:nvPr/>
        </p:nvSpPr>
        <p:spPr bwMode="auto">
          <a:xfrm>
            <a:off x="5752524" y="175057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1" name="Rounded Rectangle 120"/>
          <p:cNvSpPr/>
          <p:nvPr/>
        </p:nvSpPr>
        <p:spPr bwMode="auto">
          <a:xfrm>
            <a:off x="139273" y="5169136"/>
            <a:ext cx="9004728" cy="86398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085152" y="5274205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and AMD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designates them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as mobile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processors)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19228" y="3203975"/>
            <a:ext cx="2647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0000"/>
                </a:solidFill>
              </a:rPr>
              <a:t>C  a  n  c  e  l  </a:t>
            </a:r>
            <a:r>
              <a:rPr lang="en-US" sz="1100" i="1" dirty="0" err="1" smtClean="0">
                <a:solidFill>
                  <a:srgbClr val="FF0000"/>
                </a:solidFill>
              </a:rPr>
              <a:t>l</a:t>
            </a:r>
            <a:r>
              <a:rPr lang="en-US" sz="1100" i="1" dirty="0" smtClean="0">
                <a:solidFill>
                  <a:srgbClr val="FF0000"/>
                </a:solidFill>
              </a:rPr>
              <a:t>  e  d   </a:t>
            </a:r>
            <a:r>
              <a:rPr lang="en-US" sz="1100" i="1" dirty="0" err="1" smtClean="0">
                <a:solidFill>
                  <a:srgbClr val="FF0000"/>
                </a:solidFill>
              </a:rPr>
              <a:t>i</a:t>
            </a:r>
            <a:r>
              <a:rPr lang="en-US" sz="1100" i="1" dirty="0" smtClean="0">
                <a:solidFill>
                  <a:srgbClr val="FF0000"/>
                </a:solidFill>
              </a:rPr>
              <a:t> n   2 0 1 6</a:t>
            </a:r>
          </a:p>
        </p:txBody>
      </p:sp>
      <p:sp>
        <p:nvSpPr>
          <p:cNvPr id="124" name="Rounded Rectangle 123"/>
          <p:cNvSpPr/>
          <p:nvPr/>
        </p:nvSpPr>
        <p:spPr bwMode="auto">
          <a:xfrm>
            <a:off x="6388889" y="1529165"/>
            <a:ext cx="2665927" cy="40954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676" y="1847274"/>
            <a:ext cx="7902324" cy="152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92" y="2436856"/>
            <a:ext cx="249619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performance/power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1996098"/>
            <a:ext cx="214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1996098"/>
            <a:ext cx="244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4048" y="2440353"/>
            <a:ext cx="278961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Low power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(Watt)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2446601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348" y="863715"/>
            <a:ext cx="916321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With the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advent of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mobile devices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(about 2006)</a:t>
            </a:r>
            <a:r>
              <a:rPr lang="en-US" sz="1400" dirty="0" smtClean="0">
                <a:solidFill>
                  <a:srgbClr val="00B0F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 design paradigm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arose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for those devices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Mobile devices require long operating hours i.e. low power consumption,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this is contrast to the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design paradigm of traditional processors,  as indicated below.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483" y="502935"/>
            <a:ext cx="6957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Changing the design paradigm for implementing mobile processors 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8321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5. </a:t>
            </a:r>
            <a:r>
              <a:rPr lang="en-US" sz="1600" dirty="0"/>
              <a:t>Evolution of tablet and smartphone processors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H="1">
            <a:off x="4552420" y="1295387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 flipV="1">
            <a:off x="2853946" y="1470012"/>
            <a:ext cx="3422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6274315" y="1470012"/>
            <a:ext cx="329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2856490" y="1470012"/>
            <a:ext cx="0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81691" y="1043735"/>
            <a:ext cx="5580619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Key requirements for low power microarchitectures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736875" y="1739887"/>
            <a:ext cx="3074881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Low processor clock frequency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01724" y="1739887"/>
            <a:ext cx="2664512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Narrow microarchitecture 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823785" y="160336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239505" y="1606537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319" y="517155"/>
            <a:ext cx="873901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Key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requirements at the introduction of mobile, i.e. low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power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microarchitectures</a:t>
            </a:r>
            <a:endParaRPr lang="hu-HU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5312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829135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636791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483864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783679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424225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482857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393382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48" y="863715"/>
            <a:ext cx="8685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Example: Width of ARM’s 32-bit CPUs used in most tablets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and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smartphones </a:t>
            </a:r>
            <a:r>
              <a:rPr lang="en-US" sz="1400" dirty="0" smtClean="0">
                <a:latin typeface="Verdana"/>
              </a:rPr>
              <a:t>[</a:t>
            </a:r>
            <a:r>
              <a:rPr lang="en-US" sz="1400" dirty="0">
                <a:latin typeface="Verdana"/>
              </a:rPr>
              <a:t>10]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 smtClean="0"/>
              <a:t>5. </a:t>
            </a:r>
            <a:r>
              <a:rPr lang="en-US" sz="1600" dirty="0"/>
              <a:t>Evolution of tablet and smartphone processors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6469" y="497361"/>
            <a:ext cx="6247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a) Low power CPUs need narrow microarchitectures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7294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648" y="496257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By contrast: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00" y="873314"/>
            <a:ext cx="3782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Intel’s and AMD’s recent processor 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6563" y="1188349"/>
            <a:ext cx="5975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aims at high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performance/power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(in terms of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GFLOPS/Watt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)</a:t>
            </a:r>
            <a:r>
              <a:rPr lang="en-US" sz="1400" dirty="0" smtClean="0">
                <a:solidFill>
                  <a:srgbClr val="333399"/>
                </a:solidFill>
                <a:latin typeface="Verdana"/>
              </a:rPr>
              <a:t>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857" y="1548389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accordingly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87" y="1976953"/>
            <a:ext cx="5987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have 4-wide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microarchitectures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as the next example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shows: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0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69260"/>
            <a:ext cx="7319825" cy="2301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2173" y="2423985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Verdana"/>
              </a:rPr>
              <a:t>64-bit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965" y="5286127"/>
            <a:ext cx="9202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Example: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Width of Intel’s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Core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 to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Haswell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processors underlying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servers to laptops  [10]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08931" y="3045635"/>
            <a:ext cx="628132" cy="1665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 smtClean="0"/>
              <a:t>5. </a:t>
            </a:r>
            <a:r>
              <a:rPr lang="en-US" sz="1600" dirty="0"/>
              <a:t>Evolution of tablet and smartphone processors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2226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312" y="498617"/>
            <a:ext cx="3687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Consequences for Intel and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AMD-1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 smtClean="0"/>
              <a:t>5. </a:t>
            </a:r>
            <a:r>
              <a:rPr lang="en-US" sz="1600" dirty="0"/>
              <a:t>Evolution of tablet and smartphone processors </a:t>
            </a:r>
            <a:r>
              <a:rPr lang="en-US" sz="1600" dirty="0" smtClean="0"/>
              <a:t>(6)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87465" y="953725"/>
            <a:ext cx="8945075" cy="545286"/>
            <a:chOff x="187465" y="2933945"/>
            <a:chExt cx="8945075" cy="545286"/>
          </a:xfrm>
        </p:grpSpPr>
        <p:sp>
          <p:nvSpPr>
            <p:cNvPr id="4" name="Rectangle 3"/>
            <p:cNvSpPr/>
            <p:nvPr/>
          </p:nvSpPr>
          <p:spPr>
            <a:xfrm>
              <a:off x="296863" y="2933945"/>
              <a:ext cx="8730633" cy="545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7465" y="3013502"/>
              <a:ext cx="89450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  <a:latin typeface="Verdana"/>
                </a:rPr>
                <a:t> </a:t>
              </a:r>
              <a:r>
                <a:rPr lang="en-US" sz="1400" dirty="0">
                  <a:solidFill>
                    <a:srgbClr val="FF0000"/>
                  </a:solidFill>
                  <a:latin typeface="Verdana"/>
                </a:rPr>
                <a:t>Intel’s and AMD’s traditional microarchitectures are not suited for mobile devices. 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4562320" y="1628800"/>
            <a:ext cx="99859" cy="3715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1540" y="2168860"/>
            <a:ext cx="8595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solidFill>
                  <a:srgbClr val="0070C0"/>
                </a:solidFill>
                <a:latin typeface="Verdana"/>
              </a:rPr>
              <a:t>Both Intel and AMD conceived, designed and introduced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new,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narrow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(e.g. 2-wide)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low-power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microarchitectures.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105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(5)</a:t>
            </a:r>
            <a:endParaRPr lang="en-US" sz="1600" dirty="0"/>
          </a:p>
        </p:txBody>
      </p:sp>
      <p:pic>
        <p:nvPicPr>
          <p:cNvPr id="1026" name="Picture 2" descr="Barrett begs for forgiven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/>
          <a:stretch/>
        </p:blipFill>
        <p:spPr bwMode="auto">
          <a:xfrm>
            <a:off x="1842120" y="1628800"/>
            <a:ext cx="5430180" cy="38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3511" y="5741095"/>
            <a:ext cx="9177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Figure: In Oct. 2004 Crag  Barrett, Intel's </a:t>
            </a:r>
            <a:r>
              <a:rPr lang="en-US" sz="1400" dirty="0">
                <a:latin typeface="+mj-lt"/>
              </a:rPr>
              <a:t>then-CEO on his knees to apologize for not </a:t>
            </a:r>
            <a:r>
              <a:rPr lang="en-US" sz="1400" dirty="0" smtClean="0">
                <a:latin typeface="+mj-lt"/>
              </a:rPr>
              <a:t>achieving the</a:t>
            </a:r>
          </a:p>
          <a:p>
            <a:pPr algn="ctr"/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4GHz mark in front of an audience of 7000 informatics professional at the IT Expo in Orlando [</a:t>
            </a:r>
            <a:r>
              <a:rPr lang="hu-HU" sz="1400" dirty="0" smtClean="0">
                <a:latin typeface="+mj-lt"/>
              </a:rPr>
              <a:t>220</a:t>
            </a:r>
            <a:r>
              <a:rPr lang="en-US" sz="1400" dirty="0" smtClean="0">
                <a:latin typeface="+mj-lt"/>
              </a:rPr>
              <a:t>]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095" y="496547"/>
            <a:ext cx="8933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Intel's cancellation of 4 GHz Pentium 4 devices and subsequently the Pentium 4 line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863715"/>
            <a:ext cx="8188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In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Oct. 2004 Intel's CEO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(Chief Executing Officer)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admitted that the Pentium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4 family</a:t>
            </a:r>
            <a:endParaRPr lang="en-US" sz="1400" dirty="0">
              <a:solidFill>
                <a:srgbClr val="0070C0"/>
              </a:solidFill>
              <a:latin typeface="Verdana"/>
            </a:endParaRPr>
          </a:p>
          <a:p>
            <a:pPr lvl="0"/>
            <a:r>
              <a:rPr lang="en-US" sz="14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would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not achieve 4 GHz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220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. </a:t>
            </a:r>
            <a:endParaRPr lang="en-US" sz="14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6158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74489" y="498296"/>
            <a:ext cx="8526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Emergence of Intel’s Atom line aiming for tablets and smartphones </a:t>
            </a:r>
            <a:r>
              <a:rPr lang="hu-HU" sz="1400" dirty="0" smtClean="0">
                <a:latin typeface="Verdana"/>
              </a:rPr>
              <a:t>(Based on [</a:t>
            </a:r>
            <a:r>
              <a:rPr lang="en-US" sz="1400" dirty="0" smtClean="0">
                <a:latin typeface="Verdana"/>
              </a:rPr>
              <a:t>2</a:t>
            </a:r>
            <a:r>
              <a:rPr lang="hu-HU" sz="1400" dirty="0" smtClean="0">
                <a:latin typeface="Verdana"/>
              </a:rPr>
              <a:t>])</a:t>
            </a:r>
            <a:endParaRPr lang="en-US" sz="1400" dirty="0"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123" y="4985548"/>
            <a:ext cx="774571" cy="43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9522" y="529045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in-order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9762" y="3305069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4-wide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out-of-order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4697" y="5280579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in 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6959" y="5286087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out-of-order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 smtClean="0"/>
              <a:t>5. </a:t>
            </a:r>
            <a:r>
              <a:rPr lang="en-US" sz="1600" dirty="0"/>
              <a:t>Evolution of tablet and smartphone processors </a:t>
            </a:r>
            <a:r>
              <a:rPr lang="en-US" sz="1600" dirty="0" smtClean="0"/>
              <a:t>(7)</a:t>
            </a:r>
            <a:endParaRPr lang="en-US" sz="1600" dirty="0"/>
          </a:p>
        </p:txBody>
      </p:sp>
      <p:sp>
        <p:nvSpPr>
          <p:cNvPr id="19" name="Rounded Rectangle 18"/>
          <p:cNvSpPr/>
          <p:nvPr/>
        </p:nvSpPr>
        <p:spPr>
          <a:xfrm>
            <a:off x="258246" y="4049341"/>
            <a:ext cx="8576350" cy="16929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6116" y="1133745"/>
            <a:ext cx="9097479" cy="4770013"/>
            <a:chOff x="86116" y="1547736"/>
            <a:chExt cx="9097479" cy="4770013"/>
          </a:xfrm>
        </p:grpSpPr>
        <p:grpSp>
          <p:nvGrpSpPr>
            <p:cNvPr id="15" name="Group 14"/>
            <p:cNvGrpSpPr/>
            <p:nvPr/>
          </p:nvGrpSpPr>
          <p:grpSpPr>
            <a:xfrm>
              <a:off x="86116" y="1547736"/>
              <a:ext cx="9097479" cy="4770013"/>
              <a:chOff x="86116" y="1330623"/>
              <a:chExt cx="9097479" cy="4770013"/>
            </a:xfrm>
          </p:grpSpPr>
          <p:pic>
            <p:nvPicPr>
              <p:cNvPr id="27" name="Kép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16" y="1330623"/>
                <a:ext cx="8986384" cy="4770013"/>
              </a:xfrm>
              <a:prstGeom prst="rect">
                <a:avLst/>
              </a:prstGeom>
            </p:spPr>
          </p:pic>
          <p:sp>
            <p:nvSpPr>
              <p:cNvPr id="28" name="Rounded Rectangle 27"/>
              <p:cNvSpPr/>
              <p:nvPr/>
            </p:nvSpPr>
            <p:spPr>
              <a:xfrm>
                <a:off x="90425" y="4265092"/>
                <a:ext cx="8964000" cy="1584000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29" name="Kép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83" t="85998" r="13040" b="6436"/>
              <a:stretch/>
            </p:blipFill>
            <p:spPr>
              <a:xfrm>
                <a:off x="4617005" y="5399813"/>
                <a:ext cx="4320480" cy="332685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4886353" y="5382636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72609" y="5385069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out-of-order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183005" y="5386618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out-of-order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037042" y="5383087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out-of-order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pic>
          <p:nvPicPr>
            <p:cNvPr id="16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2159732" y="3861048"/>
              <a:ext cx="1044116" cy="396045"/>
            </a:xfrm>
            <a:prstGeom prst="rect">
              <a:avLst/>
            </a:prstGeom>
          </p:spPr>
        </p:pic>
        <p:pic>
          <p:nvPicPr>
            <p:cNvPr id="17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3959932" y="3861048"/>
              <a:ext cx="1044116" cy="396045"/>
            </a:xfrm>
            <a:prstGeom prst="rect">
              <a:avLst/>
            </a:prstGeom>
          </p:spPr>
        </p:pic>
        <p:pic>
          <p:nvPicPr>
            <p:cNvPr id="20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5868144" y="3861048"/>
              <a:ext cx="1044116" cy="396045"/>
            </a:xfrm>
            <a:prstGeom prst="rect">
              <a:avLst/>
            </a:prstGeom>
          </p:spPr>
        </p:pic>
        <p:pic>
          <p:nvPicPr>
            <p:cNvPr id="21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6876256" y="3861047"/>
              <a:ext cx="1044116" cy="396045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7668344" y="3853684"/>
              <a:ext cx="1044116" cy="403409"/>
              <a:chOff x="4968044" y="3853684"/>
              <a:chExt cx="1044116" cy="403409"/>
            </a:xfrm>
          </p:grpSpPr>
          <p:pic>
            <p:nvPicPr>
              <p:cNvPr id="24" name="Kép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26" t="48497" r="34055" b="43200"/>
              <a:stretch/>
            </p:blipFill>
            <p:spPr>
              <a:xfrm>
                <a:off x="4968044" y="3861048"/>
                <a:ext cx="1044116" cy="396045"/>
              </a:xfrm>
              <a:prstGeom prst="rect">
                <a:avLst/>
              </a:prstGeom>
            </p:spPr>
          </p:pic>
          <p:sp>
            <p:nvSpPr>
              <p:cNvPr id="25" name="Rounded Rectangle 24"/>
              <p:cNvSpPr/>
              <p:nvPr/>
            </p:nvSpPr>
            <p:spPr bwMode="auto">
              <a:xfrm>
                <a:off x="5328084" y="3897052"/>
                <a:ext cx="72008" cy="144016"/>
              </a:xfrm>
              <a:prstGeom prst="roundRect">
                <a:avLst/>
              </a:prstGeom>
              <a:solidFill>
                <a:schemeClr val="tx1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25706" y="3853684"/>
                <a:ext cx="268022" cy="250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3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5</a:t>
                </a:r>
                <a:endParaRPr lang="en-US" sz="103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pic>
          <p:nvPicPr>
            <p:cNvPr id="23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3095836" y="3861048"/>
              <a:ext cx="1044116" cy="396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941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57" y="503675"/>
            <a:ext cx="7752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Atom-based smartphone platforms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[276])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75488" y="6446521"/>
            <a:ext cx="8164301" cy="43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Eul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&amp; Bell M., Mobile at Intel, Investor Meeting 2012, Intel,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http://www.cnx-software.com/pdf/Intel_2012/2012_Intel_Investor_Meeting_Eul_Bell.pdf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-42092" y="1060704"/>
            <a:ext cx="9159597" cy="5929519"/>
            <a:chOff x="-21787" y="1060704"/>
            <a:chExt cx="9159597" cy="5929519"/>
          </a:xfrm>
        </p:grpSpPr>
        <p:grpSp>
          <p:nvGrpSpPr>
            <p:cNvPr id="29" name="Group 28"/>
            <p:cNvGrpSpPr/>
            <p:nvPr/>
          </p:nvGrpSpPr>
          <p:grpSpPr>
            <a:xfrm>
              <a:off x="-21787" y="1060704"/>
              <a:ext cx="9159597" cy="5929519"/>
              <a:chOff x="-21787" y="1060704"/>
              <a:chExt cx="9159597" cy="5929519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61" t="51891" r="9522" b="41778"/>
              <a:stretch/>
            </p:blipFill>
            <p:spPr bwMode="auto">
              <a:xfrm>
                <a:off x="-21787" y="1060704"/>
                <a:ext cx="9159597" cy="5870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029496" y="3468607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3516347" y="2784563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5" name="Group 14"/>
              <p:cNvGrpSpPr/>
              <p:nvPr/>
            </p:nvGrpSpPr>
            <p:grpSpPr>
              <a:xfrm>
                <a:off x="5002405" y="2285573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" name="Group 17"/>
              <p:cNvGrpSpPr/>
              <p:nvPr/>
            </p:nvGrpSpPr>
            <p:grpSpPr>
              <a:xfrm>
                <a:off x="6469824" y="1817372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" name="Group 23"/>
              <p:cNvGrpSpPr/>
              <p:nvPr/>
            </p:nvGrpSpPr>
            <p:grpSpPr>
              <a:xfrm>
                <a:off x="3526461" y="5128558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2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0" name="Group 29"/>
              <p:cNvGrpSpPr/>
              <p:nvPr/>
            </p:nvGrpSpPr>
            <p:grpSpPr>
              <a:xfrm>
                <a:off x="5009377" y="4767197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3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TextBox 32"/>
              <p:cNvSpPr txBox="1"/>
              <p:nvPr/>
            </p:nvSpPr>
            <p:spPr>
              <a:xfrm>
                <a:off x="3310977" y="2349210"/>
                <a:ext cx="1418036" cy="482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Clover Trail+</a:t>
                </a:r>
                <a:endPara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(2013)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029496" y="3068960"/>
                <a:ext cx="994017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Medfield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(2012)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941309" y="1870111"/>
                <a:ext cx="1102449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Merrifield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(2014)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373099" y="1408892"/>
                <a:ext cx="1189842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Moorefield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(2014)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28616" y="4710630"/>
                <a:ext cx="1125106" cy="4590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Lexington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(2013)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029186" y="4330787"/>
                <a:ext cx="900927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Slayton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(2014)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030556" y="3767110"/>
                <a:ext cx="1906790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Z2520-2580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Saltwell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6268/6360/7160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473798" y="6095439"/>
                <a:ext cx="1052278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Z2420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Saltwell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6265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925979" y="4450909"/>
                <a:ext cx="1063112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Z2460/2480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Saltwell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6260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755598" y="3258315"/>
                <a:ext cx="1479535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Z34x0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7160/7260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873088" y="5729919"/>
                <a:ext cx="1197933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Z3xxx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+A-GOLD 620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223705" y="2792936"/>
                <a:ext cx="1453640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Z35xx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4x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7260/2/35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>
                <a:off x="376782" y="1747197"/>
                <a:ext cx="0" cy="4951085"/>
              </a:xfrm>
              <a:prstGeom prst="straightConnector1">
                <a:avLst/>
              </a:prstGeom>
              <a:ln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5012" y="2023832"/>
                <a:ext cx="403951" cy="2528626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CEC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Performance (not to scale)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CEC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537055" y="3929219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5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0" name="TextBox 59"/>
              <p:cNvSpPr txBox="1"/>
              <p:nvPr/>
            </p:nvSpPr>
            <p:spPr>
              <a:xfrm>
                <a:off x="406463" y="3529573"/>
                <a:ext cx="1233538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Morestown</a:t>
                </a:r>
                <a:endPara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(2010)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00870" y="4911521"/>
                <a:ext cx="928459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Z6xx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Bonnell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45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+Wireless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module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894794" y="4362515"/>
                <a:ext cx="921708" cy="1026529"/>
                <a:chOff x="6722587" y="2216856"/>
                <a:chExt cx="921708" cy="1026529"/>
              </a:xfrm>
            </p:grpSpPr>
            <p:pic>
              <p:nvPicPr>
                <p:cNvPr id="6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2" name="Group 71"/>
              <p:cNvGrpSpPr/>
              <p:nvPr/>
            </p:nvGrpSpPr>
            <p:grpSpPr>
              <a:xfrm>
                <a:off x="6450927" y="4538668"/>
                <a:ext cx="921708" cy="1026529"/>
                <a:chOff x="6722587" y="2216856"/>
                <a:chExt cx="921708" cy="1026529"/>
              </a:xfrm>
            </p:grpSpPr>
            <p:pic>
              <p:nvPicPr>
                <p:cNvPr id="7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5" name="Rectangle 74"/>
              <p:cNvSpPr/>
              <p:nvPr/>
            </p:nvSpPr>
            <p:spPr>
              <a:xfrm>
                <a:off x="6448427" y="4052293"/>
                <a:ext cx="9829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Riverton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(2015)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663237" y="3789040"/>
                <a:ext cx="1358064" cy="692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SoFIA</a:t>
                </a:r>
                <a:endPara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</a:t>
                </a: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x3 3G/LTE)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(2015)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6368099" y="5490678"/>
                <a:ext cx="1071127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Z3xxx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Airmont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14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Integrated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LTE modem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645450" y="5308730"/>
                <a:ext cx="1449436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C31xx/32xx/34xx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2x/4x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28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Integrated LTE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3G/4G modem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4818888" y="6492240"/>
                <a:ext cx="1387688" cy="42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Planned, not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mplemented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5022050" y="4374105"/>
                <a:ext cx="1109493" cy="20340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>
                <a:off x="4811774" y="4391861"/>
                <a:ext cx="1245391" cy="1965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6377952" y="4040067"/>
                <a:ext cx="1109493" cy="20340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7697650" y="3863178"/>
                <a:ext cx="1241012" cy="1996092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>
                <a:off x="6242054" y="4054687"/>
                <a:ext cx="1245391" cy="1965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H="1">
                <a:off x="7757404" y="3848665"/>
                <a:ext cx="1245391" cy="1965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>
                <a:off x="7918737" y="6219310"/>
                <a:ext cx="974596" cy="435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Cancelled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 04/2016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398779" y="6390059"/>
                <a:ext cx="1207559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Planned, not implemented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7914376" y="1629508"/>
              <a:ext cx="930556" cy="1038079"/>
              <a:chOff x="6722587" y="2216856"/>
              <a:chExt cx="921708" cy="1026529"/>
            </a:xfrm>
          </p:grpSpPr>
          <p:pic>
            <p:nvPicPr>
              <p:cNvPr id="8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82" t="30844" r="9522" b="51344"/>
              <a:stretch/>
            </p:blipFill>
            <p:spPr bwMode="auto">
              <a:xfrm>
                <a:off x="6766560" y="2256971"/>
                <a:ext cx="845420" cy="986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61" t="49351" r="9522" b="41635"/>
              <a:stretch/>
            </p:blipFill>
            <p:spPr bwMode="auto">
              <a:xfrm rot="325995">
                <a:off x="6722587" y="2216856"/>
                <a:ext cx="921708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0" name="TextBox 89"/>
            <p:cNvSpPr txBox="1"/>
            <p:nvPr/>
          </p:nvSpPr>
          <p:spPr>
            <a:xfrm>
              <a:off x="7734016" y="1219906"/>
              <a:ext cx="1312839" cy="466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Morganfield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(2016)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823071" y="2635163"/>
              <a:ext cx="10967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Z5xxx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4x </a:t>
              </a:r>
              <a:r>
                <a:rPr kumimoji="0" lang="en-US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Goldmont</a:t>
              </a:r>
              <a:endPara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14 nm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+XMM 7360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7824010" y="1223755"/>
              <a:ext cx="1313800" cy="2015199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7690993" y="1223755"/>
              <a:ext cx="1355862" cy="193637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936191" y="3324107"/>
              <a:ext cx="974596" cy="435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Cancelled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04/2016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Evolution of tablet and smartphone processors </a:t>
            </a:r>
            <a:r>
              <a:rPr lang="en-US" dirty="0" smtClean="0"/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18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 smtClean="0"/>
              <a:t>5. </a:t>
            </a:r>
            <a:r>
              <a:rPr lang="en-US" sz="1600" dirty="0"/>
              <a:t>Evolution of tablet and smartphone processors </a:t>
            </a:r>
            <a:r>
              <a:rPr lang="en-US" sz="1600" dirty="0" smtClean="0"/>
              <a:t>(9)</a:t>
            </a: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23457" y="1262255"/>
            <a:ext cx="9083325" cy="4875698"/>
            <a:chOff x="23457" y="1262255"/>
            <a:chExt cx="9083325" cy="4875698"/>
          </a:xfrm>
        </p:grpSpPr>
        <p:sp>
          <p:nvSpPr>
            <p:cNvPr id="33" name="Szövegdoboz 51"/>
            <p:cNvSpPr txBox="1"/>
            <p:nvPr/>
          </p:nvSpPr>
          <p:spPr>
            <a:xfrm>
              <a:off x="7857365" y="5742986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201</a:t>
              </a:r>
              <a:r>
                <a:rPr lang="en-US" sz="12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4</a:t>
              </a:r>
              <a:endParaRPr lang="hu-HU" sz="12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1756" y="6137953"/>
              <a:ext cx="85707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547664" y="5978256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59950" y="5974980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970140" y="5974311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676755" y="5974980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383370" y="5974980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Szövegdoboz 77"/>
            <p:cNvSpPr txBox="1"/>
            <p:nvPr/>
          </p:nvSpPr>
          <p:spPr>
            <a:xfrm>
              <a:off x="7452320" y="4133720"/>
              <a:ext cx="6511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4</a:t>
              </a:r>
              <a:r>
                <a:rPr lang="hu-HU" sz="10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/201</a:t>
              </a:r>
              <a:r>
                <a:rPr lang="en-US" sz="10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4</a:t>
              </a:r>
              <a:endParaRPr lang="hu-HU" sz="10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65250" y="5187998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2-wide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147175" y="5213840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2-wide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835780" y="5213840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2-wide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30435" y="2828575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4</a:t>
              </a:r>
              <a:r>
                <a:rPr lang="en-US" sz="1100" dirty="0" smtClean="0">
                  <a:solidFill>
                    <a:srgbClr val="FFFFFF"/>
                  </a:solidFill>
                </a:rPr>
                <a:t>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pic>
          <p:nvPicPr>
            <p:cNvPr id="49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7" y="1262255"/>
              <a:ext cx="9083325" cy="4875697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72402" y="4228925"/>
              <a:ext cx="9000000" cy="15840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77053" y="503137"/>
            <a:ext cx="8294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Emergence of AMD's Cat line aiming for tablets and smartphones </a:t>
            </a:r>
            <a:r>
              <a:rPr lang="hu-HU" sz="1400" dirty="0" smtClean="0">
                <a:latin typeface="Verdana"/>
              </a:rPr>
              <a:t>(Based on [</a:t>
            </a:r>
            <a:r>
              <a:rPr lang="en-US" sz="1400" dirty="0" smtClean="0">
                <a:latin typeface="Verdana"/>
              </a:rPr>
              <a:t>2</a:t>
            </a:r>
            <a:r>
              <a:rPr lang="hu-HU" sz="1400" dirty="0" smtClean="0">
                <a:latin typeface="Verdana"/>
              </a:rPr>
              <a:t>])</a:t>
            </a:r>
            <a:endParaRPr lang="en-US" sz="140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670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Evolution of tablet and smartphone processors (</a:t>
            </a:r>
            <a:r>
              <a:rPr lang="en-US" dirty="0" smtClean="0"/>
              <a:t>9b)</a:t>
            </a:r>
            <a:endParaRPr 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504432" y="1715244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79190" y="1713151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8210335" y="1633964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234942" y="1711807"/>
            <a:ext cx="18787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>
            <a:endCxn id="11" idx="6"/>
          </p:cNvCxnSpPr>
          <p:nvPr/>
        </p:nvCxnSpPr>
        <p:spPr bwMode="auto">
          <a:xfrm flipH="1">
            <a:off x="1689406" y="1408053"/>
            <a:ext cx="3218830" cy="26406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4900451" y="1408053"/>
            <a:ext cx="3307303" cy="263407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83142" y="901717"/>
            <a:ext cx="5878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Width of mobile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(or of big cores of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big.LITTLE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or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dynamIQ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 clusters)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835816" y="1713861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6-wide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624318" y="1641951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3917379" y="1408053"/>
            <a:ext cx="969126" cy="27003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4900451" y="1401790"/>
            <a:ext cx="1257605" cy="252936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884834" y="1645591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137115" y="163765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500" y="1965312"/>
            <a:ext cx="749218" cy="2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1450" y="1966178"/>
            <a:ext cx="2654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Cortex-A (2005-09)</a:t>
            </a:r>
            <a:endParaRPr kumimoji="0" lang="en-US" sz="12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(except 1-wide LP A5 (2009)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3-wide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HP A15</a:t>
            </a:r>
            <a:r>
              <a:rPr lang="en-US" sz="1200" noProof="0" dirty="0" smtClean="0">
                <a:solidFill>
                  <a:srgbClr val="000000"/>
                </a:solidFill>
                <a:latin typeface="Verdana"/>
              </a:rPr>
              <a:t>))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51920" y="1962587"/>
            <a:ext cx="2137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HP Cortex-A15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(2010)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4593" y="3477527"/>
            <a:ext cx="73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220" y="3492409"/>
            <a:ext cx="2078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family (2008-15)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534" y="3733469"/>
            <a:ext cx="731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6690" y="3751148"/>
            <a:ext cx="2278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Cat family (2011-2015)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534" y="4012048"/>
            <a:ext cx="724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8002" y="4018580"/>
            <a:ext cx="1888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Cortex-A8 (2009)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5994" y="4015760"/>
            <a:ext cx="1995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Swift (A6) (2012)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03442" y="4018580"/>
            <a:ext cx="2071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Cyclone (A7)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 cores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12" y="4299409"/>
            <a:ext cx="1035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Qualcomm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4909" y="4304020"/>
            <a:ext cx="194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Scorpion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S1-S3) (2007-10)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53227" y="4298965"/>
            <a:ext cx="193327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Krait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(S4/S400/S60x/S80x)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(2012-14)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Kryo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Kryo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280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(S820/821/835) (2015/2016/2017)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Kryo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385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(S845) (2018)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6505" y="5941959"/>
            <a:ext cx="1035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88487" y="5960661"/>
            <a:ext cx="2251557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M1 (2016)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M2 (2017)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9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13829" y="5984009"/>
            <a:ext cx="175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M3 (2018)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9810)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6697" y="2582116"/>
            <a:ext cx="278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v8.0 HP</a:t>
            </a:r>
            <a:r>
              <a:rPr kumimoji="0" lang="en-GB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  (2013-15) (except 2-wide HP Cortex-A73)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80501" y="5944577"/>
            <a:ext cx="221917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v7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Ex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(2013-14)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(2016) </a:t>
            </a:r>
          </a:p>
        </p:txBody>
      </p:sp>
      <p:sp>
        <p:nvSpPr>
          <p:cNvPr id="35" name="Right Arrow 34"/>
          <p:cNvSpPr/>
          <p:nvPr/>
        </p:nvSpPr>
        <p:spPr bwMode="auto">
          <a:xfrm>
            <a:off x="2815669" y="2065078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2806421" y="4109988"/>
            <a:ext cx="273600" cy="90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 bwMode="auto">
          <a:xfrm>
            <a:off x="2805857" y="4412408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4833152" y="6051537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5988587" y="4113202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7244437" y="6058042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" name="TextBox 66"/>
          <p:cNvSpPr txBox="1"/>
          <p:nvPr/>
        </p:nvSpPr>
        <p:spPr>
          <a:xfrm>
            <a:off x="5251055" y="3035657"/>
            <a:ext cx="1736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HP Cortex-A76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GB" sz="1200" dirty="0" smtClean="0">
                <a:solidFill>
                  <a:srgbClr val="000000"/>
                </a:solidFill>
                <a:latin typeface="Verdana"/>
              </a:rPr>
              <a:t>(2018)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ight Arrow 36"/>
          <p:cNvSpPr/>
          <p:nvPr/>
        </p:nvSpPr>
        <p:spPr bwMode="auto">
          <a:xfrm>
            <a:off x="4889942" y="3147901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Szövegdoboz 1"/>
          <p:cNvSpPr txBox="1"/>
          <p:nvPr/>
        </p:nvSpPr>
        <p:spPr>
          <a:xfrm>
            <a:off x="558266" y="6381553"/>
            <a:ext cx="2065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HP: High-Performance</a:t>
            </a:r>
          </a:p>
          <a:p>
            <a:r>
              <a:rPr lang="en-US" sz="1200" dirty="0" smtClean="0"/>
              <a:t>LP: Low-Power</a:t>
            </a:r>
          </a:p>
        </p:txBody>
      </p:sp>
      <p:sp>
        <p:nvSpPr>
          <p:cNvPr id="44" name="Szövegdoboz 8"/>
          <p:cNvSpPr txBox="1"/>
          <p:nvPr/>
        </p:nvSpPr>
        <p:spPr>
          <a:xfrm>
            <a:off x="819738" y="2604335"/>
            <a:ext cx="1719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v8.0 HP Cortex-A73</a:t>
            </a:r>
          </a:p>
          <a:p>
            <a:pPr lvl="0" algn="ctr" defTabSz="914400"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(2016)</a:t>
            </a:r>
          </a:p>
        </p:txBody>
      </p:sp>
      <p:sp>
        <p:nvSpPr>
          <p:cNvPr id="45" name="TextBox 53"/>
          <p:cNvSpPr txBox="1"/>
          <p:nvPr/>
        </p:nvSpPr>
        <p:spPr>
          <a:xfrm>
            <a:off x="3001480" y="3438418"/>
            <a:ext cx="175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Airmont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Atom core (2016)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Right Arrow 36"/>
          <p:cNvSpPr/>
          <p:nvPr/>
        </p:nvSpPr>
        <p:spPr bwMode="auto">
          <a:xfrm>
            <a:off x="2820506" y="3619292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21438" y="3035829"/>
            <a:ext cx="182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v8.2 HP Cortex-A77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(2019)</a:t>
            </a:r>
          </a:p>
        </p:txBody>
      </p:sp>
      <p:sp>
        <p:nvSpPr>
          <p:cNvPr id="48" name="Right Arrow 36"/>
          <p:cNvSpPr/>
          <p:nvPr/>
        </p:nvSpPr>
        <p:spPr bwMode="auto">
          <a:xfrm>
            <a:off x="7100549" y="3136014"/>
            <a:ext cx="27432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63222" y="3038080"/>
            <a:ext cx="1815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US" sz="1200" dirty="0">
                <a:solidFill>
                  <a:srgbClr val="000000"/>
                </a:solidFill>
              </a:rPr>
              <a:t>v8.0/8.2 LP </a:t>
            </a:r>
            <a:r>
              <a:rPr lang="en-US" sz="1200" dirty="0" smtClean="0">
                <a:solidFill>
                  <a:srgbClr val="000000"/>
                </a:solidFill>
              </a:rPr>
              <a:t>Cortex-A</a:t>
            </a:r>
          </a:p>
          <a:p>
            <a:pPr lvl="0" algn="ctr" defTabSz="914400"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 (2013/2017)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061495" y="3038096"/>
            <a:ext cx="1719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GB" sz="1200" dirty="0">
                <a:solidFill>
                  <a:srgbClr val="000000"/>
                </a:solidFill>
              </a:rPr>
              <a:t>v8.2 HP </a:t>
            </a:r>
            <a:r>
              <a:rPr lang="en-GB" sz="1200" dirty="0" smtClean="0">
                <a:solidFill>
                  <a:srgbClr val="000000"/>
                </a:solidFill>
              </a:rPr>
              <a:t>Cortex-A75</a:t>
            </a:r>
          </a:p>
          <a:p>
            <a:pPr lvl="0" algn="ctr" defTabSz="914400">
              <a:defRPr/>
            </a:pPr>
            <a:r>
              <a:rPr lang="en-GB" sz="1200" dirty="0" smtClean="0">
                <a:solidFill>
                  <a:srgbClr val="000000"/>
                </a:solidFill>
              </a:rPr>
              <a:t>  </a:t>
            </a:r>
            <a:r>
              <a:rPr lang="en-GB" sz="1200" dirty="0">
                <a:solidFill>
                  <a:srgbClr val="000000"/>
                </a:solidFill>
              </a:rPr>
              <a:t>(2017)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500" y="513300"/>
            <a:ext cx="902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By contrast: Raising the width of mobile processors aiming at </a:t>
            </a:r>
            <a:r>
              <a:rPr lang="en-US" sz="1400" b="1" dirty="0">
                <a:solidFill>
                  <a:srgbClr val="333399"/>
                </a:solidFill>
                <a:latin typeface="Verdana"/>
              </a:rPr>
              <a:t>tablets and smartphones </a:t>
            </a:r>
            <a:endParaRPr lang="en-US" sz="140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95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9" y="500439"/>
            <a:ext cx="7202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b) Low power CPUs need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to be operated at low base clock frequencies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33" y="1529498"/>
            <a:ext cx="254588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2-4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881" y="1088740"/>
            <a:ext cx="164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CPUs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6787" y="1088740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Mobile CPUs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4331" y="1532995"/>
            <a:ext cx="322120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Relative low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1-2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3671900" y="1539243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2303875"/>
            <a:ext cx="771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(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Dd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=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x fc x V</a:t>
            </a:r>
            <a:r>
              <a:rPr lang="en-US" sz="1400" baseline="30000" dirty="0">
                <a:solidFill>
                  <a:srgbClr val="000000"/>
                </a:solidFill>
                <a:latin typeface="Verdana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in addition higher fc requires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about linearly higher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higher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V)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624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89499"/>
              </p:ext>
            </p:extLst>
          </p:nvPr>
        </p:nvGraphicFramePr>
        <p:xfrm>
          <a:off x="476546" y="1448780"/>
          <a:ext cx="7965888" cy="359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TDP</a:t>
                      </a:r>
                    </a:p>
                    <a:p>
                      <a:pPr algn="ctr"/>
                      <a:r>
                        <a:rPr lang="en-US" sz="1400" b="1" dirty="0" smtClean="0"/>
                        <a:t>(W)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6491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 cores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6491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Graphics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6491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</a:t>
                      </a:r>
                    </a:p>
                    <a:p>
                      <a:pPr algn="ctr"/>
                      <a:r>
                        <a:rPr lang="en-US" sz="1400" b="1" dirty="0" smtClean="0"/>
                        <a:t>graphics EUs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6491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6491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Base frequency</a:t>
                      </a:r>
                    </a:p>
                    <a:p>
                      <a:pPr algn="ctr"/>
                      <a:r>
                        <a:rPr lang="en-US" sz="1400" b="1" dirty="0" smtClean="0"/>
                        <a:t>(GHz)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6491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540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520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817" y="498617"/>
            <a:ext cx="8800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Example: The max. base frequency of 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</a:rPr>
              <a:t>Skylake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models resulting in different TDPs and 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configurations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(Based on data from [202])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5409220"/>
            <a:ext cx="721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>
                <a:solidFill>
                  <a:srgbClr val="000000"/>
                </a:solidFill>
              </a:rPr>
              <a:t> that low TDP can be achieved first of all </a:t>
            </a:r>
            <a:r>
              <a:rPr lang="en-US" sz="1400" dirty="0" smtClean="0">
                <a:solidFill>
                  <a:srgbClr val="0070C0"/>
                </a:solidFill>
              </a:rPr>
              <a:t>by reducing the core frequency </a:t>
            </a:r>
            <a:r>
              <a:rPr lang="en-US" sz="1400" dirty="0" smtClean="0">
                <a:solidFill>
                  <a:srgbClr val="000000"/>
                </a:solidFill>
              </a:rPr>
              <a:t>and limiting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the computer resources (cores, GPU EUs) provided.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092280" y="1448780"/>
            <a:ext cx="1350154" cy="359850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51145" y="1448780"/>
            <a:ext cx="1350154" cy="359850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019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375" y="494487"/>
            <a:ext cx="850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Worldwide market share of smartphone and tablet application processors</a:t>
            </a:r>
            <a:r>
              <a:rPr lang="hu-HU" sz="1400" b="1" dirty="0" smtClean="0">
                <a:solidFill>
                  <a:srgbClr val="2D2D8A"/>
                </a:solidFill>
              </a:rPr>
              <a:t> in 2015</a:t>
            </a:r>
            <a:r>
              <a:rPr lang="en-US" sz="1400" b="1" dirty="0" smtClean="0">
                <a:solidFill>
                  <a:srgbClr val="2D2D8A"/>
                </a:solidFill>
              </a:rPr>
              <a:t> </a:t>
            </a:r>
          </a:p>
          <a:p>
            <a:r>
              <a:rPr lang="en-US" sz="1400" b="1" dirty="0">
                <a:solidFill>
                  <a:srgbClr val="2D2D8A"/>
                </a:solidFill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</a:rPr>
              <a:t> (based on revenue) </a:t>
            </a: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217</a:t>
            </a:r>
            <a:r>
              <a:rPr lang="en-US" sz="1400" dirty="0" smtClean="0">
                <a:solidFill>
                  <a:srgbClr val="000000"/>
                </a:solidFill>
              </a:rPr>
              <a:t>]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sz="1600" dirty="0"/>
          </a:p>
        </p:txBody>
      </p:sp>
      <p:graphicFrame>
        <p:nvGraphicFramePr>
          <p:cNvPr id="10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833987"/>
              </p:ext>
            </p:extLst>
          </p:nvPr>
        </p:nvGraphicFramePr>
        <p:xfrm>
          <a:off x="611560" y="1313765"/>
          <a:ext cx="3645405" cy="231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Smartphone application processors</a:t>
                      </a:r>
                    </a:p>
                    <a:p>
                      <a:pPr algn="ctr"/>
                      <a:r>
                        <a:rPr lang="en-US" sz="1200" dirty="0" smtClean="0"/>
                        <a:t>worldwide market share 201</a:t>
                      </a:r>
                      <a:r>
                        <a:rPr lang="hu-HU" sz="1200" dirty="0" smtClean="0"/>
                        <a:t>5</a:t>
                      </a:r>
                      <a:r>
                        <a:rPr lang="en-US" sz="1200" dirty="0" smtClean="0"/>
                        <a:t> (revenue)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Qualcomm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42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Apple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21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MediaTek</a:t>
                      </a:r>
                      <a:r>
                        <a:rPr lang="en-US" sz="1200" dirty="0" smtClean="0"/>
                        <a:t> (Taiwan)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19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Samsung (S. Korea)      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Spreadtrum</a:t>
                      </a:r>
                      <a:r>
                        <a:rPr lang="en-US" sz="1200" dirty="0" smtClean="0"/>
                        <a:t> (China)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Tábláza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943233"/>
              </p:ext>
            </p:extLst>
          </p:nvPr>
        </p:nvGraphicFramePr>
        <p:xfrm>
          <a:off x="4797025" y="1319728"/>
          <a:ext cx="3645405" cy="231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Tablet application processors</a:t>
                      </a:r>
                    </a:p>
                    <a:p>
                      <a:pPr algn="ctr"/>
                      <a:r>
                        <a:rPr lang="en-US" sz="1200" dirty="0" smtClean="0"/>
                        <a:t>worldwide market share 201</a:t>
                      </a:r>
                      <a:r>
                        <a:rPr lang="hu-HU" sz="1200" dirty="0" smtClean="0"/>
                        <a:t>5</a:t>
                      </a:r>
                      <a:r>
                        <a:rPr lang="en-US" sz="1200" dirty="0" smtClean="0"/>
                        <a:t> (revenue</a:t>
                      </a:r>
                      <a:r>
                        <a:rPr lang="hu-HU" sz="1200" dirty="0" smtClean="0"/>
                        <a:t>)</a:t>
                      </a:r>
                      <a:r>
                        <a:rPr lang="en-US" sz="1200" dirty="0" smtClean="0"/>
                        <a:t> </a:t>
                      </a:r>
                      <a:endParaRPr lang="en-US" sz="12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Apple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r>
                        <a:rPr lang="hu-HU" sz="1200" dirty="0" smtClean="0"/>
                        <a:t>1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Qualcomm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6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Intel </a:t>
                      </a:r>
                      <a:r>
                        <a:rPr lang="en-US" sz="1200" dirty="0" smtClean="0"/>
                        <a:t>(</a:t>
                      </a:r>
                      <a:r>
                        <a:rPr lang="hu-HU" sz="1200" dirty="0" smtClean="0"/>
                        <a:t>USA</a:t>
                      </a:r>
                      <a:r>
                        <a:rPr lang="en-US" sz="1200" dirty="0" smtClean="0"/>
                        <a:t>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4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MediaTek</a:t>
                      </a:r>
                      <a:r>
                        <a:rPr lang="hu-HU" sz="1200" baseline="0" dirty="0" smtClean="0"/>
                        <a:t> (Taiwan)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Samsung (S. Korea)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76745" y="3962091"/>
            <a:ext cx="438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0000"/>
                </a:solidFill>
              </a:rPr>
              <a:t>[Source</a:t>
            </a:r>
            <a:r>
              <a:rPr lang="hu-HU" sz="1200" dirty="0">
                <a:solidFill>
                  <a:srgbClr val="000000"/>
                </a:solidFill>
              </a:rPr>
              <a:t>: </a:t>
            </a:r>
            <a:r>
              <a:rPr lang="hu-HU" sz="1200" dirty="0" smtClean="0">
                <a:solidFill>
                  <a:srgbClr val="000000"/>
                </a:solidFill>
              </a:rPr>
              <a:t>Related press releases of Strategy </a:t>
            </a:r>
            <a:r>
              <a:rPr lang="hu-HU" sz="1200" dirty="0">
                <a:solidFill>
                  <a:srgbClr val="000000"/>
                </a:solidFill>
              </a:rPr>
              <a:t>Analytics</a:t>
            </a:r>
            <a:r>
              <a:rPr lang="en-US" sz="1200" dirty="0" smtClean="0">
                <a:solidFill>
                  <a:srgbClr val="000000"/>
                </a:solidFill>
              </a:rPr>
              <a:t>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6753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(13)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5550" y="498072"/>
            <a:ext cx="6781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</a:rPr>
              <a:t>Intel's withdrawal from the smartphone and mobil market </a:t>
            </a:r>
            <a:r>
              <a:rPr lang="hu-HU" sz="1400" dirty="0" smtClean="0"/>
              <a:t>[216]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22810" y="864873"/>
            <a:ext cx="87596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In 4/2016 Intel announced their withdrawal from the mobil market.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Intel's </a:t>
            </a:r>
            <a:r>
              <a:rPr lang="hu-HU" sz="1400" dirty="0" err="1" smtClean="0">
                <a:solidFill>
                  <a:srgbClr val="0070C0"/>
                </a:solidFill>
              </a:rPr>
              <a:t>statement</a:t>
            </a:r>
            <a:r>
              <a:rPr lang="hu-HU" sz="1400" dirty="0" smtClean="0">
                <a:solidFill>
                  <a:srgbClr val="0070C0"/>
                </a:solidFill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</a:rPr>
              <a:t>says</a:t>
            </a:r>
            <a:r>
              <a:rPr lang="hu-HU" sz="1400" dirty="0" smtClean="0">
                <a:solidFill>
                  <a:srgbClr val="000000"/>
                </a:solidFill>
              </a:rPr>
              <a:t>: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"</a:t>
            </a:r>
            <a:r>
              <a:rPr lang="en-US" sz="1400" dirty="0">
                <a:solidFill>
                  <a:srgbClr val="000000"/>
                </a:solidFill>
              </a:rPr>
              <a:t>I can confirm that the changes included canceling the Broxton platform </a:t>
            </a:r>
            <a:r>
              <a:rPr lang="en-US" sz="1400" dirty="0" smtClean="0">
                <a:solidFill>
                  <a:srgbClr val="000000"/>
                </a:solidFill>
              </a:rPr>
              <a:t>as well </a:t>
            </a:r>
            <a:r>
              <a:rPr lang="en-US" sz="1400" dirty="0">
                <a:solidFill>
                  <a:srgbClr val="000000"/>
                </a:solidFill>
              </a:rPr>
              <a:t>as </a:t>
            </a:r>
            <a:r>
              <a:rPr lang="en-US" sz="1400" dirty="0" err="1" smtClean="0">
                <a:solidFill>
                  <a:srgbClr val="000000"/>
                </a:solidFill>
              </a:rPr>
              <a:t>SoFIA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3GX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SoFIA</a:t>
            </a:r>
            <a:r>
              <a:rPr lang="en-US" sz="1400" dirty="0">
                <a:solidFill>
                  <a:srgbClr val="000000"/>
                </a:solidFill>
              </a:rPr>
              <a:t> LTE and </a:t>
            </a:r>
            <a:r>
              <a:rPr lang="en-US" sz="1400" dirty="0" err="1">
                <a:solidFill>
                  <a:srgbClr val="000000"/>
                </a:solidFill>
              </a:rPr>
              <a:t>SoFIA</a:t>
            </a:r>
            <a:r>
              <a:rPr lang="en-US" sz="1400" dirty="0">
                <a:solidFill>
                  <a:srgbClr val="000000"/>
                </a:solidFill>
              </a:rPr>
              <a:t> LTE2 commercial platforms </a:t>
            </a:r>
            <a:r>
              <a:rPr lang="en-US" sz="1400" dirty="0" smtClean="0">
                <a:solidFill>
                  <a:srgbClr val="000000"/>
                </a:solidFill>
              </a:rPr>
              <a:t>to </a:t>
            </a:r>
            <a:r>
              <a:rPr lang="en-US" sz="1400" dirty="0">
                <a:solidFill>
                  <a:srgbClr val="000000"/>
                </a:solidFill>
              </a:rPr>
              <a:t>enable us to move resources 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to </a:t>
            </a:r>
            <a:r>
              <a:rPr lang="en-US" sz="1400" dirty="0">
                <a:solidFill>
                  <a:srgbClr val="000000"/>
                </a:solidFill>
              </a:rPr>
              <a:t>products that deliver higher returns </a:t>
            </a:r>
            <a:r>
              <a:rPr lang="en-US" sz="1400" dirty="0" smtClean="0">
                <a:solidFill>
                  <a:srgbClr val="000000"/>
                </a:solidFill>
              </a:rPr>
              <a:t>and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advance </a:t>
            </a:r>
            <a:r>
              <a:rPr lang="en-US" sz="1400" dirty="0">
                <a:solidFill>
                  <a:srgbClr val="000000"/>
                </a:solidFill>
              </a:rPr>
              <a:t>our strategy. </a:t>
            </a:r>
            <a:endParaRPr lang="hu-HU" sz="14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400" dirty="0" smtClean="0">
                <a:solidFill>
                  <a:srgbClr val="000000"/>
                </a:solidFill>
              </a:rPr>
              <a:t>    </a:t>
            </a:r>
            <a:r>
              <a:rPr lang="en-US" sz="1400" dirty="0" smtClean="0">
                <a:solidFill>
                  <a:srgbClr val="000000"/>
                </a:solidFill>
              </a:rPr>
              <a:t>These </a:t>
            </a:r>
            <a:r>
              <a:rPr lang="en-US" sz="1400" dirty="0">
                <a:solidFill>
                  <a:srgbClr val="000000"/>
                </a:solidFill>
              </a:rPr>
              <a:t>changes are effective immediately.</a:t>
            </a:r>
            <a:r>
              <a:rPr lang="hu-HU" sz="1400" dirty="0" smtClean="0">
                <a:solidFill>
                  <a:srgbClr val="000000"/>
                </a:solidFill>
              </a:rPr>
              <a:t>"</a:t>
            </a:r>
            <a:endParaRPr lang="hu-HU" sz="14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At the same time Intel laid off about 12000 employees (~ 11 % of their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hu-HU" sz="1400" dirty="0" smtClean="0">
                <a:solidFill>
                  <a:srgbClr val="0070C0"/>
                </a:solidFill>
              </a:rPr>
              <a:t>workforce).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0684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(14)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9585" y="498072"/>
            <a:ext cx="4636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AMD’s c</a:t>
            </a:r>
            <a:r>
              <a:rPr lang="hu-HU" sz="1400" b="1" dirty="0" smtClean="0">
                <a:solidFill>
                  <a:srgbClr val="2D2D8A"/>
                </a:solidFill>
              </a:rPr>
              <a:t>ancellation of </a:t>
            </a:r>
            <a:r>
              <a:rPr lang="en-US" sz="1400" b="1" dirty="0" smtClean="0">
                <a:solidFill>
                  <a:srgbClr val="2D2D8A"/>
                </a:solidFill>
              </a:rPr>
              <a:t>their </a:t>
            </a:r>
            <a:r>
              <a:rPr lang="hu-HU" sz="1400" b="1" dirty="0" smtClean="0">
                <a:solidFill>
                  <a:srgbClr val="2D2D8A"/>
                </a:solidFill>
              </a:rPr>
              <a:t>Cat line in 2015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227" y="868467"/>
            <a:ext cx="851733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The </a:t>
            </a:r>
            <a:r>
              <a:rPr lang="hu-HU" sz="1400" dirty="0" smtClean="0">
                <a:solidFill>
                  <a:srgbClr val="0070C0"/>
                </a:solidFill>
              </a:rPr>
              <a:t>last core of AMD's Cat line </a:t>
            </a:r>
            <a:r>
              <a:rPr lang="hu-HU" sz="1400" dirty="0" smtClean="0">
                <a:solidFill>
                  <a:srgbClr val="000000"/>
                </a:solidFill>
              </a:rPr>
              <a:t>was the </a:t>
            </a:r>
            <a:r>
              <a:rPr lang="hu-HU" sz="1400" dirty="0" smtClean="0">
                <a:solidFill>
                  <a:srgbClr val="FF0000"/>
                </a:solidFill>
              </a:rPr>
              <a:t>Puma+ core</a:t>
            </a:r>
            <a:r>
              <a:rPr lang="hu-HU" sz="1400" dirty="0" smtClean="0">
                <a:solidFill>
                  <a:srgbClr val="000000"/>
                </a:solidFill>
              </a:rPr>
              <a:t> (launched in 6/2015 in the</a:t>
            </a:r>
          </a:p>
          <a:p>
            <a:pPr>
              <a:spcAft>
                <a:spcPts val="600"/>
              </a:spcAft>
            </a:pPr>
            <a:r>
              <a:rPr lang="hu-HU" sz="1400" dirty="0" smtClean="0">
                <a:solidFill>
                  <a:srgbClr val="000000"/>
                </a:solidFill>
              </a:rPr>
              <a:t>      Carrizo-L  APU).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In AMD's 2016 Mobility roadmap there is no sign of an APU powered by the Puma+ core </a:t>
            </a:r>
            <a:endParaRPr lang="en-US" sz="1400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</a:t>
            </a:r>
            <a:r>
              <a:rPr lang="hu-HU" sz="1400" dirty="0" smtClean="0">
                <a:solidFill>
                  <a:srgbClr val="0070C0"/>
                </a:solidFill>
              </a:rPr>
              <a:t>or a derivative of </a:t>
            </a:r>
            <a:r>
              <a:rPr lang="en-US" sz="1400" dirty="0" smtClean="0">
                <a:solidFill>
                  <a:srgbClr val="0070C0"/>
                </a:solidFill>
              </a:rPr>
              <a:t>it</a:t>
            </a:r>
            <a:r>
              <a:rPr lang="hu-HU" sz="1400" dirty="0" smtClean="0">
                <a:solidFill>
                  <a:srgbClr val="0070C0"/>
                </a:solidFill>
              </a:rPr>
              <a:t> belonging to the Cat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Instead AMD </a:t>
            </a:r>
            <a:r>
              <a:rPr lang="en-US" sz="1400" dirty="0" smtClean="0">
                <a:solidFill>
                  <a:srgbClr val="000000"/>
                </a:solidFill>
              </a:rPr>
              <a:t>has been </a:t>
            </a:r>
            <a:r>
              <a:rPr lang="hu-HU" sz="1400" dirty="0" smtClean="0">
                <a:solidFill>
                  <a:srgbClr val="000000"/>
                </a:solidFill>
              </a:rPr>
              <a:t>place</a:t>
            </a:r>
            <a:r>
              <a:rPr lang="en-US" sz="1400" dirty="0" smtClean="0">
                <a:solidFill>
                  <a:srgbClr val="000000"/>
                </a:solidFill>
              </a:rPr>
              <a:t>d</a:t>
            </a:r>
            <a:r>
              <a:rPr lang="hu-HU" sz="1400" dirty="0" smtClean="0">
                <a:solidFill>
                  <a:srgbClr val="000000"/>
                </a:solidFill>
              </a:rPr>
              <a:t> emphasis on the Zen architecture </a:t>
            </a:r>
            <a:r>
              <a:rPr lang="en-US" sz="1400" dirty="0" smtClean="0">
                <a:solidFill>
                  <a:srgbClr val="000000"/>
                </a:solidFill>
              </a:rPr>
              <a:t>that has been </a:t>
            </a:r>
            <a:r>
              <a:rPr lang="hu-HU" sz="1400" dirty="0" smtClean="0">
                <a:solidFill>
                  <a:srgbClr val="000000"/>
                </a:solidFill>
              </a:rPr>
              <a:t>launched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</a:t>
            </a:r>
            <a:r>
              <a:rPr lang="hu-HU" sz="1400" dirty="0" smtClean="0">
                <a:solidFill>
                  <a:srgbClr val="000000"/>
                </a:solidFill>
              </a:rPr>
              <a:t> in 2017. 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732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886" y="515355"/>
            <a:ext cx="7199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Verdana"/>
              </a:rPr>
              <a:t>NVidia's leaving the smartphone and tablet market in June 2016 [81]</a:t>
            </a:r>
            <a:endParaRPr lang="en-US" sz="1400" b="1" dirty="0">
              <a:solidFill>
                <a:schemeClr val="accent6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878" y="929183"/>
            <a:ext cx="884762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6/2016 </a:t>
            </a:r>
            <a:r>
              <a:rPr lang="en-US" sz="1400" dirty="0" smtClean="0">
                <a:latin typeface="+mj-lt"/>
              </a:rPr>
              <a:t>(at </a:t>
            </a:r>
            <a:r>
              <a:rPr lang="en-US" sz="1400" dirty="0" err="1" smtClean="0">
                <a:latin typeface="+mj-lt"/>
              </a:rPr>
              <a:t>Computex</a:t>
            </a:r>
            <a:r>
              <a:rPr lang="en-US" sz="1400" dirty="0" smtClean="0">
                <a:latin typeface="+mj-lt"/>
              </a:rPr>
              <a:t>)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NVIDIA's CEO J. Huang</a:t>
            </a:r>
            <a:r>
              <a:rPr lang="en-US" sz="1400" dirty="0" smtClean="0">
                <a:latin typeface="+mj-lt"/>
              </a:rPr>
              <a:t> declared the firm's leaving the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  smartphone and tablet market by saying: 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“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We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are no longer interested in that market”. He adds, “Anybody can build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smartphones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, </a:t>
            </a:r>
            <a:endParaRPr lang="en-US" sz="140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and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we’re happy to enjoy these devices, but we’ll let someone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else build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them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”.</a:t>
            </a:r>
            <a:endParaRPr lang="en-US" sz="14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356" y="1988840"/>
            <a:ext cx="8960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Instead NVIDIA became interested in designing in-car computers and car infotainment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systems (beyond graphics cards where they have the leading position). </a:t>
            </a:r>
          </a:p>
        </p:txBody>
      </p:sp>
      <p:sp>
        <p:nvSpPr>
          <p:cNvPr id="10" name="Rectangle 2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tablet and smartphone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370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851025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95437" y="496328"/>
            <a:ext cx="83968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Changing Intel's design paradigm to cope with raising dissipation about 2003  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84150" y="863715"/>
            <a:ext cx="9036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In 2003 Intel shifted the focus of their processor development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from the pure performance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goal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to the </a:t>
            </a:r>
            <a:r>
              <a:rPr lang="en-US" altLang="en-US" sz="1400" dirty="0">
                <a:latin typeface="Verdana"/>
              </a:rPr>
              <a:t>aspect of </a:t>
            </a:r>
            <a:r>
              <a:rPr lang="en-US" altLang="en-US" sz="1400" dirty="0">
                <a:solidFill>
                  <a:srgbClr val="FF0000"/>
                </a:solidFill>
                <a:latin typeface="Verdana"/>
              </a:rPr>
              <a:t>performance per watt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, as stated in a slide from 4/2006, see below.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585788" y="5902325"/>
            <a:ext cx="79549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1.3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 Intel’s plan to develop their manufacturing technology and processor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revealed at a shareholder’s meeting back in 4/2006 [74]</a:t>
            </a:r>
          </a:p>
        </p:txBody>
      </p:sp>
      <p:sp>
        <p:nvSpPr>
          <p:cNvPr id="6144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(6)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14338" y="652472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032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676" y="1906088"/>
            <a:ext cx="7902324" cy="152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92" y="2495670"/>
            <a:ext cx="249619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performance/power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2054912"/>
            <a:ext cx="214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2054912"/>
            <a:ext cx="244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4048" y="2499167"/>
            <a:ext cx="278961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Low power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(Watt)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2505415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085" y="903202"/>
            <a:ext cx="916321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With the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advent of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mobile devices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(about 2006)</a:t>
            </a:r>
            <a:r>
              <a:rPr lang="en-US" sz="1400" dirty="0" smtClean="0">
                <a:solidFill>
                  <a:srgbClr val="00B0F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 design paradigm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arose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for those devices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Mobile devices require long operating hours i.e.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low power consumption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,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this is contrast to the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design paradigm of traditional processors,  as indicated below.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(7)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184" y="503675"/>
            <a:ext cx="9047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Remark: A further change of the design paradigm for designing the mobile processors 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8210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(8)</a:t>
            </a:r>
            <a:endParaRPr lang="en-US" sz="1600" dirty="0"/>
          </a:p>
        </p:txBody>
      </p:sp>
      <p:sp>
        <p:nvSpPr>
          <p:cNvPr id="4" name="Text Box 56"/>
          <p:cNvSpPr txBox="1">
            <a:spLocks noChangeArrowheads="1"/>
          </p:cNvSpPr>
          <p:nvPr/>
        </p:nvSpPr>
        <p:spPr bwMode="auto">
          <a:xfrm>
            <a:off x="96278" y="506647"/>
            <a:ext cx="87751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Introducing a two-phase development model (Tick-Tock model)for the Core 2 family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25" y="908720"/>
            <a:ext cx="6445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two-phase model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reduces the complexity of the development</a:t>
            </a:r>
            <a:r>
              <a:rPr lang="en-US" sz="1400" dirty="0" smtClean="0">
                <a:latin typeface="+mj-lt"/>
              </a:rPr>
              <a:t>, 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853" y="1228472"/>
            <a:ext cx="6696641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Tick phase </a:t>
            </a:r>
            <a:r>
              <a:rPr lang="en-US" sz="1400" dirty="0" smtClean="0">
                <a:latin typeface="+mj-lt"/>
              </a:rPr>
              <a:t>focuses on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reduction of the feature size </a:t>
            </a:r>
            <a:r>
              <a:rPr lang="en-US" sz="1400" dirty="0" smtClean="0">
                <a:latin typeface="+mj-lt"/>
              </a:rPr>
              <a:t>whereas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Tock phase </a:t>
            </a:r>
            <a:r>
              <a:rPr lang="en-US" sz="1400" dirty="0" smtClean="0">
                <a:latin typeface="+mj-lt"/>
              </a:rPr>
              <a:t>focuses on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enhancing the microarchitecture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9765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3"/>
          <p:cNvSpPr/>
          <p:nvPr/>
        </p:nvSpPr>
        <p:spPr bwMode="auto">
          <a:xfrm>
            <a:off x="107865" y="1159235"/>
            <a:ext cx="8928515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3" name="Téglalap 4"/>
          <p:cNvSpPr/>
          <p:nvPr/>
        </p:nvSpPr>
        <p:spPr bwMode="auto">
          <a:xfrm>
            <a:off x="220444" y="168948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4" name="Téglalap 5"/>
          <p:cNvSpPr/>
          <p:nvPr/>
        </p:nvSpPr>
        <p:spPr bwMode="auto">
          <a:xfrm>
            <a:off x="1311078" y="1690482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5" name="Téglalap 11"/>
          <p:cNvSpPr/>
          <p:nvPr/>
        </p:nvSpPr>
        <p:spPr bwMode="auto">
          <a:xfrm>
            <a:off x="2371956" y="168948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" name="Téglalap 12"/>
          <p:cNvSpPr/>
          <p:nvPr/>
        </p:nvSpPr>
        <p:spPr bwMode="auto">
          <a:xfrm>
            <a:off x="3465394" y="1691146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" name="Téglalap 13"/>
          <p:cNvSpPr/>
          <p:nvPr/>
        </p:nvSpPr>
        <p:spPr bwMode="auto">
          <a:xfrm>
            <a:off x="4544534" y="168948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" name="Téglalap 14"/>
          <p:cNvSpPr/>
          <p:nvPr/>
        </p:nvSpPr>
        <p:spPr bwMode="auto">
          <a:xfrm>
            <a:off x="5643339" y="1687829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" name="Téglalap 15"/>
          <p:cNvSpPr/>
          <p:nvPr/>
        </p:nvSpPr>
        <p:spPr bwMode="auto">
          <a:xfrm>
            <a:off x="6711224" y="168948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" name="Szövegdoboz 16"/>
          <p:cNvSpPr txBox="1">
            <a:spLocks noChangeArrowheads="1"/>
          </p:cNvSpPr>
          <p:nvPr/>
        </p:nvSpPr>
        <p:spPr bwMode="auto">
          <a:xfrm>
            <a:off x="378085" y="3110825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1" name="Szövegdoboz 17"/>
          <p:cNvSpPr txBox="1">
            <a:spLocks noChangeArrowheads="1"/>
          </p:cNvSpPr>
          <p:nvPr/>
        </p:nvSpPr>
        <p:spPr bwMode="auto">
          <a:xfrm>
            <a:off x="1530519" y="3112691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2" name="Szövegdoboz 18"/>
          <p:cNvSpPr txBox="1">
            <a:spLocks noChangeArrowheads="1"/>
          </p:cNvSpPr>
          <p:nvPr/>
        </p:nvSpPr>
        <p:spPr bwMode="auto">
          <a:xfrm>
            <a:off x="2618996" y="3111301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3" name="Szövegdoboz 19"/>
          <p:cNvSpPr txBox="1">
            <a:spLocks noChangeArrowheads="1"/>
          </p:cNvSpPr>
          <p:nvPr/>
        </p:nvSpPr>
        <p:spPr bwMode="auto">
          <a:xfrm>
            <a:off x="3712733" y="3113167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4" name="Szövegdoboz 20"/>
          <p:cNvSpPr txBox="1">
            <a:spLocks noChangeArrowheads="1"/>
          </p:cNvSpPr>
          <p:nvPr/>
        </p:nvSpPr>
        <p:spPr bwMode="auto">
          <a:xfrm>
            <a:off x="4745076" y="3113167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5" name="Szövegdoboz 21"/>
          <p:cNvSpPr txBox="1">
            <a:spLocks noChangeArrowheads="1"/>
          </p:cNvSpPr>
          <p:nvPr/>
        </p:nvSpPr>
        <p:spPr bwMode="auto">
          <a:xfrm>
            <a:off x="5910017" y="3115033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6" name="Szövegdoboz 22"/>
          <p:cNvSpPr txBox="1">
            <a:spLocks noChangeArrowheads="1"/>
          </p:cNvSpPr>
          <p:nvPr/>
        </p:nvSpPr>
        <p:spPr bwMode="auto">
          <a:xfrm>
            <a:off x="6914453" y="3113642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7" name="Szövegdoboz 25"/>
          <p:cNvSpPr txBox="1"/>
          <p:nvPr/>
        </p:nvSpPr>
        <p:spPr bwMode="auto">
          <a:xfrm>
            <a:off x="367621" y="1217119"/>
            <a:ext cx="7601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algn="ctr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gen.</a:t>
            </a:r>
            <a:endParaRPr lang="en-US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Szövegdoboz 26"/>
          <p:cNvSpPr txBox="1"/>
          <p:nvPr/>
        </p:nvSpPr>
        <p:spPr bwMode="auto">
          <a:xfrm>
            <a:off x="4718052" y="1220294"/>
            <a:ext cx="7777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gen.</a:t>
            </a:r>
            <a:r>
              <a: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Szövegdoboz 27"/>
          <p:cNvSpPr txBox="1"/>
          <p:nvPr/>
        </p:nvSpPr>
        <p:spPr bwMode="auto">
          <a:xfrm>
            <a:off x="5880353" y="1221882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gen.</a:t>
            </a:r>
            <a:endParaRPr lang="en-US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Szövegdoboz 28"/>
          <p:cNvSpPr txBox="1"/>
          <p:nvPr/>
        </p:nvSpPr>
        <p:spPr bwMode="auto">
          <a:xfrm>
            <a:off x="6918076" y="1220294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gen.</a:t>
            </a:r>
            <a:endParaRPr lang="en-US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8011911" y="1236169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gen.</a:t>
            </a:r>
          </a:p>
        </p:txBody>
      </p:sp>
      <p:sp>
        <p:nvSpPr>
          <p:cNvPr id="22" name="Téglalap 14"/>
          <p:cNvSpPr/>
          <p:nvPr/>
        </p:nvSpPr>
        <p:spPr bwMode="auto">
          <a:xfrm>
            <a:off x="7797598" y="1695374"/>
            <a:ext cx="1077564" cy="1356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23" name="Szövegdoboz 21"/>
          <p:cNvSpPr txBox="1">
            <a:spLocks noChangeArrowheads="1"/>
          </p:cNvSpPr>
          <p:nvPr/>
        </p:nvSpPr>
        <p:spPr bwMode="auto">
          <a:xfrm>
            <a:off x="8038822" y="3108375"/>
            <a:ext cx="562047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1. </a:t>
            </a:r>
            <a:r>
              <a:rPr lang="en-US" altLang="en-US" kern="0" smtClean="0">
                <a:solidFill>
                  <a:srgbClr val="FFFFFF"/>
                </a:solidFill>
              </a:rPr>
              <a:t>Introduction</a:t>
            </a:r>
            <a:r>
              <a:rPr lang="hu-HU" altLang="en-US" kern="0" smtClean="0">
                <a:solidFill>
                  <a:srgbClr val="FFFFFF"/>
                </a:solidFill>
              </a:rPr>
              <a:t> (1)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Intel's 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sp>
        <p:nvSpPr>
          <p:cNvPr id="72" name="TextBox 71"/>
          <p:cNvSpPr txBox="1"/>
          <p:nvPr/>
        </p:nvSpPr>
        <p:spPr>
          <a:xfrm>
            <a:off x="6909634" y="6356981"/>
            <a:ext cx="100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R: Refresh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318608" y="4743770"/>
            <a:ext cx="2836161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AMD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Vega</a:t>
            </a:r>
          </a:p>
          <a:p>
            <a:pPr>
              <a:spcAft>
                <a:spcPts val="20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 graphics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 (all 14 nm) and the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10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nm Cannon Lake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line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218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]. 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111055" y="4097439"/>
            <a:ext cx="308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Astonishingly, the 8th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generation</a:t>
            </a:r>
          </a:p>
          <a:p>
            <a:pPr lvl="0"/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encompasses four processor lines,</a:t>
            </a:r>
          </a:p>
          <a:p>
            <a:pPr lvl="0"/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as follows:</a:t>
            </a:r>
            <a:endParaRPr lang="en-US"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9" name="Téglalap 3"/>
          <p:cNvSpPr/>
          <p:nvPr/>
        </p:nvSpPr>
        <p:spPr bwMode="auto">
          <a:xfrm>
            <a:off x="125388" y="3920228"/>
            <a:ext cx="5904000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80" name="Téglalap 4"/>
          <p:cNvSpPr/>
          <p:nvPr/>
        </p:nvSpPr>
        <p:spPr bwMode="auto">
          <a:xfrm>
            <a:off x="222269" y="4510782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1" name="Szövegdoboz 16"/>
          <p:cNvSpPr txBox="1">
            <a:spLocks noChangeArrowheads="1"/>
          </p:cNvSpPr>
          <p:nvPr/>
        </p:nvSpPr>
        <p:spPr bwMode="auto">
          <a:xfrm>
            <a:off x="450089" y="5932119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82" name="Szövegdoboz 17"/>
          <p:cNvSpPr txBox="1">
            <a:spLocks noChangeArrowheads="1"/>
          </p:cNvSpPr>
          <p:nvPr/>
        </p:nvSpPr>
        <p:spPr bwMode="auto">
          <a:xfrm>
            <a:off x="1574176" y="5933985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3" name="Szövegdoboz 25"/>
          <p:cNvSpPr txBox="1"/>
          <p:nvPr/>
        </p:nvSpPr>
        <p:spPr bwMode="auto">
          <a:xfrm>
            <a:off x="394984" y="4038413"/>
            <a:ext cx="729687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" name="Szövegdoboz 17"/>
          <p:cNvSpPr txBox="1">
            <a:spLocks noChangeArrowheads="1"/>
          </p:cNvSpPr>
          <p:nvPr/>
        </p:nvSpPr>
        <p:spPr bwMode="auto">
          <a:xfrm>
            <a:off x="2780685" y="5938468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OC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5" name="Szövegdoboz 25"/>
          <p:cNvSpPr txBox="1"/>
          <p:nvPr/>
        </p:nvSpPr>
        <p:spPr bwMode="auto">
          <a:xfrm>
            <a:off x="1553243" y="4036151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6" name="Szövegdoboz 25"/>
          <p:cNvSpPr txBox="1"/>
          <p:nvPr/>
        </p:nvSpPr>
        <p:spPr bwMode="auto">
          <a:xfrm>
            <a:off x="2738129" y="4045776"/>
            <a:ext cx="79701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r>
              <a:rPr lang="en-US" sz="1100" b="1" baseline="300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87" name="Téglalap 4"/>
          <p:cNvSpPr/>
          <p:nvPr/>
        </p:nvSpPr>
        <p:spPr bwMode="auto">
          <a:xfrm>
            <a:off x="1326223" y="451638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ts val="600"/>
              </a:spcBef>
              <a:spcAft>
                <a:spcPts val="14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8" name="Téglalap 4"/>
          <p:cNvSpPr/>
          <p:nvPr/>
        </p:nvSpPr>
        <p:spPr bwMode="auto">
          <a:xfrm>
            <a:off x="2445513" y="4517074"/>
            <a:ext cx="1296800" cy="13642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 R KL G-series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Cannon Lake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14/10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9" name="Téglalap 14"/>
          <p:cNvSpPr/>
          <p:nvPr/>
        </p:nvSpPr>
        <p:spPr bwMode="auto">
          <a:xfrm>
            <a:off x="3780813" y="4523392"/>
            <a:ext cx="1061588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 R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0" name="Szövegdoboz 21"/>
          <p:cNvSpPr txBox="1">
            <a:spLocks noChangeArrowheads="1"/>
          </p:cNvSpPr>
          <p:nvPr/>
        </p:nvSpPr>
        <p:spPr bwMode="auto">
          <a:xfrm>
            <a:off x="3931348" y="5946747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1" name="Szövegdoboz 25"/>
          <p:cNvSpPr txBox="1"/>
          <p:nvPr/>
        </p:nvSpPr>
        <p:spPr bwMode="auto">
          <a:xfrm>
            <a:off x="3934633" y="4060502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985930" y="4182025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latin typeface="+mj-lt"/>
            </a:endParaRPr>
          </a:p>
        </p:txBody>
      </p:sp>
      <p:sp>
        <p:nvSpPr>
          <p:cNvPr id="95" name="Téglalap 14"/>
          <p:cNvSpPr/>
          <p:nvPr/>
        </p:nvSpPr>
        <p:spPr bwMode="auto">
          <a:xfrm>
            <a:off x="4895920" y="4528145"/>
            <a:ext cx="1061588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Ice    Lake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6" name="Szövegdoboz 21"/>
          <p:cNvSpPr txBox="1">
            <a:spLocks noChangeArrowheads="1"/>
          </p:cNvSpPr>
          <p:nvPr/>
        </p:nvSpPr>
        <p:spPr bwMode="auto">
          <a:xfrm>
            <a:off x="5104563" y="5951500"/>
            <a:ext cx="6014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7" name="Szövegdoboz 25"/>
          <p:cNvSpPr txBox="1"/>
          <p:nvPr/>
        </p:nvSpPr>
        <p:spPr bwMode="auto">
          <a:xfrm>
            <a:off x="4999245" y="4065255"/>
            <a:ext cx="8306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06804" y="352565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1500425" y="35256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62" name="TextBox 61"/>
          <p:cNvSpPr txBox="1"/>
          <p:nvPr/>
        </p:nvSpPr>
        <p:spPr>
          <a:xfrm>
            <a:off x="2582554" y="35256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64" name="TextBox 63"/>
          <p:cNvSpPr txBox="1"/>
          <p:nvPr/>
        </p:nvSpPr>
        <p:spPr>
          <a:xfrm>
            <a:off x="3685248" y="35256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67" name="TextBox 66"/>
          <p:cNvSpPr txBox="1"/>
          <p:nvPr/>
        </p:nvSpPr>
        <p:spPr>
          <a:xfrm>
            <a:off x="4782584" y="352565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68" name="TextBox 67"/>
          <p:cNvSpPr txBox="1"/>
          <p:nvPr/>
        </p:nvSpPr>
        <p:spPr>
          <a:xfrm>
            <a:off x="5874358" y="352565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69" name="TextBox 68"/>
          <p:cNvSpPr txBox="1"/>
          <p:nvPr/>
        </p:nvSpPr>
        <p:spPr>
          <a:xfrm>
            <a:off x="6951228" y="35256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70" name="TextBox 69"/>
          <p:cNvSpPr txBox="1"/>
          <p:nvPr/>
        </p:nvSpPr>
        <p:spPr>
          <a:xfrm>
            <a:off x="8037923" y="35256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71" name="TextBox 70"/>
          <p:cNvSpPr txBox="1"/>
          <p:nvPr/>
        </p:nvSpPr>
        <p:spPr>
          <a:xfrm>
            <a:off x="527262" y="6308674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75" name="TextBox 74"/>
          <p:cNvSpPr txBox="1"/>
          <p:nvPr/>
        </p:nvSpPr>
        <p:spPr>
          <a:xfrm>
            <a:off x="1642155" y="630395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94" name="TextBox 93"/>
          <p:cNvSpPr txBox="1"/>
          <p:nvPr/>
        </p:nvSpPr>
        <p:spPr>
          <a:xfrm>
            <a:off x="2746549" y="6308674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99" name="TextBox 98"/>
          <p:cNvSpPr txBox="1"/>
          <p:nvPr/>
        </p:nvSpPr>
        <p:spPr>
          <a:xfrm>
            <a:off x="464329" y="6298037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00" i="1" dirty="0"/>
          </a:p>
        </p:txBody>
      </p:sp>
      <p:sp>
        <p:nvSpPr>
          <p:cNvPr id="100" name="TextBox 99"/>
          <p:cNvSpPr txBox="1"/>
          <p:nvPr/>
        </p:nvSpPr>
        <p:spPr>
          <a:xfrm>
            <a:off x="1538881" y="6293318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00" i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2547025" y="6298037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00" i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3902362" y="6302701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71498" y="507060"/>
            <a:ext cx="7402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Development sites of subsequent generations of Intel's 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C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ore 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2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family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167934" y="631894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3986935" y="6327067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211652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4" grpId="0"/>
      <p:bldP spid="67" grpId="0"/>
      <p:bldP spid="68" grpId="0"/>
      <p:bldP spid="69" grpId="0"/>
      <p:bldP spid="70" grpId="0"/>
      <p:bldP spid="71" grpId="0"/>
      <p:bldP spid="75" grpId="0"/>
      <p:bldP spid="94" grpId="0"/>
      <p:bldP spid="103" grpId="0"/>
      <p:bldP spid="1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3"/>
          <p:cNvSpPr/>
          <p:nvPr/>
        </p:nvSpPr>
        <p:spPr bwMode="auto">
          <a:xfrm>
            <a:off x="92475" y="1156115"/>
            <a:ext cx="8928515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3" name="Téglalap 4"/>
          <p:cNvSpPr/>
          <p:nvPr/>
        </p:nvSpPr>
        <p:spPr bwMode="auto">
          <a:xfrm>
            <a:off x="205054" y="168636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4" name="Téglalap 5"/>
          <p:cNvSpPr/>
          <p:nvPr/>
        </p:nvSpPr>
        <p:spPr bwMode="auto">
          <a:xfrm>
            <a:off x="1295688" y="1687362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5" name="Téglalap 11"/>
          <p:cNvSpPr/>
          <p:nvPr/>
        </p:nvSpPr>
        <p:spPr bwMode="auto">
          <a:xfrm>
            <a:off x="2356566" y="168636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" name="Téglalap 12"/>
          <p:cNvSpPr/>
          <p:nvPr/>
        </p:nvSpPr>
        <p:spPr bwMode="auto">
          <a:xfrm>
            <a:off x="3450004" y="1688026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" name="Téglalap 13"/>
          <p:cNvSpPr/>
          <p:nvPr/>
        </p:nvSpPr>
        <p:spPr bwMode="auto">
          <a:xfrm>
            <a:off x="4529144" y="168636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" name="Téglalap 14"/>
          <p:cNvSpPr/>
          <p:nvPr/>
        </p:nvSpPr>
        <p:spPr bwMode="auto">
          <a:xfrm>
            <a:off x="5627949" y="1684709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" name="Téglalap 15"/>
          <p:cNvSpPr/>
          <p:nvPr/>
        </p:nvSpPr>
        <p:spPr bwMode="auto">
          <a:xfrm>
            <a:off x="6695834" y="1686368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" name="Szövegdoboz 16"/>
          <p:cNvSpPr txBox="1">
            <a:spLocks noChangeArrowheads="1"/>
          </p:cNvSpPr>
          <p:nvPr/>
        </p:nvSpPr>
        <p:spPr bwMode="auto">
          <a:xfrm>
            <a:off x="362695" y="3107705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1" name="Szövegdoboz 17"/>
          <p:cNvSpPr txBox="1">
            <a:spLocks noChangeArrowheads="1"/>
          </p:cNvSpPr>
          <p:nvPr/>
        </p:nvSpPr>
        <p:spPr bwMode="auto">
          <a:xfrm>
            <a:off x="1515129" y="3109571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2" name="Szövegdoboz 18"/>
          <p:cNvSpPr txBox="1">
            <a:spLocks noChangeArrowheads="1"/>
          </p:cNvSpPr>
          <p:nvPr/>
        </p:nvSpPr>
        <p:spPr bwMode="auto">
          <a:xfrm>
            <a:off x="2603606" y="3108181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3" name="Szövegdoboz 19"/>
          <p:cNvSpPr txBox="1">
            <a:spLocks noChangeArrowheads="1"/>
          </p:cNvSpPr>
          <p:nvPr/>
        </p:nvSpPr>
        <p:spPr bwMode="auto">
          <a:xfrm>
            <a:off x="3697343" y="3110047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4" name="Szövegdoboz 20"/>
          <p:cNvSpPr txBox="1">
            <a:spLocks noChangeArrowheads="1"/>
          </p:cNvSpPr>
          <p:nvPr/>
        </p:nvSpPr>
        <p:spPr bwMode="auto">
          <a:xfrm>
            <a:off x="4729686" y="3110047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5" name="Szövegdoboz 21"/>
          <p:cNvSpPr txBox="1">
            <a:spLocks noChangeArrowheads="1"/>
          </p:cNvSpPr>
          <p:nvPr/>
        </p:nvSpPr>
        <p:spPr bwMode="auto">
          <a:xfrm>
            <a:off x="5894627" y="3111913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6" name="Szövegdoboz 22"/>
          <p:cNvSpPr txBox="1">
            <a:spLocks noChangeArrowheads="1"/>
          </p:cNvSpPr>
          <p:nvPr/>
        </p:nvSpPr>
        <p:spPr bwMode="auto">
          <a:xfrm>
            <a:off x="6899063" y="3110522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7" name="Szövegdoboz 25"/>
          <p:cNvSpPr txBox="1"/>
          <p:nvPr/>
        </p:nvSpPr>
        <p:spPr bwMode="auto">
          <a:xfrm>
            <a:off x="352231" y="1213999"/>
            <a:ext cx="7601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algn="ctr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gen.</a:t>
            </a:r>
            <a:endParaRPr lang="en-US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Szövegdoboz 26"/>
          <p:cNvSpPr txBox="1"/>
          <p:nvPr/>
        </p:nvSpPr>
        <p:spPr bwMode="auto">
          <a:xfrm>
            <a:off x="4702662" y="1217174"/>
            <a:ext cx="7777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gen.</a:t>
            </a:r>
            <a:r>
              <a: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Szövegdoboz 27"/>
          <p:cNvSpPr txBox="1"/>
          <p:nvPr/>
        </p:nvSpPr>
        <p:spPr bwMode="auto">
          <a:xfrm>
            <a:off x="5864963" y="1218762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gen.</a:t>
            </a:r>
            <a:endParaRPr lang="en-US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Szövegdoboz 28"/>
          <p:cNvSpPr txBox="1"/>
          <p:nvPr/>
        </p:nvSpPr>
        <p:spPr bwMode="auto">
          <a:xfrm>
            <a:off x="6902686" y="1217174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gen.</a:t>
            </a:r>
            <a:endParaRPr lang="en-US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996521" y="1233049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gen.</a:t>
            </a:r>
          </a:p>
        </p:txBody>
      </p:sp>
      <p:sp>
        <p:nvSpPr>
          <p:cNvPr id="22" name="Téglalap 14"/>
          <p:cNvSpPr/>
          <p:nvPr/>
        </p:nvSpPr>
        <p:spPr bwMode="auto">
          <a:xfrm>
            <a:off x="7782208" y="1692254"/>
            <a:ext cx="1077564" cy="1356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23" name="Szövegdoboz 21"/>
          <p:cNvSpPr txBox="1">
            <a:spLocks noChangeArrowheads="1"/>
          </p:cNvSpPr>
          <p:nvPr/>
        </p:nvSpPr>
        <p:spPr bwMode="auto">
          <a:xfrm>
            <a:off x="8023432" y="3105255"/>
            <a:ext cx="562047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5025" y="355714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(2006)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25376" y="355714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(2007)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91577" y="355714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(2008)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42964" y="355714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(2010)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88511" y="3557147"/>
            <a:ext cx="6563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(2011)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32074" y="355714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(2012)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908944" y="355714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(2013)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95639" y="355714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</a:rPr>
              <a:t>(2014)</a:t>
            </a:r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6369" y="516020"/>
            <a:ext cx="61045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200"/>
              </a:spcAft>
              <a:buFontTx/>
              <a:buNone/>
              <a:defRPr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Arriving of subsequent generations in Intel's Core 2 family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1. </a:t>
            </a:r>
            <a:r>
              <a:rPr lang="en-US" altLang="en-US" kern="0" smtClean="0">
                <a:solidFill>
                  <a:srgbClr val="FFFFFF"/>
                </a:solidFill>
              </a:rPr>
              <a:t>Introduction</a:t>
            </a:r>
            <a:r>
              <a:rPr lang="hu-HU" altLang="en-US" kern="0" smtClean="0">
                <a:solidFill>
                  <a:srgbClr val="FFFFFF"/>
                </a:solidFill>
              </a:rPr>
              <a:t> (1)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Intel's 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sz="1600" dirty="0"/>
          </a:p>
        </p:txBody>
      </p:sp>
      <p:sp>
        <p:nvSpPr>
          <p:cNvPr id="72" name="TextBox 71"/>
          <p:cNvSpPr txBox="1"/>
          <p:nvPr/>
        </p:nvSpPr>
        <p:spPr>
          <a:xfrm>
            <a:off x="6894244" y="6353861"/>
            <a:ext cx="100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R: Refresh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303218" y="4740650"/>
            <a:ext cx="2836161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AMD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Vega</a:t>
            </a:r>
          </a:p>
          <a:p>
            <a:pPr>
              <a:spcAft>
                <a:spcPts val="20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 graphics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 (all 14 nm) and the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10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nm Cannon Lake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line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218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]. 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95665" y="4094319"/>
            <a:ext cx="308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Astonishingly, the 8th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generation</a:t>
            </a:r>
          </a:p>
          <a:p>
            <a:pPr lvl="0"/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encompasses four processor lines,</a:t>
            </a:r>
          </a:p>
          <a:p>
            <a:pPr lvl="0"/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as follows:</a:t>
            </a:r>
            <a:endParaRPr lang="en-US"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8939" y="630990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(2015)</a:t>
            </a:r>
            <a:endParaRPr lang="en-US" sz="1300" i="1" dirty="0"/>
          </a:p>
        </p:txBody>
      </p:sp>
      <p:sp>
        <p:nvSpPr>
          <p:cNvPr id="77" name="TextBox 76"/>
          <p:cNvSpPr txBox="1"/>
          <p:nvPr/>
        </p:nvSpPr>
        <p:spPr>
          <a:xfrm>
            <a:off x="1523491" y="6305188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(2016)</a:t>
            </a:r>
            <a:endParaRPr lang="en-US" sz="1300" i="1" dirty="0"/>
          </a:p>
        </p:txBody>
      </p:sp>
      <p:sp>
        <p:nvSpPr>
          <p:cNvPr id="78" name="TextBox 77"/>
          <p:cNvSpPr txBox="1"/>
          <p:nvPr/>
        </p:nvSpPr>
        <p:spPr>
          <a:xfrm>
            <a:off x="2531635" y="6309907"/>
            <a:ext cx="104547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(2017/18)</a:t>
            </a:r>
            <a:endParaRPr lang="en-US" sz="1300" i="1" dirty="0"/>
          </a:p>
        </p:txBody>
      </p:sp>
      <p:sp>
        <p:nvSpPr>
          <p:cNvPr id="79" name="Téglalap 3"/>
          <p:cNvSpPr/>
          <p:nvPr/>
        </p:nvSpPr>
        <p:spPr bwMode="auto">
          <a:xfrm>
            <a:off x="109998" y="3917108"/>
            <a:ext cx="5904000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80" name="Téglalap 4"/>
          <p:cNvSpPr/>
          <p:nvPr/>
        </p:nvSpPr>
        <p:spPr bwMode="auto">
          <a:xfrm>
            <a:off x="206879" y="4507662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1" name="Szövegdoboz 16"/>
          <p:cNvSpPr txBox="1">
            <a:spLocks noChangeArrowheads="1"/>
          </p:cNvSpPr>
          <p:nvPr/>
        </p:nvSpPr>
        <p:spPr bwMode="auto">
          <a:xfrm>
            <a:off x="434699" y="5928999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82" name="Szövegdoboz 17"/>
          <p:cNvSpPr txBox="1">
            <a:spLocks noChangeArrowheads="1"/>
          </p:cNvSpPr>
          <p:nvPr/>
        </p:nvSpPr>
        <p:spPr bwMode="auto">
          <a:xfrm>
            <a:off x="1558786" y="5930865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3" name="Szövegdoboz 25"/>
          <p:cNvSpPr txBox="1"/>
          <p:nvPr/>
        </p:nvSpPr>
        <p:spPr bwMode="auto">
          <a:xfrm>
            <a:off x="379594" y="4035293"/>
            <a:ext cx="729687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" name="Szövegdoboz 17"/>
          <p:cNvSpPr txBox="1">
            <a:spLocks noChangeArrowheads="1"/>
          </p:cNvSpPr>
          <p:nvPr/>
        </p:nvSpPr>
        <p:spPr bwMode="auto">
          <a:xfrm>
            <a:off x="2765295" y="5935348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OC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5" name="Szövegdoboz 25"/>
          <p:cNvSpPr txBox="1"/>
          <p:nvPr/>
        </p:nvSpPr>
        <p:spPr bwMode="auto">
          <a:xfrm>
            <a:off x="1537853" y="4033031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6" name="Szövegdoboz 25"/>
          <p:cNvSpPr txBox="1"/>
          <p:nvPr/>
        </p:nvSpPr>
        <p:spPr bwMode="auto">
          <a:xfrm>
            <a:off x="2722739" y="4042656"/>
            <a:ext cx="79701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r>
              <a:rPr lang="en-US" sz="1100" b="1" baseline="300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87" name="Téglalap 4"/>
          <p:cNvSpPr/>
          <p:nvPr/>
        </p:nvSpPr>
        <p:spPr bwMode="auto">
          <a:xfrm>
            <a:off x="1310833" y="451326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ts val="600"/>
              </a:spcBef>
              <a:spcAft>
                <a:spcPts val="14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8" name="Téglalap 4"/>
          <p:cNvSpPr/>
          <p:nvPr/>
        </p:nvSpPr>
        <p:spPr bwMode="auto">
          <a:xfrm>
            <a:off x="2430123" y="4513954"/>
            <a:ext cx="1296800" cy="13642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 R KL G-series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Cannon Lake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14/10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9" name="Téglalap 14"/>
          <p:cNvSpPr/>
          <p:nvPr/>
        </p:nvSpPr>
        <p:spPr bwMode="auto">
          <a:xfrm>
            <a:off x="3765423" y="4520272"/>
            <a:ext cx="1061588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 R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0" name="Szövegdoboz 21"/>
          <p:cNvSpPr txBox="1">
            <a:spLocks noChangeArrowheads="1"/>
          </p:cNvSpPr>
          <p:nvPr/>
        </p:nvSpPr>
        <p:spPr bwMode="auto">
          <a:xfrm>
            <a:off x="3915958" y="5943627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1" name="Szövegdoboz 25"/>
          <p:cNvSpPr txBox="1"/>
          <p:nvPr/>
        </p:nvSpPr>
        <p:spPr bwMode="auto">
          <a:xfrm>
            <a:off x="3919243" y="4057382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886972" y="6314571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(2018)</a:t>
            </a:r>
            <a:endParaRPr lang="en-US" sz="1300" i="1" dirty="0"/>
          </a:p>
        </p:txBody>
      </p:sp>
      <p:sp>
        <p:nvSpPr>
          <p:cNvPr id="93" name="TextBox 92"/>
          <p:cNvSpPr txBox="1"/>
          <p:nvPr/>
        </p:nvSpPr>
        <p:spPr>
          <a:xfrm>
            <a:off x="4970540" y="4178905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latin typeface="+mj-lt"/>
            </a:endParaRPr>
          </a:p>
        </p:txBody>
      </p:sp>
      <p:sp>
        <p:nvSpPr>
          <p:cNvPr id="95" name="Téglalap 14"/>
          <p:cNvSpPr/>
          <p:nvPr/>
        </p:nvSpPr>
        <p:spPr bwMode="auto">
          <a:xfrm>
            <a:off x="4880530" y="4525025"/>
            <a:ext cx="1061588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Ice    Lake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6" name="Szövegdoboz 21"/>
          <p:cNvSpPr txBox="1">
            <a:spLocks noChangeArrowheads="1"/>
          </p:cNvSpPr>
          <p:nvPr/>
        </p:nvSpPr>
        <p:spPr bwMode="auto">
          <a:xfrm>
            <a:off x="5089173" y="5948380"/>
            <a:ext cx="6014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7" name="Szövegdoboz 25"/>
          <p:cNvSpPr txBox="1"/>
          <p:nvPr/>
        </p:nvSpPr>
        <p:spPr bwMode="auto">
          <a:xfrm>
            <a:off x="4983855" y="4062135"/>
            <a:ext cx="8306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002079" y="6319324"/>
            <a:ext cx="7585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(2019)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45131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3229" y="501408"/>
            <a:ext cx="79928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Designations of Intel’s processor series within the Core 2 processor family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18796" y="1041079"/>
            <a:ext cx="9016609" cy="2819774"/>
            <a:chOff x="58204" y="1090203"/>
            <a:chExt cx="9016609" cy="2819774"/>
          </a:xfrm>
        </p:grpSpPr>
        <p:sp>
          <p:nvSpPr>
            <p:cNvPr id="2" name="Téglalap 3"/>
            <p:cNvSpPr/>
            <p:nvPr/>
          </p:nvSpPr>
          <p:spPr bwMode="auto">
            <a:xfrm>
              <a:off x="660289" y="1090203"/>
              <a:ext cx="8414524" cy="228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EE</a:t>
              </a: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" name="Téglalap 4"/>
            <p:cNvSpPr/>
            <p:nvPr/>
          </p:nvSpPr>
          <p:spPr bwMode="auto">
            <a:xfrm>
              <a:off x="753701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" name="Téglalap 5"/>
            <p:cNvSpPr/>
            <p:nvPr/>
          </p:nvSpPr>
          <p:spPr bwMode="auto">
            <a:xfrm>
              <a:off x="1791853" y="1611204"/>
              <a:ext cx="1028957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" name="Téglalap 11"/>
            <p:cNvSpPr/>
            <p:nvPr/>
          </p:nvSpPr>
          <p:spPr bwMode="auto">
            <a:xfrm>
              <a:off x="2801680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" name="Téglalap 12"/>
            <p:cNvSpPr/>
            <p:nvPr/>
          </p:nvSpPr>
          <p:spPr bwMode="auto">
            <a:xfrm>
              <a:off x="3842501" y="1611868"/>
              <a:ext cx="1028957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7" name="Téglalap 13"/>
            <p:cNvSpPr/>
            <p:nvPr/>
          </p:nvSpPr>
          <p:spPr bwMode="auto">
            <a:xfrm>
              <a:off x="4869712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8" name="Téglalap 14"/>
            <p:cNvSpPr/>
            <p:nvPr/>
          </p:nvSpPr>
          <p:spPr bwMode="auto">
            <a:xfrm>
              <a:off x="5915641" y="1608551"/>
              <a:ext cx="1028957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9" name="Téglalap 15"/>
            <p:cNvSpPr/>
            <p:nvPr/>
          </p:nvSpPr>
          <p:spPr bwMode="auto">
            <a:xfrm>
              <a:off x="6932138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0" name="Szövegdoboz 16"/>
            <p:cNvSpPr txBox="1">
              <a:spLocks noChangeArrowheads="1"/>
            </p:cNvSpPr>
            <p:nvPr/>
          </p:nvSpPr>
          <p:spPr bwMode="auto">
            <a:xfrm>
              <a:off x="903757" y="3031547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1" name="Szövegdoboz 17"/>
            <p:cNvSpPr txBox="1">
              <a:spLocks noChangeArrowheads="1"/>
            </p:cNvSpPr>
            <p:nvPr/>
          </p:nvSpPr>
          <p:spPr bwMode="auto">
            <a:xfrm>
              <a:off x="2000734" y="3033413"/>
              <a:ext cx="53629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2" name="Szövegdoboz 18"/>
            <p:cNvSpPr txBox="1">
              <a:spLocks noChangeArrowheads="1"/>
            </p:cNvSpPr>
            <p:nvPr/>
          </p:nvSpPr>
          <p:spPr bwMode="auto">
            <a:xfrm>
              <a:off x="3036833" y="3032023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3" name="Szövegdoboz 19"/>
            <p:cNvSpPr txBox="1">
              <a:spLocks noChangeArrowheads="1"/>
            </p:cNvSpPr>
            <p:nvPr/>
          </p:nvSpPr>
          <p:spPr bwMode="auto">
            <a:xfrm>
              <a:off x="4077938" y="3033889"/>
              <a:ext cx="53629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4" name="Szövegdoboz 20"/>
            <p:cNvSpPr txBox="1">
              <a:spLocks noChangeArrowheads="1"/>
            </p:cNvSpPr>
            <p:nvPr/>
          </p:nvSpPr>
          <p:spPr bwMode="auto">
            <a:xfrm>
              <a:off x="5060603" y="3033889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5" name="Szövegdoboz 21"/>
            <p:cNvSpPr txBox="1">
              <a:spLocks noChangeArrowheads="1"/>
            </p:cNvSpPr>
            <p:nvPr/>
          </p:nvSpPr>
          <p:spPr bwMode="auto">
            <a:xfrm>
              <a:off x="6169486" y="3035755"/>
              <a:ext cx="53629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6" name="Szövegdoboz 22"/>
            <p:cNvSpPr txBox="1">
              <a:spLocks noChangeArrowheads="1"/>
            </p:cNvSpPr>
            <p:nvPr/>
          </p:nvSpPr>
          <p:spPr bwMode="auto">
            <a:xfrm>
              <a:off x="7125588" y="3034364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7" name="Szövegdoboz 25"/>
            <p:cNvSpPr txBox="1"/>
            <p:nvPr/>
          </p:nvSpPr>
          <p:spPr bwMode="auto">
            <a:xfrm>
              <a:off x="875508" y="1122260"/>
              <a:ext cx="760143" cy="6129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28600" indent="-228600" algn="ctr" fontAlgn="base">
                <a:spcBef>
                  <a:spcPct val="0"/>
                </a:spcBef>
                <a:spcAft>
                  <a:spcPts val="100"/>
                </a:spcAft>
                <a:buFontTx/>
                <a:buAutoNum type="arabicPeriod"/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gen.</a:t>
              </a:r>
              <a:endPara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4/5/</a:t>
              </a:r>
              <a:r>
                <a:rPr lang="en-US" sz="1100" dirty="0" err="1">
                  <a:solidFill>
                    <a:srgbClr val="000000"/>
                  </a:solidFill>
                </a:rPr>
                <a:t>6xxx</a:t>
              </a:r>
              <a:endParaRPr lang="en-US" sz="1100" dirty="0">
                <a:solidFill>
                  <a:srgbClr val="000000"/>
                </a:solidFill>
              </a:endParaRPr>
            </a:p>
            <a:p>
              <a:pPr marL="228600" indent="-228600" algn="ctr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endPara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Szövegdoboz 26"/>
            <p:cNvSpPr txBox="1"/>
            <p:nvPr/>
          </p:nvSpPr>
          <p:spPr bwMode="auto">
            <a:xfrm>
              <a:off x="4994525" y="1111988"/>
              <a:ext cx="729687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2. gen.</a:t>
              </a:r>
              <a:endParaRPr lang="en-US" sz="1100" b="1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>
                  <a:solidFill>
                    <a:srgbClr val="000000"/>
                  </a:solidFill>
                </a:rPr>
                <a:t>2xxx</a:t>
              </a:r>
              <a:endParaRPr lang="hu-HU" sz="1100" b="1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Szövegdoboz 27"/>
            <p:cNvSpPr txBox="1"/>
            <p:nvPr/>
          </p:nvSpPr>
          <p:spPr bwMode="auto">
            <a:xfrm>
              <a:off x="6080151" y="1113576"/>
              <a:ext cx="729687" cy="600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gen.</a:t>
              </a:r>
              <a:endPara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>
                  <a:solidFill>
                    <a:srgbClr val="000000"/>
                  </a:solidFill>
                </a:rPr>
                <a:t>3xxx</a:t>
              </a:r>
              <a:endParaRPr lang="en-US" sz="1100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Szövegdoboz 28"/>
            <p:cNvSpPr txBox="1"/>
            <p:nvPr/>
          </p:nvSpPr>
          <p:spPr bwMode="auto">
            <a:xfrm>
              <a:off x="7082451" y="1111988"/>
              <a:ext cx="729687" cy="600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gen.</a:t>
              </a:r>
              <a:endPara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>
                  <a:solidFill>
                    <a:srgbClr val="000000"/>
                  </a:solidFill>
                </a:rPr>
                <a:t>4xxx</a:t>
              </a:r>
              <a:endParaRPr lang="en-US" sz="1100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8123650" y="1127863"/>
              <a:ext cx="729687" cy="600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>
                  <a:solidFill>
                    <a:srgbClr val="000000"/>
                  </a:solidFill>
                </a:rPr>
                <a:t>5xxx</a:t>
              </a:r>
              <a:endParaRPr lang="en-US" sz="1100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  <a:latin typeface="Verdana"/>
                <a:cs typeface="Arial" charset="0"/>
              </a:endParaRPr>
            </a:p>
          </p:txBody>
        </p:sp>
        <p:sp>
          <p:nvSpPr>
            <p:cNvPr id="22" name="Téglalap 14"/>
            <p:cNvSpPr/>
            <p:nvPr/>
          </p:nvSpPr>
          <p:spPr bwMode="auto">
            <a:xfrm>
              <a:off x="7966235" y="1616096"/>
              <a:ext cx="1025710" cy="1356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3" name="Szövegdoboz 21"/>
            <p:cNvSpPr txBox="1">
              <a:spLocks noChangeArrowheads="1"/>
            </p:cNvSpPr>
            <p:nvPr/>
          </p:nvSpPr>
          <p:spPr bwMode="auto">
            <a:xfrm>
              <a:off x="8195851" y="3029097"/>
              <a:ext cx="535001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8384" y="3464912"/>
              <a:ext cx="516487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HED</a:t>
              </a:r>
              <a:endParaRPr lang="en-US" sz="1100" b="1" dirty="0">
                <a:solidFill>
                  <a:srgbClr val="000000"/>
                </a:solidFill>
                <a:latin typeface="Verdana"/>
              </a:endParaRPr>
            </a:p>
            <a:p>
              <a:pPr algn="ctr"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</a:rPr>
                <a:t>S 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94986" y="3466266"/>
              <a:ext cx="1358064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38/</a:t>
              </a:r>
              <a:r>
                <a:rPr lang="en-US" sz="1100" dirty="0" err="1">
                  <a:solidFill>
                    <a:srgbClr val="000000"/>
                  </a:solidFill>
                  <a:latin typeface="Verdana"/>
                </a:rPr>
                <a:t>39xx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  <a:p>
              <a:pPr algn="ctr">
                <a:defRPr/>
              </a:pP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E3</a:t>
              </a:r>
              <a:r>
                <a:rPr lang="en-US" sz="1100" b="1" dirty="0">
                  <a:solidFill>
                    <a:srgbClr val="000000"/>
                  </a:solidFill>
                  <a:latin typeface="Verdana"/>
                </a:rPr>
                <a:t>/</a:t>
              </a: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E5</a:t>
              </a:r>
              <a:r>
                <a:rPr lang="en-US" sz="1100" b="1" dirty="0">
                  <a:solidFill>
                    <a:srgbClr val="000000"/>
                  </a:solidFill>
                  <a:latin typeface="Verdana"/>
                </a:rPr>
                <a:t>/</a:t>
              </a: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E7</a:t>
              </a:r>
              <a:r>
                <a:rPr lang="en-US" sz="1100" dirty="0" err="1">
                  <a:solidFill>
                    <a:srgbClr val="000000"/>
                  </a:solidFill>
                  <a:latin typeface="Verdana"/>
                </a:rPr>
                <a:t>-xxxx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48722" y="3466266"/>
              <a:ext cx="77457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48/</a:t>
              </a:r>
              <a:r>
                <a:rPr lang="en-US" sz="1100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49xx</a:t>
              </a:r>
              <a:endParaRPr lang="en-US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>
                <a:defRPr/>
              </a:pPr>
              <a:r>
                <a:rPr lang="en-US" sz="1100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v2</a:t>
              </a:r>
              <a:endParaRPr lang="hu-HU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40301" y="3458028"/>
              <a:ext cx="77457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58/</a:t>
              </a:r>
              <a:r>
                <a:rPr lang="en-US" sz="1100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59xx</a:t>
              </a:r>
              <a:endParaRPr lang="en-US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>
                <a:defRPr/>
              </a:pPr>
              <a:r>
                <a:rPr lang="en-US" sz="1100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v3</a:t>
              </a:r>
              <a:endParaRPr lang="hu-HU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182773" y="3458028"/>
              <a:ext cx="77457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Verdana"/>
                  <a:cs typeface="Arial" charset="0"/>
                </a:rPr>
                <a:t>68/</a:t>
              </a:r>
              <a:r>
                <a:rPr lang="en-US" sz="1100" dirty="0" err="1">
                  <a:solidFill>
                    <a:srgbClr val="000000"/>
                  </a:solidFill>
                  <a:latin typeface="Verdana"/>
                  <a:cs typeface="Arial" charset="0"/>
                </a:rPr>
                <a:t>69xx</a:t>
              </a:r>
              <a:endParaRPr lang="en-US" sz="1100" dirty="0">
                <a:solidFill>
                  <a:srgbClr val="000000"/>
                </a:solidFill>
                <a:latin typeface="Verdana"/>
                <a:cs typeface="Arial" charset="0"/>
              </a:endParaRPr>
            </a:p>
            <a:p>
              <a:pPr algn="ctr">
                <a:defRPr/>
              </a:pPr>
              <a:r>
                <a:rPr lang="en-US" sz="1100" dirty="0" err="1">
                  <a:solidFill>
                    <a:srgbClr val="000000"/>
                  </a:solidFill>
                  <a:latin typeface="Verdana"/>
                  <a:cs typeface="Arial" charset="0"/>
                </a:rPr>
                <a:t>v4</a:t>
              </a:r>
              <a:endParaRPr lang="en-US" sz="1100" dirty="0">
                <a:solidFill>
                  <a:srgbClr val="000000"/>
                </a:solidFill>
                <a:latin typeface="Verdana"/>
                <a:cs typeface="Arial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74802" y="1288113"/>
              <a:ext cx="8947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i5</a:t>
              </a:r>
              <a:r>
                <a:rPr lang="en-US" sz="1100" b="1" dirty="0">
                  <a:solidFill>
                    <a:srgbClr val="000000"/>
                  </a:solidFill>
                  <a:latin typeface="Verdana"/>
                </a:rPr>
                <a:t>/</a:t>
              </a: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i7</a:t>
              </a: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-xxx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927096" y="3462820"/>
              <a:ext cx="787395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980/990</a:t>
              </a:r>
            </a:p>
            <a:p>
              <a:pPr algn="ctr">
                <a:defRPr/>
              </a:pP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E7</a:t>
              </a: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-xxx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00325" y="3466266"/>
              <a:ext cx="1000594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i7</a:t>
              </a: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-965/975</a:t>
              </a:r>
            </a:p>
            <a:p>
              <a:pPr algn="ctr"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3/</a:t>
              </a:r>
              <a:r>
                <a:rPr lang="en-US" sz="1100" dirty="0" err="1">
                  <a:solidFill>
                    <a:srgbClr val="000000"/>
                  </a:solidFill>
                </a:rPr>
                <a:t>5xxx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790938" y="1284737"/>
              <a:ext cx="11416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i3</a:t>
              </a:r>
              <a:r>
                <a:rPr lang="en-US" sz="1100" b="1" dirty="0">
                  <a:solidFill>
                    <a:srgbClr val="000000"/>
                  </a:solidFill>
                  <a:latin typeface="Verdana"/>
                </a:rPr>
                <a:t>/</a:t>
              </a: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i5</a:t>
              </a:r>
              <a:r>
                <a:rPr lang="en-US" sz="1100" b="1" dirty="0">
                  <a:solidFill>
                    <a:srgbClr val="000000"/>
                  </a:solidFill>
                  <a:latin typeface="Verdana"/>
                </a:rPr>
                <a:t>/</a:t>
              </a:r>
              <a:r>
                <a:rPr lang="en-US" sz="1100" b="1" dirty="0" err="1">
                  <a:solidFill>
                    <a:srgbClr val="000000"/>
                  </a:solidFill>
                  <a:latin typeface="Verdana"/>
                </a:rPr>
                <a:t>i7</a:t>
              </a: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-xxx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8204" y="1311631"/>
              <a:ext cx="6286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</a:rPr>
                <a:t>M/DT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753160" y="3466266"/>
              <a:ext cx="103105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dirty="0" err="1">
                  <a:solidFill>
                    <a:srgbClr val="000000"/>
                  </a:solidFill>
                  <a:latin typeface="Verdana"/>
                </a:rPr>
                <a:t>QX</a:t>
              </a: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 96/</a:t>
              </a:r>
              <a:r>
                <a:rPr lang="en-US" sz="1100" dirty="0" err="1">
                  <a:solidFill>
                    <a:srgbClr val="000000"/>
                  </a:solidFill>
                  <a:latin typeface="Verdana"/>
                </a:rPr>
                <a:t>97xx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  <a:p>
              <a:pPr algn="ctr"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3/5/</a:t>
              </a:r>
              <a:r>
                <a:rPr lang="en-US" sz="1100" dirty="0" err="1">
                  <a:solidFill>
                    <a:srgbClr val="000000"/>
                  </a:solidFill>
                </a:rPr>
                <a:t>7xxx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58812" y="3466266"/>
              <a:ext cx="941283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X/</a:t>
              </a:r>
              <a:r>
                <a:rPr lang="en-US" sz="1100" dirty="0" err="1">
                  <a:solidFill>
                    <a:srgbClr val="000000"/>
                  </a:solidFill>
                  <a:latin typeface="Verdana"/>
                </a:rPr>
                <a:t>QX</a:t>
              </a: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Verdana"/>
                </a:rPr>
                <a:t>6xxx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  <a:p>
              <a:pPr algn="ctr"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3/5/</a:t>
              </a:r>
              <a:r>
                <a:rPr lang="en-US" sz="1100" dirty="0" err="1">
                  <a:solidFill>
                    <a:srgbClr val="000000"/>
                  </a:solidFill>
                </a:rPr>
                <a:t>7xxx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782616" y="1289401"/>
              <a:ext cx="9861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rgbClr val="000000"/>
                  </a:solidFill>
                  <a:latin typeface="Verdana"/>
                </a:rPr>
                <a:t>6/7/8/</a:t>
              </a:r>
              <a:r>
                <a:rPr lang="en-US" sz="1100" dirty="0" err="1">
                  <a:solidFill>
                    <a:srgbClr val="000000"/>
                  </a:solidFill>
                  <a:latin typeface="Verdana"/>
                </a:rPr>
                <a:t>9xxx</a:t>
              </a:r>
              <a:endParaRPr lang="en-US" sz="1100" dirty="0">
                <a:solidFill>
                  <a:srgbClr val="000000"/>
                </a:solidFill>
                <a:latin typeface="Verdana"/>
              </a:endParaRPr>
            </a:p>
          </p:txBody>
        </p:sp>
      </p:grpSp>
      <p:sp>
        <p:nvSpPr>
          <p:cNvPr id="78" name="Title 6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Intel's 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sz="1600" dirty="0"/>
          </a:p>
        </p:txBody>
      </p:sp>
      <p:sp>
        <p:nvSpPr>
          <p:cNvPr id="138" name="Téglalap 3"/>
          <p:cNvSpPr/>
          <p:nvPr/>
        </p:nvSpPr>
        <p:spPr bwMode="auto">
          <a:xfrm>
            <a:off x="562337" y="3955608"/>
            <a:ext cx="6192000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139" name="Téglalap 4"/>
          <p:cNvSpPr/>
          <p:nvPr/>
        </p:nvSpPr>
        <p:spPr bwMode="auto">
          <a:xfrm>
            <a:off x="684971" y="4546162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40" name="Szövegdoboz 16"/>
          <p:cNvSpPr txBox="1">
            <a:spLocks noChangeArrowheads="1"/>
          </p:cNvSpPr>
          <p:nvPr/>
        </p:nvSpPr>
        <p:spPr bwMode="auto">
          <a:xfrm>
            <a:off x="912791" y="5967499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41" name="Szövegdoboz 17"/>
          <p:cNvSpPr txBox="1">
            <a:spLocks noChangeArrowheads="1"/>
          </p:cNvSpPr>
          <p:nvPr/>
        </p:nvSpPr>
        <p:spPr bwMode="auto">
          <a:xfrm>
            <a:off x="1998378" y="5969365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2" name="Szövegdoboz 25"/>
          <p:cNvSpPr txBox="1"/>
          <p:nvPr/>
        </p:nvSpPr>
        <p:spPr bwMode="auto">
          <a:xfrm>
            <a:off x="857686" y="4073793"/>
            <a:ext cx="729687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3" name="Szövegdoboz 17"/>
          <p:cNvSpPr txBox="1">
            <a:spLocks noChangeArrowheads="1"/>
          </p:cNvSpPr>
          <p:nvPr/>
        </p:nvSpPr>
        <p:spPr bwMode="auto">
          <a:xfrm>
            <a:off x="3358887" y="5973848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OC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4" name="Szövegdoboz 25"/>
          <p:cNvSpPr txBox="1"/>
          <p:nvPr/>
        </p:nvSpPr>
        <p:spPr bwMode="auto">
          <a:xfrm>
            <a:off x="2015945" y="4071531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5" name="Szövegdoboz 25"/>
          <p:cNvSpPr txBox="1"/>
          <p:nvPr/>
        </p:nvSpPr>
        <p:spPr bwMode="auto">
          <a:xfrm>
            <a:off x="3272594" y="4081156"/>
            <a:ext cx="79701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r>
              <a:rPr lang="en-US" sz="1100" b="1" baseline="300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46" name="Téglalap 4"/>
          <p:cNvSpPr/>
          <p:nvPr/>
        </p:nvSpPr>
        <p:spPr bwMode="auto">
          <a:xfrm>
            <a:off x="1788925" y="455176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ts val="600"/>
              </a:spcBef>
              <a:spcAft>
                <a:spcPts val="14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47" name="Téglalap 4"/>
          <p:cNvSpPr/>
          <p:nvPr/>
        </p:nvSpPr>
        <p:spPr bwMode="auto">
          <a:xfrm>
            <a:off x="2927464" y="4552454"/>
            <a:ext cx="1584000" cy="13642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 R/G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Amber Lake-Y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Whiskey Lake-U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Cannon Lake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14/10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48" name="Téglalap 14"/>
          <p:cNvSpPr/>
          <p:nvPr/>
        </p:nvSpPr>
        <p:spPr bwMode="auto">
          <a:xfrm>
            <a:off x="4546772" y="4558772"/>
            <a:ext cx="1008000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 R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49" name="Szövegdoboz 21"/>
          <p:cNvSpPr txBox="1">
            <a:spLocks noChangeArrowheads="1"/>
          </p:cNvSpPr>
          <p:nvPr/>
        </p:nvSpPr>
        <p:spPr bwMode="auto">
          <a:xfrm>
            <a:off x="4709085" y="5982127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0" name="Szövegdoboz 25"/>
          <p:cNvSpPr txBox="1"/>
          <p:nvPr/>
        </p:nvSpPr>
        <p:spPr bwMode="auto">
          <a:xfrm>
            <a:off x="4611359" y="4095882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586049" y="4217405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latin typeface="+mj-lt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575824" y="6534345"/>
            <a:ext cx="100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R: Refresh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7016279" y="4464115"/>
            <a:ext cx="2027794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  AMD Vega graphics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Amber Lake Y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Whiskey Lake U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(all 14 nm) and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Verdana"/>
              </a:rPr>
              <a:t>Cannon </a:t>
            </a:r>
            <a:r>
              <a:rPr lang="en-US" sz="1200" dirty="0">
                <a:latin typeface="Verdana"/>
              </a:rPr>
              <a:t>Lake </a:t>
            </a:r>
            <a:r>
              <a:rPr lang="en-US" sz="1200" dirty="0" smtClean="0">
                <a:latin typeface="Verdana"/>
              </a:rPr>
              <a:t>(10 nm)</a:t>
            </a:r>
            <a:r>
              <a:rPr lang="en-US" sz="1200" dirty="0">
                <a:latin typeface="Verdana"/>
              </a:rPr>
              <a:t> 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6750750" y="3879050"/>
            <a:ext cx="2906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 smtClean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8th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generation </a:t>
            </a:r>
          </a:p>
          <a:p>
            <a:pPr lvl="0"/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encompasses the following</a:t>
            </a:r>
          </a:p>
          <a:p>
            <a:pPr lvl="0"/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processor lines:</a:t>
            </a:r>
            <a:endParaRPr lang="en-US"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5" name="Téglalap 14"/>
          <p:cNvSpPr/>
          <p:nvPr/>
        </p:nvSpPr>
        <p:spPr bwMode="auto">
          <a:xfrm>
            <a:off x="5592288" y="4563525"/>
            <a:ext cx="1184957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Ice Lake</a:t>
            </a:r>
          </a:p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Comet Lake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56" name="Szövegdoboz 21"/>
          <p:cNvSpPr txBox="1">
            <a:spLocks noChangeArrowheads="1"/>
          </p:cNvSpPr>
          <p:nvPr/>
        </p:nvSpPr>
        <p:spPr bwMode="auto">
          <a:xfrm>
            <a:off x="5820182" y="5958005"/>
            <a:ext cx="6014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7" name="Szövegdoboz 25"/>
          <p:cNvSpPr txBox="1"/>
          <p:nvPr/>
        </p:nvSpPr>
        <p:spPr bwMode="auto">
          <a:xfrm>
            <a:off x="5685993" y="4100635"/>
            <a:ext cx="8306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910032" y="6264315"/>
            <a:ext cx="1082348" cy="228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lines </a:t>
            </a:r>
            <a:r>
              <a:rPr lang="en-US" sz="1200" dirty="0">
                <a:solidFill>
                  <a:schemeClr val="accent6"/>
                </a:solidFill>
              </a:rPr>
              <a:t>[218].</a:t>
            </a:r>
            <a:endParaRPr lang="en-US" sz="1200" dirty="0" smtClean="0">
              <a:solidFill>
                <a:schemeClr val="accent6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507906" y="6347973"/>
            <a:ext cx="134684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100" dirty="0" err="1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i7-78xx</a:t>
            </a: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100" b="1" dirty="0" err="1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i9</a:t>
            </a:r>
            <a:r>
              <a:rPr lang="en-US" sz="1100" dirty="0" err="1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-79xx</a:t>
            </a:r>
            <a:endParaRPr lang="en-US" sz="1100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100" dirty="0" err="1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v5</a:t>
            </a: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</a:t>
            </a:r>
            <a:endParaRPr lang="en-US" sz="1100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2021431" y="6343254"/>
            <a:ext cx="3594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100" dirty="0" err="1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v6</a:t>
            </a:r>
            <a:endParaRPr lang="en-US" sz="1100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833" y="6349795"/>
            <a:ext cx="51648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100" b="1" dirty="0" err="1" smtClean="0">
                <a:latin typeface="+mj-lt"/>
              </a:rPr>
              <a:t>HED</a:t>
            </a:r>
            <a:endParaRPr lang="en-US" sz="1100" b="1" dirty="0" smtClean="0">
              <a:latin typeface="+mj-lt"/>
            </a:endParaRPr>
          </a:p>
          <a:p>
            <a:pPr algn="ctr"/>
            <a:r>
              <a:rPr lang="en-US" sz="1100" b="1" dirty="0" smtClean="0">
                <a:latin typeface="+mj-lt"/>
              </a:rPr>
              <a:t>S</a:t>
            </a:r>
            <a:endParaRPr lang="en-US" sz="11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089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9573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43817"/>
              </p:ext>
            </p:extLst>
          </p:nvPr>
        </p:nvGraphicFramePr>
        <p:xfrm>
          <a:off x="1241630" y="1313765"/>
          <a:ext cx="6705600" cy="53077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architecture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architecture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and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their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shrink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b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(Prescott)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2005 	90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2007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2008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2010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2011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2012 	22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989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2015         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Kaby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Lake</a:t>
                      </a: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14 nm      Coffee Lake</a:t>
                      </a: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10 nm      Cannon Lake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Icelake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989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2019       10 nm        Ice Lake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373635"/>
                  </a:ext>
                </a:extLst>
              </a:tr>
            </a:tbl>
          </a:graphicData>
        </a:graphic>
      </p:graphicFrame>
      <p:sp>
        <p:nvSpPr>
          <p:cNvPr id="6044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(12)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445" name="Text Box 23"/>
          <p:cNvSpPr txBox="1">
            <a:spLocks noChangeArrowheads="1"/>
          </p:cNvSpPr>
          <p:nvPr/>
        </p:nvSpPr>
        <p:spPr bwMode="auto">
          <a:xfrm>
            <a:off x="75576" y="492593"/>
            <a:ext cx="52309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microarchitectures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and their related shrinks</a:t>
            </a:r>
          </a:p>
        </p:txBody>
      </p:sp>
      <p:sp>
        <p:nvSpPr>
          <p:cNvPr id="60446" name="Text Box 24"/>
          <p:cNvSpPr txBox="1">
            <a:spLocks noChangeArrowheads="1"/>
          </p:cNvSpPr>
          <p:nvPr/>
        </p:nvSpPr>
        <p:spPr bwMode="auto">
          <a:xfrm>
            <a:off x="73281" y="863715"/>
            <a:ext cx="71938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Considered from the Pentium 4 Prescott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(the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third core of Pentium 4) on.</a:t>
            </a:r>
          </a:p>
        </p:txBody>
      </p:sp>
    </p:spTree>
    <p:extLst>
      <p:ext uri="{BB962C8B-B14F-4D97-AF65-F5344CB8AC3E}">
        <p14:creationId xmlns:p14="http://schemas.microsoft.com/office/powerpoint/2010/main" val="17398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840" y="5662410"/>
            <a:ext cx="8965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>
                <a:solidFill>
                  <a:srgbClr val="000000"/>
                </a:solidFill>
              </a:rPr>
              <a:t>last two technology transitions have signaled that </a:t>
            </a:r>
            <a:r>
              <a:rPr lang="en-US" sz="1400" dirty="0">
                <a:solidFill>
                  <a:srgbClr val="FF0000"/>
                </a:solidFill>
              </a:rPr>
              <a:t>our cadence today is closer to 2.5 years than </a:t>
            </a:r>
            <a:r>
              <a:rPr lang="en-US" sz="1400" dirty="0" smtClean="0">
                <a:solidFill>
                  <a:srgbClr val="FF0000"/>
                </a:solidFill>
              </a:rPr>
              <a:t>two“ </a:t>
            </a:r>
            <a:r>
              <a:rPr lang="en-US" sz="1400" dirty="0" smtClean="0">
                <a:solidFill>
                  <a:srgbClr val="000000"/>
                </a:solidFill>
              </a:rPr>
              <a:t>[180].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11" y="5139190"/>
            <a:ext cx="9316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On Intel’s Q2 2015 earnings conference call, </a:t>
            </a:r>
            <a:r>
              <a:rPr lang="en-US" sz="1400" dirty="0" smtClean="0">
                <a:solidFill>
                  <a:srgbClr val="0070C0"/>
                </a:solidFill>
              </a:rPr>
              <a:t>on July 16 2015</a:t>
            </a:r>
            <a:r>
              <a:rPr lang="en-US" sz="1400" dirty="0" smtClean="0">
                <a:solidFill>
                  <a:srgbClr val="000000"/>
                </a:solidFill>
              </a:rPr>
              <a:t>,  </a:t>
            </a:r>
            <a:r>
              <a:rPr lang="en-US" sz="1400" dirty="0" err="1" smtClean="0">
                <a:solidFill>
                  <a:srgbClr val="0070C0"/>
                </a:solidFill>
              </a:rPr>
              <a:t>Krzanich</a:t>
            </a:r>
            <a:r>
              <a:rPr lang="en-US" sz="1400" dirty="0" smtClean="0">
                <a:solidFill>
                  <a:srgbClr val="0070C0"/>
                </a:solidFill>
              </a:rPr>
              <a:t>, Intel's CEO </a:t>
            </a:r>
            <a:r>
              <a:rPr lang="en-US" sz="1400" dirty="0" smtClean="0"/>
              <a:t>(Chief Executive Officer) told: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in </a:t>
            </a:r>
            <a:r>
              <a:rPr lang="en-US" sz="1400" dirty="0">
                <a:solidFill>
                  <a:srgbClr val="0070C0"/>
                </a:solidFill>
              </a:rPr>
              <a:t>the second half of 2017</a:t>
            </a:r>
            <a:r>
              <a:rPr lang="en-US" sz="1400" dirty="0">
                <a:solidFill>
                  <a:srgbClr val="000000"/>
                </a:solidFill>
              </a:rPr>
              <a:t>, we </a:t>
            </a:r>
            <a:r>
              <a:rPr lang="en-US" sz="1400" dirty="0" smtClean="0">
                <a:solidFill>
                  <a:srgbClr val="000000"/>
                </a:solidFill>
              </a:rPr>
              <a:t>expect </a:t>
            </a:r>
            <a:r>
              <a:rPr lang="hu-HU" sz="1400" dirty="0" smtClean="0">
                <a:solidFill>
                  <a:srgbClr val="000000"/>
                </a:solidFill>
              </a:rPr>
              <a:t> to </a:t>
            </a:r>
            <a:r>
              <a:rPr lang="en-US" sz="1400" dirty="0" smtClean="0">
                <a:solidFill>
                  <a:srgbClr val="000000"/>
                </a:solidFill>
              </a:rPr>
              <a:t>launch </a:t>
            </a:r>
            <a:r>
              <a:rPr lang="en-US" sz="1400" dirty="0">
                <a:solidFill>
                  <a:srgbClr val="000000"/>
                </a:solidFill>
              </a:rPr>
              <a:t>our first </a:t>
            </a:r>
            <a:r>
              <a:rPr lang="en-US" sz="1400" dirty="0">
                <a:solidFill>
                  <a:srgbClr val="0070C0"/>
                </a:solidFill>
              </a:rPr>
              <a:t>10-nanometer product</a:t>
            </a:r>
            <a:r>
              <a:rPr lang="en-US" sz="1400" dirty="0">
                <a:solidFill>
                  <a:srgbClr val="000000"/>
                </a:solidFill>
              </a:rPr>
              <a:t>, code named </a:t>
            </a:r>
            <a:r>
              <a:rPr lang="en-US" sz="1400" dirty="0" err="1">
                <a:solidFill>
                  <a:srgbClr val="FF0000"/>
                </a:solidFill>
              </a:rPr>
              <a:t>Cannonlake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496" y="506500"/>
            <a:ext cx="3627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Evolution of Intel’s IC technology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32" y="998730"/>
            <a:ext cx="9122957" cy="3952116"/>
            <a:chOff x="-2632" y="1133745"/>
            <a:chExt cx="9122957" cy="3952116"/>
          </a:xfrm>
        </p:grpSpPr>
        <p:sp>
          <p:nvSpPr>
            <p:cNvPr id="31" name="Téglalap 30"/>
            <p:cNvSpPr/>
            <p:nvPr/>
          </p:nvSpPr>
          <p:spPr bwMode="auto">
            <a:xfrm>
              <a:off x="825136" y="4048177"/>
              <a:ext cx="4134200" cy="20863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2" name="Téglalap 31"/>
            <p:cNvSpPr/>
            <p:nvPr/>
          </p:nvSpPr>
          <p:spPr bwMode="auto">
            <a:xfrm>
              <a:off x="825137" y="3401085"/>
              <a:ext cx="2293142" cy="358823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3" name="Téglalap 32"/>
            <p:cNvSpPr/>
            <p:nvPr/>
          </p:nvSpPr>
          <p:spPr bwMode="auto">
            <a:xfrm>
              <a:off x="825138" y="2073052"/>
              <a:ext cx="495303" cy="73152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4" name="Téglalap 33"/>
            <p:cNvSpPr/>
            <p:nvPr/>
          </p:nvSpPr>
          <p:spPr bwMode="auto">
            <a:xfrm>
              <a:off x="825139" y="2816795"/>
              <a:ext cx="1445178" cy="576291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5" name="Téglalap 34"/>
            <p:cNvSpPr/>
            <p:nvPr/>
          </p:nvSpPr>
          <p:spPr bwMode="auto">
            <a:xfrm>
              <a:off x="825136" y="4565116"/>
              <a:ext cx="8060639" cy="87983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6" name="Téglalap 35"/>
            <p:cNvSpPr/>
            <p:nvPr/>
          </p:nvSpPr>
          <p:spPr bwMode="auto">
            <a:xfrm>
              <a:off x="825136" y="4377232"/>
              <a:ext cx="6185946" cy="10380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7" name="Téglalap 36"/>
            <p:cNvSpPr/>
            <p:nvPr/>
          </p:nvSpPr>
          <p:spPr bwMode="auto">
            <a:xfrm>
              <a:off x="825136" y="4274649"/>
              <a:ext cx="5093870" cy="93013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8" name="Téglalap 37"/>
            <p:cNvSpPr/>
            <p:nvPr/>
          </p:nvSpPr>
          <p:spPr bwMode="auto">
            <a:xfrm>
              <a:off x="825136" y="3773918"/>
              <a:ext cx="3108329" cy="27425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9" name="Téglalap 38"/>
            <p:cNvSpPr/>
            <p:nvPr/>
          </p:nvSpPr>
          <p:spPr bwMode="auto">
            <a:xfrm>
              <a:off x="825136" y="4485063"/>
              <a:ext cx="7568969" cy="6517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40" name="Csoportba foglalás 39"/>
            <p:cNvGrpSpPr/>
            <p:nvPr/>
          </p:nvGrpSpPr>
          <p:grpSpPr>
            <a:xfrm>
              <a:off x="362120" y="4591790"/>
              <a:ext cx="8525351" cy="205717"/>
              <a:chOff x="384897" y="5508949"/>
              <a:chExt cx="8676000" cy="216024"/>
            </a:xfrm>
          </p:grpSpPr>
          <p:cxnSp>
            <p:nvCxnSpPr>
              <p:cNvPr id="113" name="Egyenes összekötő 112"/>
              <p:cNvCxnSpPr/>
              <p:nvPr/>
            </p:nvCxnSpPr>
            <p:spPr bwMode="auto">
              <a:xfrm>
                <a:off x="384897" y="5580957"/>
                <a:ext cx="8676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Egyenes összekötő 113"/>
              <p:cNvCxnSpPr/>
              <p:nvPr/>
            </p:nvCxnSpPr>
            <p:spPr bwMode="auto">
              <a:xfrm>
                <a:off x="876528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Egyenes összekötő 114"/>
              <p:cNvCxnSpPr/>
              <p:nvPr/>
            </p:nvCxnSpPr>
            <p:spPr bwMode="auto">
              <a:xfrm>
                <a:off x="1337379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Egyenes összekötő 115"/>
              <p:cNvCxnSpPr/>
              <p:nvPr/>
            </p:nvCxnSpPr>
            <p:spPr bwMode="auto">
              <a:xfrm>
                <a:off x="2259082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Egyenes összekötő 116"/>
              <p:cNvCxnSpPr/>
              <p:nvPr/>
            </p:nvCxnSpPr>
            <p:spPr bwMode="auto">
              <a:xfrm>
                <a:off x="1798231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Egyenes összekötő 117"/>
              <p:cNvCxnSpPr/>
              <p:nvPr/>
            </p:nvCxnSpPr>
            <p:spPr bwMode="auto">
              <a:xfrm>
                <a:off x="3180784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Egyenes összekötő 118"/>
              <p:cNvCxnSpPr/>
              <p:nvPr/>
            </p:nvCxnSpPr>
            <p:spPr bwMode="auto">
              <a:xfrm>
                <a:off x="2719933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Egyenes összekötő 119"/>
              <p:cNvCxnSpPr/>
              <p:nvPr/>
            </p:nvCxnSpPr>
            <p:spPr bwMode="auto">
              <a:xfrm>
                <a:off x="7328445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Egyenes összekötő 120"/>
              <p:cNvCxnSpPr/>
              <p:nvPr/>
            </p:nvCxnSpPr>
            <p:spPr bwMode="auto">
              <a:xfrm>
                <a:off x="7789296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Egyenes összekötő 121"/>
              <p:cNvCxnSpPr/>
              <p:nvPr/>
            </p:nvCxnSpPr>
            <p:spPr bwMode="auto">
              <a:xfrm>
                <a:off x="6867594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8710999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8250147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4102487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6" name="Egyenes összekötő 125"/>
              <p:cNvCxnSpPr/>
              <p:nvPr/>
            </p:nvCxnSpPr>
            <p:spPr bwMode="auto">
              <a:xfrm>
                <a:off x="4563338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7" name="Egyenes összekötő 126"/>
              <p:cNvCxnSpPr/>
              <p:nvPr/>
            </p:nvCxnSpPr>
            <p:spPr bwMode="auto">
              <a:xfrm>
                <a:off x="3641635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8" name="Egyenes összekötő 127"/>
              <p:cNvCxnSpPr/>
              <p:nvPr/>
            </p:nvCxnSpPr>
            <p:spPr bwMode="auto">
              <a:xfrm>
                <a:off x="5485040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" name="Egyenes összekötő 128"/>
              <p:cNvCxnSpPr/>
              <p:nvPr/>
            </p:nvCxnSpPr>
            <p:spPr bwMode="auto">
              <a:xfrm>
                <a:off x="5024189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" name="Egyenes összekötő 129"/>
              <p:cNvCxnSpPr/>
              <p:nvPr/>
            </p:nvCxnSpPr>
            <p:spPr bwMode="auto">
              <a:xfrm>
                <a:off x="6406743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1" name="Egyenes összekötő 130"/>
              <p:cNvCxnSpPr/>
              <p:nvPr/>
            </p:nvCxnSpPr>
            <p:spPr bwMode="auto">
              <a:xfrm>
                <a:off x="5945891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364393" y="4736823"/>
              <a:ext cx="8623373" cy="219819"/>
              <a:chOff x="343669" y="5703202"/>
              <a:chExt cx="8775754" cy="230832"/>
            </a:xfrm>
          </p:grpSpPr>
          <p:sp>
            <p:nvSpPr>
              <p:cNvPr id="103" name="Szövegdoboz 4101"/>
              <p:cNvSpPr txBox="1"/>
              <p:nvPr/>
            </p:nvSpPr>
            <p:spPr>
              <a:xfrm>
                <a:off x="343669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2000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Szövegdoboz 67"/>
              <p:cNvSpPr txBox="1"/>
              <p:nvPr/>
            </p:nvSpPr>
            <p:spPr>
              <a:xfrm>
                <a:off x="1279773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2002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Szövegdoboz 68"/>
              <p:cNvSpPr txBox="1"/>
              <p:nvPr/>
            </p:nvSpPr>
            <p:spPr>
              <a:xfrm>
                <a:off x="2186849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2004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Szövegdoboz 69"/>
              <p:cNvSpPr txBox="1"/>
              <p:nvPr/>
            </p:nvSpPr>
            <p:spPr>
              <a:xfrm>
                <a:off x="3115330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2006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Szövegdoboz 70"/>
              <p:cNvSpPr txBox="1"/>
              <p:nvPr/>
            </p:nvSpPr>
            <p:spPr>
              <a:xfrm>
                <a:off x="4023919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2008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Szövegdoboz 71"/>
              <p:cNvSpPr txBox="1"/>
              <p:nvPr/>
            </p:nvSpPr>
            <p:spPr>
              <a:xfrm>
                <a:off x="4965416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2010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Szövegdoboz 72"/>
              <p:cNvSpPr txBox="1"/>
              <p:nvPr/>
            </p:nvSpPr>
            <p:spPr>
              <a:xfrm>
                <a:off x="5873756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2012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Szövegdoboz 73"/>
              <p:cNvSpPr txBox="1"/>
              <p:nvPr/>
            </p:nvSpPr>
            <p:spPr>
              <a:xfrm>
                <a:off x="6795361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2014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Szövegdoboz 74"/>
              <p:cNvSpPr txBox="1"/>
              <p:nvPr/>
            </p:nvSpPr>
            <p:spPr>
              <a:xfrm>
                <a:off x="7723842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2016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Szövegdoboz 75"/>
              <p:cNvSpPr txBox="1"/>
              <p:nvPr/>
            </p:nvSpPr>
            <p:spPr>
              <a:xfrm>
                <a:off x="8639805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2018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" name="Csoportba foglalás 41"/>
            <p:cNvGrpSpPr/>
            <p:nvPr/>
          </p:nvGrpSpPr>
          <p:grpSpPr>
            <a:xfrm>
              <a:off x="321607" y="1549029"/>
              <a:ext cx="141500" cy="3195029"/>
              <a:chOff x="179512" y="2366269"/>
              <a:chExt cx="144000" cy="3355103"/>
            </a:xfrm>
          </p:grpSpPr>
          <p:cxnSp>
            <p:nvCxnSpPr>
              <p:cNvPr id="92" name="Egyenes összekötő 91"/>
              <p:cNvCxnSpPr/>
              <p:nvPr/>
            </p:nvCxnSpPr>
            <p:spPr bwMode="auto">
              <a:xfrm flipV="1">
                <a:off x="251520" y="2366269"/>
                <a:ext cx="0" cy="3355103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Egyenes összekötő 92"/>
              <p:cNvCxnSpPr/>
              <p:nvPr/>
            </p:nvCxnSpPr>
            <p:spPr bwMode="auto">
              <a:xfrm flipH="1">
                <a:off x="179512" y="2596630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Egyenes összekötő 93"/>
              <p:cNvCxnSpPr/>
              <p:nvPr/>
            </p:nvCxnSpPr>
            <p:spPr bwMode="auto">
              <a:xfrm flipH="1">
                <a:off x="179512" y="2910196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Egyenes összekötő 94"/>
              <p:cNvCxnSpPr/>
              <p:nvPr/>
            </p:nvCxnSpPr>
            <p:spPr bwMode="auto">
              <a:xfrm flipH="1">
                <a:off x="179512" y="3528772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Egyenes összekötő 95"/>
              <p:cNvCxnSpPr/>
              <p:nvPr/>
            </p:nvCxnSpPr>
            <p:spPr bwMode="auto">
              <a:xfrm flipH="1">
                <a:off x="179512" y="3223762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Egyenes összekötő 96"/>
              <p:cNvCxnSpPr/>
              <p:nvPr/>
            </p:nvCxnSpPr>
            <p:spPr bwMode="auto">
              <a:xfrm flipH="1">
                <a:off x="179512" y="3838926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Egyenes összekötő 97"/>
              <p:cNvCxnSpPr/>
              <p:nvPr/>
            </p:nvCxnSpPr>
            <p:spPr bwMode="auto">
              <a:xfrm flipH="1">
                <a:off x="179512" y="4149080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Egyenes összekötő 98"/>
              <p:cNvCxnSpPr/>
              <p:nvPr/>
            </p:nvCxnSpPr>
            <p:spPr bwMode="auto">
              <a:xfrm flipH="1">
                <a:off x="179512" y="4457502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Egyenes összekötő 99"/>
              <p:cNvCxnSpPr/>
              <p:nvPr/>
            </p:nvCxnSpPr>
            <p:spPr bwMode="auto">
              <a:xfrm flipH="1">
                <a:off x="179512" y="4767656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Egyenes összekötő 100"/>
              <p:cNvCxnSpPr/>
              <p:nvPr/>
            </p:nvCxnSpPr>
            <p:spPr bwMode="auto">
              <a:xfrm flipH="1">
                <a:off x="179512" y="5077810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Egyenes összekötő 101"/>
              <p:cNvCxnSpPr/>
              <p:nvPr/>
            </p:nvCxnSpPr>
            <p:spPr bwMode="auto">
              <a:xfrm flipH="1">
                <a:off x="179512" y="5387964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3" name="Szövegdoboz 64"/>
            <p:cNvSpPr txBox="1"/>
            <p:nvPr/>
          </p:nvSpPr>
          <p:spPr>
            <a:xfrm>
              <a:off x="-2632" y="1668777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200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4" name="Szövegdoboz 65"/>
            <p:cNvSpPr txBox="1"/>
            <p:nvPr/>
          </p:nvSpPr>
          <p:spPr>
            <a:xfrm>
              <a:off x="4499" y="1957726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180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5" name="Szövegdoboz 66"/>
            <p:cNvSpPr txBox="1"/>
            <p:nvPr/>
          </p:nvSpPr>
          <p:spPr>
            <a:xfrm>
              <a:off x="-566" y="2250262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160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6" name="Szövegdoboz 76"/>
            <p:cNvSpPr txBox="1"/>
            <p:nvPr/>
          </p:nvSpPr>
          <p:spPr>
            <a:xfrm>
              <a:off x="-2055" y="2546122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140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7" name="Szövegdoboz 77"/>
            <p:cNvSpPr txBox="1"/>
            <p:nvPr/>
          </p:nvSpPr>
          <p:spPr>
            <a:xfrm>
              <a:off x="4499" y="2842257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120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8" name="Szövegdoboz 82"/>
            <p:cNvSpPr txBox="1"/>
            <p:nvPr/>
          </p:nvSpPr>
          <p:spPr>
            <a:xfrm>
              <a:off x="4499" y="3134793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100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9" name="Szövegdoboz 83"/>
            <p:cNvSpPr txBox="1"/>
            <p:nvPr/>
          </p:nvSpPr>
          <p:spPr>
            <a:xfrm>
              <a:off x="67592" y="3430653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80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0" name="Szövegdoboz 85"/>
            <p:cNvSpPr txBox="1"/>
            <p:nvPr/>
          </p:nvSpPr>
          <p:spPr>
            <a:xfrm>
              <a:off x="67592" y="3731382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60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1" name="Szövegdoboz 88"/>
            <p:cNvSpPr txBox="1"/>
            <p:nvPr/>
          </p:nvSpPr>
          <p:spPr>
            <a:xfrm>
              <a:off x="74723" y="4021365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40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2" name="Szövegdoboz 92"/>
            <p:cNvSpPr txBox="1"/>
            <p:nvPr/>
          </p:nvSpPr>
          <p:spPr>
            <a:xfrm>
              <a:off x="133663" y="4553806"/>
              <a:ext cx="253917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3" name="Szövegdoboz 91"/>
            <p:cNvSpPr txBox="1"/>
            <p:nvPr/>
          </p:nvSpPr>
          <p:spPr>
            <a:xfrm>
              <a:off x="74723" y="4324411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20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4" name="Szövegdoboz 23"/>
            <p:cNvSpPr txBox="1"/>
            <p:nvPr/>
          </p:nvSpPr>
          <p:spPr>
            <a:xfrm>
              <a:off x="750777" y="1691613"/>
              <a:ext cx="5822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180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Szövegdoboz 113"/>
            <p:cNvSpPr txBox="1"/>
            <p:nvPr/>
          </p:nvSpPr>
          <p:spPr>
            <a:xfrm>
              <a:off x="1493069" y="2554205"/>
              <a:ext cx="5822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130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Szövegdoboz 114"/>
            <p:cNvSpPr txBox="1"/>
            <p:nvPr/>
          </p:nvSpPr>
          <p:spPr>
            <a:xfrm>
              <a:off x="2438702" y="3160209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90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Szövegdoboz 115"/>
            <p:cNvSpPr txBox="1"/>
            <p:nvPr/>
          </p:nvSpPr>
          <p:spPr>
            <a:xfrm>
              <a:off x="3250271" y="3503981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65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Szövegdoboz 116"/>
            <p:cNvSpPr txBox="1"/>
            <p:nvPr/>
          </p:nvSpPr>
          <p:spPr>
            <a:xfrm>
              <a:off x="4188924" y="3777361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45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Szövegdoboz 117"/>
            <p:cNvSpPr txBox="1"/>
            <p:nvPr/>
          </p:nvSpPr>
          <p:spPr>
            <a:xfrm>
              <a:off x="5167593" y="4011654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32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0" name="Szövegdoboz 118"/>
            <p:cNvSpPr txBox="1"/>
            <p:nvPr/>
          </p:nvSpPr>
          <p:spPr>
            <a:xfrm>
              <a:off x="6194337" y="4122932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>
                  <a:solidFill>
                    <a:srgbClr val="FF0000"/>
                  </a:solidFill>
                </a:rPr>
                <a:t>2</a:t>
              </a:r>
              <a:r>
                <a:rPr lang="hu-HU" sz="900" b="1" dirty="0" smtClean="0">
                  <a:solidFill>
                    <a:srgbClr val="FF0000"/>
                  </a:solidFill>
                </a:rPr>
                <a:t>2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1" name="Szövegdoboz 119"/>
            <p:cNvSpPr txBox="1"/>
            <p:nvPr/>
          </p:nvSpPr>
          <p:spPr>
            <a:xfrm>
              <a:off x="7477335" y="4228242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14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Szövegdoboz 120"/>
            <p:cNvSpPr txBox="1"/>
            <p:nvPr/>
          </p:nvSpPr>
          <p:spPr>
            <a:xfrm>
              <a:off x="8475643" y="4306338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3" name="TextBox 8"/>
            <p:cNvSpPr txBox="1"/>
            <p:nvPr/>
          </p:nvSpPr>
          <p:spPr>
            <a:xfrm>
              <a:off x="1412913" y="1565792"/>
              <a:ext cx="888711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900" b="1" dirty="0" smtClean="0">
                  <a:solidFill>
                    <a:srgbClr val="000000"/>
                  </a:solidFill>
                  <a:cs typeface="Arial" charset="0"/>
                </a:rPr>
                <a:t>Pentium </a:t>
              </a:r>
              <a:r>
                <a:rPr lang="en-US" altLang="en-US" sz="900" b="1" dirty="0">
                  <a:solidFill>
                    <a:srgbClr val="000000"/>
                  </a:solidFill>
                  <a:cs typeface="Arial" charset="0"/>
                </a:rPr>
                <a:t>4</a:t>
              </a:r>
            </a:p>
            <a:p>
              <a:pPr algn="ctr"/>
              <a:r>
                <a:rPr lang="en-US" altLang="en-US" sz="900" b="1" dirty="0" smtClean="0">
                  <a:solidFill>
                    <a:srgbClr val="000000"/>
                  </a:solidFill>
                  <a:cs typeface="Arial" charset="0"/>
                </a:rPr>
                <a:t>Northwood</a:t>
              </a:r>
              <a:endParaRPr lang="en-US" altLang="en-US" sz="900" b="1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TextBox 9"/>
            <p:cNvSpPr txBox="1"/>
            <p:nvPr/>
          </p:nvSpPr>
          <p:spPr>
            <a:xfrm>
              <a:off x="2373632" y="2266821"/>
              <a:ext cx="832005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Pentium </a:t>
              </a:r>
              <a:r>
                <a:rPr lang="en-US" sz="900" b="1" dirty="0">
                  <a:solidFill>
                    <a:srgbClr val="000000"/>
                  </a:solidFill>
                </a:rPr>
                <a:t>4</a:t>
              </a:r>
            </a:p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Prescott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65" name="TextBox 11"/>
            <p:cNvSpPr txBox="1"/>
            <p:nvPr/>
          </p:nvSpPr>
          <p:spPr>
            <a:xfrm>
              <a:off x="3141053" y="2853606"/>
              <a:ext cx="832005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Pentium </a:t>
              </a:r>
              <a:r>
                <a:rPr lang="en-US" sz="900" b="1" dirty="0">
                  <a:solidFill>
                    <a:srgbClr val="000000"/>
                  </a:solidFill>
                </a:rPr>
                <a:t>4</a:t>
              </a:r>
            </a:p>
            <a:p>
              <a:pPr algn="ctr"/>
              <a:r>
                <a:rPr lang="en-US" sz="900" b="1" dirty="0">
                  <a:solidFill>
                    <a:srgbClr val="000000"/>
                  </a:solidFill>
                </a:rPr>
                <a:t>Cedar Mill</a:t>
              </a:r>
            </a:p>
          </p:txBody>
        </p:sp>
        <p:sp>
          <p:nvSpPr>
            <p:cNvPr id="66" name="TextBox 12"/>
            <p:cNvSpPr txBox="1"/>
            <p:nvPr/>
          </p:nvSpPr>
          <p:spPr>
            <a:xfrm>
              <a:off x="4108408" y="3365926"/>
              <a:ext cx="631959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Penryn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67" name="TextBox 13"/>
            <p:cNvSpPr txBox="1"/>
            <p:nvPr/>
          </p:nvSpPr>
          <p:spPr>
            <a:xfrm>
              <a:off x="4985831" y="3590693"/>
              <a:ext cx="83200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err="1" smtClean="0">
                  <a:solidFill>
                    <a:srgbClr val="000000"/>
                  </a:solidFill>
                </a:rPr>
                <a:t>Westmere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68" name="TextBox 14"/>
            <p:cNvSpPr txBox="1"/>
            <p:nvPr/>
          </p:nvSpPr>
          <p:spPr>
            <a:xfrm>
              <a:off x="5991040" y="3845381"/>
              <a:ext cx="846180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Ivy </a:t>
              </a:r>
              <a:r>
                <a:rPr lang="en-US" sz="900" b="1" dirty="0">
                  <a:solidFill>
                    <a:srgbClr val="000000"/>
                  </a:solidFill>
                </a:rPr>
                <a:t>Bridge</a:t>
              </a:r>
            </a:p>
          </p:txBody>
        </p:sp>
        <p:sp>
          <p:nvSpPr>
            <p:cNvPr id="69" name="TextBox 15"/>
            <p:cNvSpPr txBox="1"/>
            <p:nvPr/>
          </p:nvSpPr>
          <p:spPr>
            <a:xfrm>
              <a:off x="7254756" y="3983079"/>
              <a:ext cx="822554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err="1" smtClean="0">
                  <a:solidFill>
                    <a:srgbClr val="000000"/>
                  </a:solidFill>
                </a:rPr>
                <a:t>Broadwell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70" name="TextBox 21"/>
            <p:cNvSpPr txBox="1"/>
            <p:nvPr/>
          </p:nvSpPr>
          <p:spPr>
            <a:xfrm>
              <a:off x="605580" y="1133745"/>
              <a:ext cx="877684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Pentium </a:t>
              </a:r>
              <a:r>
                <a:rPr lang="en-US" sz="900" b="1" dirty="0">
                  <a:solidFill>
                    <a:srgbClr val="000000"/>
                  </a:solidFill>
                </a:rPr>
                <a:t>4</a:t>
              </a:r>
            </a:p>
            <a:p>
              <a:pPr algn="ctr"/>
              <a:r>
                <a:rPr lang="en-US" sz="900" b="1" dirty="0">
                  <a:solidFill>
                    <a:srgbClr val="000000"/>
                  </a:solidFill>
                </a:rPr>
                <a:t>Willamette</a:t>
              </a:r>
            </a:p>
          </p:txBody>
        </p:sp>
        <p:sp>
          <p:nvSpPr>
            <p:cNvPr id="71" name="TextBox 22"/>
            <p:cNvSpPr txBox="1"/>
            <p:nvPr/>
          </p:nvSpPr>
          <p:spPr>
            <a:xfrm>
              <a:off x="8249574" y="4026693"/>
              <a:ext cx="8707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Cannon lake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72" name="Egyenes összekötő 71"/>
            <p:cNvCxnSpPr/>
            <p:nvPr/>
          </p:nvCxnSpPr>
          <p:spPr bwMode="auto">
            <a:xfrm flipV="1">
              <a:off x="395975" y="3836203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/>
            <p:nvPr/>
          </p:nvCxnSpPr>
          <p:spPr bwMode="auto">
            <a:xfrm flipV="1">
              <a:off x="393967" y="3541299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Egyenes összekötő 73"/>
            <p:cNvCxnSpPr/>
            <p:nvPr/>
          </p:nvCxnSpPr>
          <p:spPr bwMode="auto">
            <a:xfrm flipV="1">
              <a:off x="386836" y="4131008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Egyenes összekötő 74"/>
            <p:cNvCxnSpPr/>
            <p:nvPr/>
          </p:nvCxnSpPr>
          <p:spPr bwMode="auto">
            <a:xfrm flipV="1">
              <a:off x="395975" y="4428180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/>
            <p:nvPr/>
          </p:nvCxnSpPr>
          <p:spPr bwMode="auto">
            <a:xfrm flipV="1">
              <a:off x="392357" y="2657072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Egyenes összekötő 76"/>
            <p:cNvCxnSpPr/>
            <p:nvPr/>
          </p:nvCxnSpPr>
          <p:spPr bwMode="auto">
            <a:xfrm flipV="1">
              <a:off x="390349" y="2366703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Egyenes összekötő 77"/>
            <p:cNvCxnSpPr/>
            <p:nvPr/>
          </p:nvCxnSpPr>
          <p:spPr bwMode="auto">
            <a:xfrm flipV="1">
              <a:off x="383218" y="2951877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Egyenes összekötő 78"/>
            <p:cNvCxnSpPr/>
            <p:nvPr/>
          </p:nvCxnSpPr>
          <p:spPr bwMode="auto">
            <a:xfrm flipV="1">
              <a:off x="392357" y="3246781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/>
            <p:nvPr/>
          </p:nvCxnSpPr>
          <p:spPr bwMode="auto">
            <a:xfrm flipV="1">
              <a:off x="406646" y="2063834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Egyenes összekötő 80"/>
            <p:cNvCxnSpPr/>
            <p:nvPr/>
          </p:nvCxnSpPr>
          <p:spPr bwMode="auto">
            <a:xfrm flipV="1">
              <a:off x="404637" y="1768930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" name="TextBox 8"/>
            <p:cNvSpPr txBox="1"/>
            <p:nvPr/>
          </p:nvSpPr>
          <p:spPr>
            <a:xfrm>
              <a:off x="1072280" y="1845735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900" dirty="0">
                  <a:solidFill>
                    <a:srgbClr val="000000"/>
                  </a:solidFill>
                  <a:cs typeface="Arial" charset="0"/>
                </a:rPr>
                <a:t>0</a:t>
              </a:r>
              <a:r>
                <a:rPr lang="hu-HU" altLang="en-US" sz="900" dirty="0" smtClean="0">
                  <a:solidFill>
                    <a:srgbClr val="000000"/>
                  </a:solidFill>
                  <a:cs typeface="Arial" charset="0"/>
                </a:rPr>
                <a:t>1/02</a:t>
              </a:r>
              <a:endParaRPr lang="en-US" altLang="en-US" sz="9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3" name="TextBox 9"/>
            <p:cNvSpPr txBox="1"/>
            <p:nvPr/>
          </p:nvSpPr>
          <p:spPr>
            <a:xfrm>
              <a:off x="2019614" y="2577183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02/04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4" name="TextBox 12"/>
            <p:cNvSpPr txBox="1"/>
            <p:nvPr/>
          </p:nvSpPr>
          <p:spPr>
            <a:xfrm>
              <a:off x="3658679" y="3527972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11/07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5" name="TextBox 13"/>
            <p:cNvSpPr txBox="1"/>
            <p:nvPr/>
          </p:nvSpPr>
          <p:spPr>
            <a:xfrm>
              <a:off x="4681062" y="3819518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01/10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6" name="TextBox 14"/>
            <p:cNvSpPr txBox="1"/>
            <p:nvPr/>
          </p:nvSpPr>
          <p:spPr>
            <a:xfrm>
              <a:off x="5654219" y="4037108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04/12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7" name="TextBox 15"/>
            <p:cNvSpPr txBox="1"/>
            <p:nvPr/>
          </p:nvSpPr>
          <p:spPr>
            <a:xfrm>
              <a:off x="6735314" y="4150143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09/14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8" name="TextBox 21"/>
            <p:cNvSpPr txBox="1"/>
            <p:nvPr/>
          </p:nvSpPr>
          <p:spPr>
            <a:xfrm>
              <a:off x="560770" y="1845735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900" dirty="0">
                  <a:solidFill>
                    <a:srgbClr val="000000"/>
                  </a:solidFill>
                  <a:cs typeface="Arial" charset="0"/>
                </a:rPr>
                <a:t>1</a:t>
              </a:r>
              <a:r>
                <a:rPr lang="hu-HU" altLang="en-US" sz="900" dirty="0" smtClean="0">
                  <a:solidFill>
                    <a:srgbClr val="000000"/>
                  </a:solidFill>
                  <a:cs typeface="Arial" charset="0"/>
                </a:rPr>
                <a:t>1/0</a:t>
              </a:r>
              <a:r>
                <a:rPr lang="en-US" altLang="en-US" sz="900" dirty="0" smtClean="0">
                  <a:solidFill>
                    <a:srgbClr val="000000"/>
                  </a:solidFill>
                  <a:cs typeface="Arial" charset="0"/>
                </a:rPr>
                <a:t>0</a:t>
              </a:r>
              <a:endParaRPr lang="en-US" altLang="en-US" sz="9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9" name="TextBox 22"/>
            <p:cNvSpPr txBox="1"/>
            <p:nvPr/>
          </p:nvSpPr>
          <p:spPr>
            <a:xfrm>
              <a:off x="8103989" y="4233636"/>
              <a:ext cx="535873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2H/17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90" name="TextBox 12"/>
            <p:cNvSpPr txBox="1"/>
            <p:nvPr/>
          </p:nvSpPr>
          <p:spPr>
            <a:xfrm>
              <a:off x="2858137" y="3153260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900" dirty="0">
                  <a:solidFill>
                    <a:srgbClr val="000000"/>
                  </a:solidFill>
                </a:rPr>
                <a:t>0</a:t>
              </a:r>
              <a:r>
                <a:rPr lang="en-US" sz="900" dirty="0" smtClean="0">
                  <a:solidFill>
                    <a:srgbClr val="000000"/>
                  </a:solidFill>
                </a:rPr>
                <a:t>1/0</a:t>
              </a:r>
              <a:r>
                <a:rPr lang="hu-HU" sz="900" dirty="0" smtClean="0">
                  <a:solidFill>
                    <a:srgbClr val="000000"/>
                  </a:solidFill>
                </a:rPr>
                <a:t>6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91" name="TextBox 2"/>
            <p:cNvSpPr txBox="1"/>
            <p:nvPr/>
          </p:nvSpPr>
          <p:spPr>
            <a:xfrm>
              <a:off x="218652" y="1308201"/>
              <a:ext cx="364179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smtClean="0">
                  <a:solidFill>
                    <a:srgbClr val="000000"/>
                  </a:solidFill>
                </a:rPr>
                <a:t>nm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30" name="Rounded Rectangle 5"/>
            <p:cNvSpPr/>
            <p:nvPr/>
          </p:nvSpPr>
          <p:spPr bwMode="auto">
            <a:xfrm>
              <a:off x="5915854" y="3700611"/>
              <a:ext cx="2478251" cy="138525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32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(13)</a:t>
            </a:r>
            <a:endParaRPr lang="en-US" altLang="en-US" sz="1600" dirty="0"/>
          </a:p>
        </p:txBody>
      </p:sp>
      <p:sp>
        <p:nvSpPr>
          <p:cNvPr id="133" name="Szövegdoboz 75"/>
          <p:cNvSpPr txBox="1"/>
          <p:nvPr/>
        </p:nvSpPr>
        <p:spPr>
          <a:xfrm>
            <a:off x="8077208" y="4622447"/>
            <a:ext cx="471290" cy="219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900" dirty="0" smtClean="0">
                <a:solidFill>
                  <a:srgbClr val="000000"/>
                </a:solidFill>
              </a:rPr>
              <a:t>2018</a:t>
            </a:r>
            <a:endParaRPr lang="hu-HU" sz="900" dirty="0">
              <a:solidFill>
                <a:srgbClr val="00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145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Intel's Pentium 4 and Core 2 families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21)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8271802" y="3236859"/>
            <a:ext cx="12121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Smarphones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185013" y="1841824"/>
            <a:ext cx="236855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Smartphone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509" y="518661"/>
            <a:ext cx="3038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Recent processor categories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4965" y="2126895"/>
            <a:ext cx="9348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Desktops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39272" y="1839865"/>
            <a:ext cx="137856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Server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" name="Oval 7"/>
          <p:cNvSpPr>
            <a:spLocks noChangeArrowheads="1"/>
          </p:cNvSpPr>
          <p:nvPr/>
        </p:nvSpPr>
        <p:spPr bwMode="auto">
          <a:xfrm>
            <a:off x="8334669" y="168522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5052517" y="1275292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834612" y="1497896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 flipH="1">
            <a:off x="8372769" y="1493134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2568103" y="169792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2601441" y="149789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2947806" y="983546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Recent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 categories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6071335" y="1836596"/>
            <a:ext cx="19272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Tablet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6" name="Text Box 16"/>
          <p:cNvSpPr txBox="1">
            <a:spLocks noChangeArrowheads="1"/>
          </p:cNvSpPr>
          <p:nvPr/>
        </p:nvSpPr>
        <p:spPr bwMode="auto">
          <a:xfrm>
            <a:off x="7863545" y="2831551"/>
            <a:ext cx="9991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7" name="Text Box 17"/>
          <p:cNvSpPr txBox="1">
            <a:spLocks noChangeArrowheads="1"/>
          </p:cNvSpPr>
          <p:nvPr/>
        </p:nvSpPr>
        <p:spPr bwMode="auto">
          <a:xfrm>
            <a:off x="11461" y="2825870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Xeon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E3</a:t>
            </a: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Platinum/Gold etc.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745246" y="1841827"/>
            <a:ext cx="112784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50" name="Line 13"/>
          <p:cNvSpPr>
            <a:spLocks noChangeShapeType="1"/>
          </p:cNvSpPr>
          <p:nvPr/>
        </p:nvSpPr>
        <p:spPr bwMode="auto">
          <a:xfrm>
            <a:off x="4338532" y="149948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 Box 21"/>
          <p:cNvSpPr txBox="1">
            <a:spLocks noChangeArrowheads="1"/>
          </p:cNvSpPr>
          <p:nvPr/>
        </p:nvSpPr>
        <p:spPr bwMode="auto">
          <a:xfrm>
            <a:off x="4134457" y="2812069"/>
            <a:ext cx="178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i9/i7/i5/i3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(Basic architectures)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auto">
          <a:xfrm>
            <a:off x="6556896" y="2838622"/>
            <a:ext cx="10005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470247" y="1842764"/>
            <a:ext cx="2342848" cy="4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HED processors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(High-End Desktop)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1855059" y="2818941"/>
            <a:ext cx="14863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i9/i7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(Extreme Edition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X models)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6" name="Oval 12"/>
          <p:cNvSpPr>
            <a:spLocks noChangeArrowheads="1"/>
          </p:cNvSpPr>
          <p:nvPr/>
        </p:nvSpPr>
        <p:spPr bwMode="auto">
          <a:xfrm>
            <a:off x="797760" y="169207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7" name="Line 13"/>
          <p:cNvSpPr>
            <a:spLocks noChangeShapeType="1"/>
          </p:cNvSpPr>
          <p:nvPr/>
        </p:nvSpPr>
        <p:spPr bwMode="auto">
          <a:xfrm>
            <a:off x="831098" y="149204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7"/>
          <p:cNvSpPr>
            <a:spLocks noChangeArrowheads="1"/>
          </p:cNvSpPr>
          <p:nvPr/>
        </p:nvSpPr>
        <p:spPr bwMode="auto">
          <a:xfrm>
            <a:off x="7008450" y="170704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9" name="Line 11"/>
          <p:cNvSpPr>
            <a:spLocks noChangeShapeType="1"/>
          </p:cNvSpPr>
          <p:nvPr/>
        </p:nvSpPr>
        <p:spPr bwMode="auto">
          <a:xfrm flipH="1">
            <a:off x="7046550" y="1514956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772" y="2372763"/>
            <a:ext cx="187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processors: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Right Brace 32"/>
          <p:cNvSpPr/>
          <p:nvPr/>
        </p:nvSpPr>
        <p:spPr bwMode="auto">
          <a:xfrm rot="16200000" flipH="1">
            <a:off x="7594842" y="1311265"/>
            <a:ext cx="216000" cy="2340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03565" y="2594043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(Mobile processors)</a:t>
            </a:r>
          </a:p>
        </p:txBody>
      </p:sp>
      <p:sp>
        <p:nvSpPr>
          <p:cNvPr id="74" name="Line 13"/>
          <p:cNvSpPr>
            <a:spLocks noChangeShapeType="1"/>
          </p:cNvSpPr>
          <p:nvPr/>
        </p:nvSpPr>
        <p:spPr bwMode="auto">
          <a:xfrm>
            <a:off x="5782257" y="150192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Oval 12"/>
          <p:cNvSpPr>
            <a:spLocks noChangeArrowheads="1"/>
          </p:cNvSpPr>
          <p:nvPr/>
        </p:nvSpPr>
        <p:spPr bwMode="auto">
          <a:xfrm>
            <a:off x="4307695" y="170200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5029657" y="1844327"/>
            <a:ext cx="1270333" cy="60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(Notebook)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77" name="Right Brace 76"/>
          <p:cNvSpPr/>
          <p:nvPr/>
        </p:nvSpPr>
        <p:spPr bwMode="auto">
          <a:xfrm rot="16200000" flipH="1">
            <a:off x="4959741" y="1288009"/>
            <a:ext cx="216000" cy="2376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155116" y="2588787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processors)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105914" y="3501912"/>
            <a:ext cx="9144000" cy="2506384"/>
            <a:chOff x="-105914" y="3712172"/>
            <a:chExt cx="9144000" cy="25063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599230" y="3812525"/>
              <a:ext cx="2383535" cy="18408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827396" y="3807777"/>
              <a:ext cx="1897604" cy="7801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825790" y="3806112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-105914" y="3712172"/>
              <a:ext cx="4836845" cy="2015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889" y="4025242"/>
              <a:ext cx="1337151" cy="108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60144" y="5476614"/>
              <a:ext cx="81986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Servers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43869" y="5476614"/>
              <a:ext cx="183241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High-End 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6722" y="543973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51744" y="5394734"/>
              <a:ext cx="87711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Laptops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93095" y="5304724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00269" y="5244107"/>
              <a:ext cx="1236988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Smarphones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181569" y="5282190"/>
              <a:ext cx="8790640" cy="544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3919098" y="542361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82932" y="5422610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35666" y="5423619"/>
              <a:ext cx="13024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Smartphones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261491" y="3954574"/>
              <a:ext cx="1007605" cy="13273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442682" y="3806434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078882" y="4044584"/>
              <a:ext cx="586918" cy="16974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22394" r="60491" b="865"/>
            <a:stretch/>
          </p:blipFill>
          <p:spPr>
            <a:xfrm>
              <a:off x="5439103" y="3795999"/>
              <a:ext cx="956441" cy="1892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2"/>
            <a:srcRect l="20982" r="77136"/>
            <a:stretch/>
          </p:blipFill>
          <p:spPr>
            <a:xfrm>
              <a:off x="5034457" y="3811769"/>
              <a:ext cx="404645" cy="19093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22394" t="7339" r="60491" b="77799"/>
            <a:stretch/>
          </p:blipFill>
          <p:spPr>
            <a:xfrm>
              <a:off x="4724402" y="3788982"/>
              <a:ext cx="1592263" cy="472427"/>
            </a:xfrm>
            <a:prstGeom prst="rect">
              <a:avLst/>
            </a:prstGeom>
            <a:ln>
              <a:noFill/>
            </a:ln>
          </p:spPr>
        </p:pic>
        <p:sp>
          <p:nvSpPr>
            <p:cNvPr id="72" name="Rectangle 71"/>
            <p:cNvSpPr/>
            <p:nvPr/>
          </p:nvSpPr>
          <p:spPr bwMode="auto">
            <a:xfrm>
              <a:off x="3762707" y="5595749"/>
              <a:ext cx="2962871" cy="122230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2"/>
            <a:srcRect r="78076"/>
            <a:stretch/>
          </p:blipFill>
          <p:spPr>
            <a:xfrm>
              <a:off x="3809329" y="4027224"/>
              <a:ext cx="1225128" cy="1910195"/>
            </a:xfrm>
            <a:prstGeom prst="rect">
              <a:avLst/>
            </a:prstGeom>
            <a:ln>
              <a:noFill/>
            </a:ln>
          </p:spPr>
        </p:pic>
        <p:sp>
          <p:nvSpPr>
            <p:cNvPr id="83" name="Rectangle 82"/>
            <p:cNvSpPr/>
            <p:nvPr/>
          </p:nvSpPr>
          <p:spPr bwMode="auto">
            <a:xfrm>
              <a:off x="5060740" y="5358290"/>
              <a:ext cx="1735836" cy="34357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068807" y="5433726"/>
              <a:ext cx="1371684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(Intel’s/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AMD’sdesignation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Mobiles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3720674" y="5783956"/>
              <a:ext cx="1515118" cy="35408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8" name="Oval 12"/>
          <p:cNvSpPr>
            <a:spLocks noChangeArrowheads="1"/>
          </p:cNvSpPr>
          <p:nvPr/>
        </p:nvSpPr>
        <p:spPr bwMode="auto">
          <a:xfrm>
            <a:off x="5752524" y="17024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39273" y="5121011"/>
            <a:ext cx="9004728" cy="86398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5152" y="5949280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and AMD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designates them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as mobile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501888" y="3155850"/>
            <a:ext cx="2478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C  a  n  c  e  l  </a:t>
            </a:r>
            <a:r>
              <a:rPr lang="en-US" sz="1200" i="1" dirty="0" err="1" smtClean="0">
                <a:solidFill>
                  <a:srgbClr val="FF0000"/>
                </a:solidFill>
              </a:rPr>
              <a:t>l</a:t>
            </a:r>
            <a:r>
              <a:rPr lang="en-US" sz="1200" i="1" dirty="0" smtClean="0">
                <a:solidFill>
                  <a:srgbClr val="FF0000"/>
                </a:solidFill>
              </a:rPr>
              <a:t>  e  d   </a:t>
            </a:r>
            <a:r>
              <a:rPr lang="en-US" sz="1200" i="1" dirty="0" err="1" smtClean="0">
                <a:solidFill>
                  <a:srgbClr val="FF0000"/>
                </a:solidFill>
              </a:rPr>
              <a:t>i</a:t>
            </a:r>
            <a:r>
              <a:rPr lang="en-US" sz="1200" i="1" dirty="0" smtClean="0">
                <a:solidFill>
                  <a:srgbClr val="FF0000"/>
                </a:solidFill>
              </a:rPr>
              <a:t> n   2 0 1 6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61510" y="5476872"/>
            <a:ext cx="10246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Up to </a:t>
            </a:r>
            <a:r>
              <a:rPr lang="en-US" sz="1300" dirty="0" err="1" smtClean="0"/>
              <a:t>28C</a:t>
            </a:r>
            <a:endParaRPr lang="en-US" sz="1300" dirty="0"/>
          </a:p>
        </p:txBody>
      </p:sp>
      <p:sp>
        <p:nvSpPr>
          <p:cNvPr id="80" name="TextBox 79"/>
          <p:cNvSpPr txBox="1"/>
          <p:nvPr/>
        </p:nvSpPr>
        <p:spPr>
          <a:xfrm>
            <a:off x="2053938" y="5476872"/>
            <a:ext cx="93006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2C - 18C</a:t>
            </a:r>
            <a:endParaRPr lang="en-US" sz="1300" dirty="0"/>
          </a:p>
        </p:txBody>
      </p:sp>
      <p:sp>
        <p:nvSpPr>
          <p:cNvPr id="81" name="TextBox 80"/>
          <p:cNvSpPr txBox="1"/>
          <p:nvPr/>
        </p:nvSpPr>
        <p:spPr>
          <a:xfrm>
            <a:off x="6777245" y="5467672"/>
            <a:ext cx="19768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(Up to </a:t>
            </a:r>
            <a:r>
              <a:rPr lang="en-US" sz="1300" dirty="0" err="1" smtClean="0"/>
              <a:t>4C</a:t>
            </a:r>
            <a:r>
              <a:rPr lang="en-US" sz="1300" dirty="0" smtClean="0"/>
              <a:t> - </a:t>
            </a:r>
            <a:r>
              <a:rPr lang="en-US" sz="1300" dirty="0" err="1" smtClean="0"/>
              <a:t>10C</a:t>
            </a:r>
            <a:r>
              <a:rPr lang="en-US" sz="1300" dirty="0" smtClean="0"/>
              <a:t> + G)</a:t>
            </a:r>
          </a:p>
          <a:p>
            <a:pPr algn="ctr"/>
            <a:r>
              <a:rPr lang="en-US" sz="1300" dirty="0" smtClean="0"/>
              <a:t>(by other vendors)</a:t>
            </a:r>
            <a:endParaRPr lang="en-US" sz="1300" dirty="0"/>
          </a:p>
        </p:txBody>
      </p:sp>
      <p:sp>
        <p:nvSpPr>
          <p:cNvPr id="82" name="TextBox 81"/>
          <p:cNvSpPr txBox="1"/>
          <p:nvPr/>
        </p:nvSpPr>
        <p:spPr>
          <a:xfrm>
            <a:off x="4301970" y="5467672"/>
            <a:ext cx="10807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2C - 8C + G</a:t>
            </a:r>
            <a:endParaRPr lang="en-US" sz="1300" dirty="0"/>
          </a:p>
        </p:txBody>
      </p:sp>
      <p:sp>
        <p:nvSpPr>
          <p:cNvPr id="85" name="TextBox 84"/>
          <p:cNvSpPr txBox="1"/>
          <p:nvPr/>
        </p:nvSpPr>
        <p:spPr>
          <a:xfrm>
            <a:off x="68426" y="5274205"/>
            <a:ext cx="13917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solidFill>
                  <a:schemeClr val="accent6"/>
                </a:solidFill>
              </a:rPr>
              <a:t>Typical </a:t>
            </a:r>
            <a:r>
              <a:rPr lang="en-US" sz="1300" i="1" dirty="0" err="1" smtClean="0">
                <a:solidFill>
                  <a:schemeClr val="accent6"/>
                </a:solidFill>
              </a:rPr>
              <a:t>config</a:t>
            </a:r>
            <a:r>
              <a:rPr lang="en-US" sz="1300" i="1" dirty="0" smtClean="0">
                <a:solidFill>
                  <a:schemeClr val="accent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12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77740" y="510933"/>
            <a:ext cx="8390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ISA and microarchitecture innovations of the Core 2 family (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based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on [3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]) -1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(14)</a:t>
            </a:r>
            <a:endParaRPr lang="en-US" sz="1600" dirty="0"/>
          </a:p>
        </p:txBody>
      </p:sp>
      <p:sp>
        <p:nvSpPr>
          <p:cNvPr id="103" name="Text Box 53"/>
          <p:cNvSpPr txBox="1">
            <a:spLocks noChangeArrowheads="1"/>
          </p:cNvSpPr>
          <p:nvPr/>
        </p:nvSpPr>
        <p:spPr bwMode="auto">
          <a:xfrm>
            <a:off x="5929014" y="818710"/>
            <a:ext cx="2672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features of the ISA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the microarchitecture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1" name="Rectangle 54"/>
          <p:cNvSpPr>
            <a:spLocks noChangeArrowheads="1"/>
          </p:cNvSpPr>
          <p:nvPr/>
        </p:nvSpPr>
        <p:spPr bwMode="auto">
          <a:xfrm>
            <a:off x="5777831" y="825526"/>
            <a:ext cx="3028531" cy="435349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3" name="Text Box 5"/>
          <p:cNvSpPr txBox="1">
            <a:spLocks noChangeArrowheads="1"/>
          </p:cNvSpPr>
          <p:nvPr/>
        </p:nvSpPr>
        <p:spPr bwMode="auto">
          <a:xfrm>
            <a:off x="5424868" y="1375813"/>
            <a:ext cx="3740264" cy="77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microarch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.: 4-wide core,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128-bit SIMD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FX/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FP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EUs,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shared L2 , no HT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8" name="Rectangle 48"/>
          <p:cNvSpPr>
            <a:spLocks noChangeArrowheads="1"/>
          </p:cNvSpPr>
          <p:nvPr/>
        </p:nvSpPr>
        <p:spPr bwMode="auto">
          <a:xfrm>
            <a:off x="5629001" y="2971700"/>
            <a:ext cx="3332753" cy="47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microarch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.: 256-bit 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(FP)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AVX,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ring bus, integrated GPU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5" name="Rectangle 48"/>
          <p:cNvSpPr>
            <a:spLocks noChangeArrowheads="1"/>
          </p:cNvSpPr>
          <p:nvPr/>
        </p:nvSpPr>
        <p:spPr bwMode="auto">
          <a:xfrm>
            <a:off x="5743872" y="3765436"/>
            <a:ext cx="3394435" cy="47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microarch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.: 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256-bit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(FX)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AVX2,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L4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cache (discrete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eDRAM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),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TSX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6" name="Rectangle 48"/>
          <p:cNvSpPr>
            <a:spLocks noChangeArrowheads="1"/>
          </p:cNvSpPr>
          <p:nvPr/>
        </p:nvSpPr>
        <p:spPr bwMode="auto">
          <a:xfrm>
            <a:off x="6147385" y="4238120"/>
            <a:ext cx="2308514" cy="28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Shared Virtual Memory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7" name="Rectangle 48"/>
          <p:cNvSpPr>
            <a:spLocks noChangeArrowheads="1"/>
          </p:cNvSpPr>
          <p:nvPr/>
        </p:nvSpPr>
        <p:spPr bwMode="auto">
          <a:xfrm>
            <a:off x="5786120" y="2655208"/>
            <a:ext cx="2711067" cy="28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package integrated GPU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8" name="Text Box 7"/>
          <p:cNvSpPr txBox="1">
            <a:spLocks noChangeArrowheads="1"/>
          </p:cNvSpPr>
          <p:nvPr/>
        </p:nvSpPr>
        <p:spPr bwMode="auto">
          <a:xfrm>
            <a:off x="5682811" y="2141547"/>
            <a:ext cx="3433391" cy="47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microarch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.: 4 cores,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integr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MC,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QPI, private L2, (inclusive) L3, HT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9" name="Left Brace 128"/>
          <p:cNvSpPr/>
          <p:nvPr/>
        </p:nvSpPr>
        <p:spPr bwMode="auto">
          <a:xfrm>
            <a:off x="5698300" y="3857286"/>
            <a:ext cx="91134" cy="335246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0" name="Left Brace 129"/>
          <p:cNvSpPr/>
          <p:nvPr/>
        </p:nvSpPr>
        <p:spPr bwMode="auto">
          <a:xfrm>
            <a:off x="5696159" y="3046458"/>
            <a:ext cx="91134" cy="335246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 bwMode="auto">
          <a:xfrm>
            <a:off x="5698300" y="2217525"/>
            <a:ext cx="94779" cy="335246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6" name="Left Brace 135"/>
          <p:cNvSpPr/>
          <p:nvPr/>
        </p:nvSpPr>
        <p:spPr bwMode="auto">
          <a:xfrm>
            <a:off x="5698300" y="1429111"/>
            <a:ext cx="94779" cy="521495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5" name="Rectangle 48"/>
          <p:cNvSpPr>
            <a:spLocks noChangeArrowheads="1"/>
          </p:cNvSpPr>
          <p:nvPr/>
        </p:nvSpPr>
        <p:spPr bwMode="auto">
          <a:xfrm>
            <a:off x="5715397" y="4441566"/>
            <a:ext cx="3446376" cy="47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microarch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.: 5-wide core,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ISP, Memory Side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L4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cache, no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5789444" y="4832032"/>
            <a:ext cx="3431558" cy="47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memory, in KBL G series: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 package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CPU, GPU, HBM2</a:t>
            </a:r>
          </a:p>
        </p:txBody>
      </p:sp>
      <p:sp>
        <p:nvSpPr>
          <p:cNvPr id="187" name="Left Brace 186"/>
          <p:cNvSpPr/>
          <p:nvPr/>
        </p:nvSpPr>
        <p:spPr bwMode="auto">
          <a:xfrm>
            <a:off x="5698299" y="4528703"/>
            <a:ext cx="91134" cy="335246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1" name="Left Brace 190"/>
          <p:cNvSpPr/>
          <p:nvPr/>
        </p:nvSpPr>
        <p:spPr bwMode="auto">
          <a:xfrm>
            <a:off x="5698300" y="4907564"/>
            <a:ext cx="91134" cy="335246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5775479" y="5524536"/>
            <a:ext cx="3389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6C, (PCHs of S-series DTs support:  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USB G2,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conn.,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2)</a:t>
            </a:r>
          </a:p>
        </p:txBody>
      </p:sp>
      <p:sp>
        <p:nvSpPr>
          <p:cNvPr id="196" name="Left Brace 195"/>
          <p:cNvSpPr/>
          <p:nvPr/>
        </p:nvSpPr>
        <p:spPr bwMode="auto">
          <a:xfrm>
            <a:off x="5697125" y="5552480"/>
            <a:ext cx="90000" cy="330393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7138052" y="6276596"/>
            <a:ext cx="404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8C</a:t>
            </a:r>
          </a:p>
        </p:txBody>
      </p:sp>
      <p:grpSp>
        <p:nvGrpSpPr>
          <p:cNvPr id="199" name="Group 198"/>
          <p:cNvGrpSpPr/>
          <p:nvPr/>
        </p:nvGrpSpPr>
        <p:grpSpPr>
          <a:xfrm>
            <a:off x="211756" y="927320"/>
            <a:ext cx="5399060" cy="5920602"/>
            <a:chOff x="211756" y="927320"/>
            <a:chExt cx="5399060" cy="5920602"/>
          </a:xfrm>
        </p:grpSpPr>
        <p:sp>
          <p:nvSpPr>
            <p:cNvPr id="203" name="Text Box 28"/>
            <p:cNvSpPr txBox="1">
              <a:spLocks noChangeArrowheads="1"/>
            </p:cNvSpPr>
            <p:nvPr/>
          </p:nvSpPr>
          <p:spPr bwMode="auto">
            <a:xfrm rot="16200000">
              <a:off x="118788" y="1145972"/>
              <a:ext cx="693909" cy="405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204" name="Rectangle 46"/>
            <p:cNvSpPr>
              <a:spLocks noChangeArrowheads="1"/>
            </p:cNvSpPr>
            <p:nvPr/>
          </p:nvSpPr>
          <p:spPr bwMode="auto">
            <a:xfrm>
              <a:off x="2462687" y="1029183"/>
              <a:ext cx="3148129" cy="5818739"/>
            </a:xfrm>
            <a:prstGeom prst="rect">
              <a:avLst/>
            </a:prstGeom>
            <a:solidFill>
              <a:srgbClr val="0000FF">
                <a:alpha val="14117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05" name="Text Box 6"/>
            <p:cNvSpPr txBox="1">
              <a:spLocks noChangeArrowheads="1"/>
            </p:cNvSpPr>
            <p:nvPr/>
          </p:nvSpPr>
          <p:spPr bwMode="auto">
            <a:xfrm>
              <a:off x="4585766" y="1892050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11/2007</a:t>
              </a: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06" name="Text Box 8"/>
            <p:cNvSpPr txBox="1">
              <a:spLocks noChangeArrowheads="1"/>
            </p:cNvSpPr>
            <p:nvPr/>
          </p:nvSpPr>
          <p:spPr bwMode="auto">
            <a:xfrm>
              <a:off x="4550401" y="1193548"/>
              <a:ext cx="1035230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0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1/200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  <p:sp>
          <p:nvSpPr>
            <p:cNvPr id="207" name="Rectangle 31"/>
            <p:cNvSpPr>
              <a:spLocks noChangeArrowheads="1"/>
            </p:cNvSpPr>
            <p:nvPr/>
          </p:nvSpPr>
          <p:spPr bwMode="auto">
            <a:xfrm>
              <a:off x="211756" y="1088356"/>
              <a:ext cx="4173072" cy="731495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08" name="AutoShape 32"/>
            <p:cNvSpPr>
              <a:spLocks noChangeArrowheads="1"/>
            </p:cNvSpPr>
            <p:nvPr/>
          </p:nvSpPr>
          <p:spPr bwMode="auto">
            <a:xfrm>
              <a:off x="282486" y="1059769"/>
              <a:ext cx="3782450" cy="762199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09" name="Oval 33"/>
            <p:cNvSpPr>
              <a:spLocks noChangeArrowheads="1"/>
            </p:cNvSpPr>
            <p:nvPr/>
          </p:nvSpPr>
          <p:spPr bwMode="auto">
            <a:xfrm>
              <a:off x="3595546" y="1069313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13" name="Text Box 34"/>
            <p:cNvSpPr txBox="1">
              <a:spLocks noChangeArrowheads="1"/>
            </p:cNvSpPr>
            <p:nvPr/>
          </p:nvSpPr>
          <p:spPr bwMode="auto">
            <a:xfrm>
              <a:off x="3810951" y="1293555"/>
              <a:ext cx="597990" cy="292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65nm</a:t>
              </a:r>
            </a:p>
          </p:txBody>
        </p:sp>
        <p:sp>
          <p:nvSpPr>
            <p:cNvPr id="214" name="Rectangle 35"/>
            <p:cNvSpPr>
              <a:spLocks noChangeArrowheads="1"/>
            </p:cNvSpPr>
            <p:nvPr/>
          </p:nvSpPr>
          <p:spPr bwMode="auto">
            <a:xfrm>
              <a:off x="629706" y="1067399"/>
              <a:ext cx="3280909" cy="7333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15" name="Text Box 36"/>
            <p:cNvSpPr txBox="1">
              <a:spLocks noChangeArrowheads="1"/>
            </p:cNvSpPr>
            <p:nvPr/>
          </p:nvSpPr>
          <p:spPr bwMode="auto">
            <a:xfrm>
              <a:off x="648976" y="1160481"/>
              <a:ext cx="3160346" cy="411344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1" i="1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Pentium 4 </a:t>
              </a: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( </a:t>
              </a:r>
              <a:r>
                <a:rPr kumimoji="0" lang="hu-HU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Cedar </a:t>
              </a:r>
              <a:r>
                <a:rPr kumimoji="0" lang="hu-HU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Mill</a:t>
              </a: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Pentium D (</a:t>
              </a:r>
              <a:r>
                <a:rPr kumimoji="0" lang="en-US" altLang="en-US" sz="11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Presler</a:t>
              </a: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)           </a:t>
              </a:r>
              <a:endPara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16" name="Text Box 37"/>
            <p:cNvSpPr txBox="1">
              <a:spLocks noChangeArrowheads="1"/>
            </p:cNvSpPr>
            <p:nvPr/>
          </p:nvSpPr>
          <p:spPr bwMode="auto">
            <a:xfrm>
              <a:off x="647389" y="1521772"/>
              <a:ext cx="3160346" cy="272214"/>
            </a:xfrm>
            <a:prstGeom prst="rect">
              <a:avLst/>
            </a:prstGeom>
            <a:solidFill>
              <a:srgbClr val="6148F6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hu-HU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Core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2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217" name="Text Box 44"/>
            <p:cNvSpPr txBox="1">
              <a:spLocks noChangeArrowheads="1"/>
            </p:cNvSpPr>
            <p:nvPr/>
          </p:nvSpPr>
          <p:spPr bwMode="auto">
            <a:xfrm>
              <a:off x="4564868" y="1556127"/>
              <a:ext cx="1001473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0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7/2006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18" name="Text Box 45"/>
            <p:cNvSpPr txBox="1">
              <a:spLocks noChangeArrowheads="1"/>
            </p:cNvSpPr>
            <p:nvPr/>
          </p:nvSpPr>
          <p:spPr bwMode="auto">
            <a:xfrm>
              <a:off x="4585766" y="2256848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11/2008</a:t>
              </a: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19" name="Line 57"/>
            <p:cNvSpPr>
              <a:spLocks noChangeShapeType="1"/>
            </p:cNvSpPr>
            <p:nvPr/>
          </p:nvSpPr>
          <p:spPr bwMode="auto">
            <a:xfrm>
              <a:off x="250336" y="1560809"/>
              <a:ext cx="5358673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222" name="Text Box 58"/>
            <p:cNvSpPr txBox="1">
              <a:spLocks noChangeArrowheads="1"/>
            </p:cNvSpPr>
            <p:nvPr/>
          </p:nvSpPr>
          <p:spPr bwMode="auto">
            <a:xfrm>
              <a:off x="4585766" y="3070041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</a:t>
              </a: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1/20</a:t>
              </a: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223" name="Text Box 61"/>
            <p:cNvSpPr txBox="1">
              <a:spLocks noChangeArrowheads="1"/>
            </p:cNvSpPr>
            <p:nvPr/>
          </p:nvSpPr>
          <p:spPr bwMode="auto">
            <a:xfrm>
              <a:off x="4585766" y="2674844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</a:t>
              </a: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1/20</a:t>
              </a: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24" name="Rectangle 16"/>
            <p:cNvSpPr>
              <a:spLocks noChangeArrowheads="1"/>
            </p:cNvSpPr>
            <p:nvPr/>
          </p:nvSpPr>
          <p:spPr bwMode="auto">
            <a:xfrm>
              <a:off x="221381" y="2671044"/>
              <a:ext cx="4173072" cy="733394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25" name="AutoShape 17"/>
            <p:cNvSpPr>
              <a:spLocks noChangeArrowheads="1"/>
            </p:cNvSpPr>
            <p:nvPr/>
          </p:nvSpPr>
          <p:spPr bwMode="auto">
            <a:xfrm>
              <a:off x="294495" y="2662524"/>
              <a:ext cx="3782450" cy="733394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26" name="Oval 18"/>
            <p:cNvSpPr>
              <a:spLocks noChangeArrowheads="1"/>
            </p:cNvSpPr>
            <p:nvPr/>
          </p:nvSpPr>
          <p:spPr bwMode="auto">
            <a:xfrm>
              <a:off x="3595546" y="2652045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27" name="Text Box 19"/>
            <p:cNvSpPr txBox="1">
              <a:spLocks noChangeArrowheads="1"/>
            </p:cNvSpPr>
            <p:nvPr/>
          </p:nvSpPr>
          <p:spPr bwMode="auto">
            <a:xfrm>
              <a:off x="3798273" y="2893342"/>
              <a:ext cx="601205" cy="294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32nm</a:t>
              </a:r>
            </a:p>
          </p:txBody>
        </p:sp>
        <p:sp>
          <p:nvSpPr>
            <p:cNvPr id="228" name="Rectangle 22"/>
            <p:cNvSpPr>
              <a:spLocks noChangeArrowheads="1"/>
            </p:cNvSpPr>
            <p:nvPr/>
          </p:nvSpPr>
          <p:spPr bwMode="auto">
            <a:xfrm>
              <a:off x="211756" y="1844550"/>
              <a:ext cx="4173072" cy="752394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29" name="AutoShape 23"/>
            <p:cNvSpPr>
              <a:spLocks noChangeArrowheads="1"/>
            </p:cNvSpPr>
            <p:nvPr/>
          </p:nvSpPr>
          <p:spPr bwMode="auto">
            <a:xfrm>
              <a:off x="282486" y="1857851"/>
              <a:ext cx="3782450" cy="733394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30" name="Oval 24"/>
            <p:cNvSpPr>
              <a:spLocks noChangeArrowheads="1"/>
            </p:cNvSpPr>
            <p:nvPr/>
          </p:nvSpPr>
          <p:spPr bwMode="auto">
            <a:xfrm>
              <a:off x="3595546" y="1863550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1" name="Text Box 25"/>
            <p:cNvSpPr txBox="1">
              <a:spLocks noChangeArrowheads="1"/>
            </p:cNvSpPr>
            <p:nvPr/>
          </p:nvSpPr>
          <p:spPr bwMode="auto">
            <a:xfrm>
              <a:off x="3809343" y="2074449"/>
              <a:ext cx="601205" cy="294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45nm</a:t>
              </a:r>
            </a:p>
          </p:txBody>
        </p:sp>
        <p:sp>
          <p:nvSpPr>
            <p:cNvPr id="232" name="Text Box 30"/>
            <p:cNvSpPr txBox="1">
              <a:spLocks noChangeArrowheads="1"/>
            </p:cNvSpPr>
            <p:nvPr/>
          </p:nvSpPr>
          <p:spPr bwMode="auto">
            <a:xfrm rot="16200000">
              <a:off x="21879" y="2011051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233" name="Rectangle 31"/>
            <p:cNvSpPr>
              <a:spLocks noChangeArrowheads="1"/>
            </p:cNvSpPr>
            <p:nvPr/>
          </p:nvSpPr>
          <p:spPr bwMode="auto">
            <a:xfrm>
              <a:off x="211756" y="3444781"/>
              <a:ext cx="4173072" cy="733394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34" name="AutoShape 32"/>
            <p:cNvSpPr>
              <a:spLocks noChangeArrowheads="1"/>
            </p:cNvSpPr>
            <p:nvPr/>
          </p:nvSpPr>
          <p:spPr bwMode="auto">
            <a:xfrm>
              <a:off x="275258" y="3447816"/>
              <a:ext cx="3782450" cy="731494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35" name="Oval 33"/>
            <p:cNvSpPr>
              <a:spLocks noChangeArrowheads="1"/>
            </p:cNvSpPr>
            <p:nvPr/>
          </p:nvSpPr>
          <p:spPr bwMode="auto">
            <a:xfrm>
              <a:off x="3595546" y="3462972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6" name="Text Box 34"/>
            <p:cNvSpPr txBox="1">
              <a:spLocks noChangeArrowheads="1"/>
            </p:cNvSpPr>
            <p:nvPr/>
          </p:nvSpPr>
          <p:spPr bwMode="auto">
            <a:xfrm>
              <a:off x="3802913" y="3691014"/>
              <a:ext cx="602813" cy="294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22nm</a:t>
              </a:r>
            </a:p>
          </p:txBody>
        </p:sp>
        <p:sp>
          <p:nvSpPr>
            <p:cNvPr id="237" name="Text Box 38"/>
            <p:cNvSpPr txBox="1">
              <a:spLocks noChangeArrowheads="1"/>
            </p:cNvSpPr>
            <p:nvPr/>
          </p:nvSpPr>
          <p:spPr bwMode="auto">
            <a:xfrm rot="16200000">
              <a:off x="36346" y="3630812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238" name="Rectangle 35"/>
            <p:cNvSpPr>
              <a:spLocks noChangeArrowheads="1"/>
            </p:cNvSpPr>
            <p:nvPr/>
          </p:nvSpPr>
          <p:spPr bwMode="auto">
            <a:xfrm>
              <a:off x="629706" y="1863550"/>
              <a:ext cx="3280909" cy="7333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39" name="Text Box 36"/>
            <p:cNvSpPr txBox="1">
              <a:spLocks noChangeArrowheads="1"/>
            </p:cNvSpPr>
            <p:nvPr/>
          </p:nvSpPr>
          <p:spPr bwMode="auto">
            <a:xfrm>
              <a:off x="639351" y="1890400"/>
              <a:ext cx="3160346" cy="274872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Penryn</a:t>
              </a:r>
              <a:r>
                <a:rPr kumimoji="0" lang="hu-HU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hu-HU" alt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Family</a:t>
              </a: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240" name="Text Box 37"/>
            <p:cNvSpPr txBox="1">
              <a:spLocks noChangeArrowheads="1"/>
            </p:cNvSpPr>
            <p:nvPr/>
          </p:nvSpPr>
          <p:spPr bwMode="auto">
            <a:xfrm>
              <a:off x="639351" y="2254947"/>
              <a:ext cx="3160346" cy="274872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N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ehalem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241" name="Rectangle 35"/>
            <p:cNvSpPr>
              <a:spLocks noChangeArrowheads="1"/>
            </p:cNvSpPr>
            <p:nvPr/>
          </p:nvSpPr>
          <p:spPr bwMode="auto">
            <a:xfrm>
              <a:off x="629706" y="2657743"/>
              <a:ext cx="3280909" cy="7333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42" name="Text Box 36"/>
            <p:cNvSpPr txBox="1">
              <a:spLocks noChangeArrowheads="1"/>
            </p:cNvSpPr>
            <p:nvPr/>
          </p:nvSpPr>
          <p:spPr bwMode="auto">
            <a:xfrm>
              <a:off x="639351" y="2669850"/>
              <a:ext cx="3160346" cy="274872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W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estmere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3" name="Text Box 37"/>
            <p:cNvSpPr txBox="1">
              <a:spLocks noChangeArrowheads="1"/>
            </p:cNvSpPr>
            <p:nvPr/>
          </p:nvSpPr>
          <p:spPr bwMode="auto">
            <a:xfrm>
              <a:off x="639351" y="3049141"/>
              <a:ext cx="3150000" cy="274872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3366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S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andy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Bridge</a:t>
              </a:r>
            </a:p>
          </p:txBody>
        </p:sp>
        <p:sp>
          <p:nvSpPr>
            <p:cNvPr id="244" name="Rectangle 35"/>
            <p:cNvSpPr>
              <a:spLocks noChangeArrowheads="1"/>
            </p:cNvSpPr>
            <p:nvPr/>
          </p:nvSpPr>
          <p:spPr bwMode="auto">
            <a:xfrm>
              <a:off x="629706" y="3451617"/>
              <a:ext cx="3280909" cy="7314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45" name="Text Box 37"/>
            <p:cNvSpPr txBox="1">
              <a:spLocks noChangeArrowheads="1"/>
            </p:cNvSpPr>
            <p:nvPr/>
          </p:nvSpPr>
          <p:spPr bwMode="auto">
            <a:xfrm>
              <a:off x="657014" y="3858213"/>
              <a:ext cx="3148129" cy="270000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H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aswell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6" name="Text Box 58"/>
            <p:cNvSpPr txBox="1">
              <a:spLocks noChangeArrowheads="1"/>
            </p:cNvSpPr>
            <p:nvPr/>
          </p:nvSpPr>
          <p:spPr bwMode="auto">
            <a:xfrm>
              <a:off x="4585766" y="3493208"/>
              <a:ext cx="956462" cy="330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4/20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7" name="Text Box 58"/>
            <p:cNvSpPr txBox="1">
              <a:spLocks noChangeArrowheads="1"/>
            </p:cNvSpPr>
            <p:nvPr/>
          </p:nvSpPr>
          <p:spPr bwMode="auto">
            <a:xfrm>
              <a:off x="4592196" y="3876145"/>
              <a:ext cx="956462" cy="330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06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13</a:t>
              </a:r>
            </a:p>
          </p:txBody>
        </p:sp>
        <p:sp>
          <p:nvSpPr>
            <p:cNvPr id="248" name="Text Box 58"/>
            <p:cNvSpPr txBox="1">
              <a:spLocks noChangeArrowheads="1"/>
            </p:cNvSpPr>
            <p:nvPr/>
          </p:nvSpPr>
          <p:spPr bwMode="auto">
            <a:xfrm>
              <a:off x="4568083" y="4254685"/>
              <a:ext cx="956389" cy="33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09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14</a:t>
              </a:r>
            </a:p>
          </p:txBody>
        </p:sp>
        <p:sp>
          <p:nvSpPr>
            <p:cNvPr id="249" name="Text Box 58"/>
            <p:cNvSpPr txBox="1">
              <a:spLocks noChangeArrowheads="1"/>
            </p:cNvSpPr>
            <p:nvPr/>
          </p:nvSpPr>
          <p:spPr bwMode="auto">
            <a:xfrm>
              <a:off x="4476456" y="4544381"/>
              <a:ext cx="1063520" cy="28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15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0" name="Rectangle 31"/>
            <p:cNvSpPr>
              <a:spLocks noChangeArrowheads="1"/>
            </p:cNvSpPr>
            <p:nvPr/>
          </p:nvSpPr>
          <p:spPr bwMode="auto">
            <a:xfrm>
              <a:off x="231086" y="4230720"/>
              <a:ext cx="4115316" cy="261720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51" name="AutoShape 32"/>
            <p:cNvSpPr>
              <a:spLocks noChangeArrowheads="1"/>
            </p:cNvSpPr>
            <p:nvPr/>
          </p:nvSpPr>
          <p:spPr bwMode="auto">
            <a:xfrm>
              <a:off x="286632" y="4259816"/>
              <a:ext cx="3753045" cy="2578658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52" name="Text Box 34"/>
            <p:cNvSpPr txBox="1">
              <a:spLocks noChangeArrowheads="1"/>
            </p:cNvSpPr>
            <p:nvPr/>
          </p:nvSpPr>
          <p:spPr bwMode="auto">
            <a:xfrm>
              <a:off x="3819752" y="4819730"/>
              <a:ext cx="602532" cy="29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</a:t>
              </a: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4</a:t>
              </a:r>
              <a:r>
                <a:rPr kumimoji="0" lang="hu-HU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nm</a:t>
              </a:r>
            </a:p>
          </p:txBody>
        </p:sp>
        <p:sp>
          <p:nvSpPr>
            <p:cNvPr id="253" name="Text Box 38"/>
            <p:cNvSpPr txBox="1">
              <a:spLocks noChangeArrowheads="1"/>
            </p:cNvSpPr>
            <p:nvPr/>
          </p:nvSpPr>
          <p:spPr bwMode="auto">
            <a:xfrm rot="16200000">
              <a:off x="24193" y="5239240"/>
              <a:ext cx="898235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6</a:t>
              </a: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YEARS</a:t>
              </a:r>
            </a:p>
          </p:txBody>
        </p:sp>
        <p:sp>
          <p:nvSpPr>
            <p:cNvPr id="254" name="Rectangle 35"/>
            <p:cNvSpPr>
              <a:spLocks noChangeArrowheads="1"/>
            </p:cNvSpPr>
            <p:nvPr/>
          </p:nvSpPr>
          <p:spPr bwMode="auto">
            <a:xfrm>
              <a:off x="655426" y="4270259"/>
              <a:ext cx="3280909" cy="2514866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55" name="Text Box 58"/>
            <p:cNvSpPr txBox="1">
              <a:spLocks noChangeArrowheads="1"/>
            </p:cNvSpPr>
            <p:nvPr/>
          </p:nvSpPr>
          <p:spPr bwMode="auto">
            <a:xfrm>
              <a:off x="4467856" y="4914848"/>
              <a:ext cx="1063520" cy="33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16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6" name="Text Box 58"/>
            <p:cNvSpPr txBox="1">
              <a:spLocks noChangeArrowheads="1"/>
            </p:cNvSpPr>
            <p:nvPr/>
          </p:nvSpPr>
          <p:spPr bwMode="auto">
            <a:xfrm>
              <a:off x="4527955" y="5258523"/>
              <a:ext cx="9973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17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7" name="Text Box 38"/>
            <p:cNvSpPr txBox="1">
              <a:spLocks noChangeArrowheads="1"/>
            </p:cNvSpPr>
            <p:nvPr/>
          </p:nvSpPr>
          <p:spPr bwMode="auto">
            <a:xfrm rot="16200000">
              <a:off x="36346" y="1232939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258" name="Text Box 58"/>
            <p:cNvSpPr txBox="1">
              <a:spLocks noChangeArrowheads="1"/>
            </p:cNvSpPr>
            <p:nvPr/>
          </p:nvSpPr>
          <p:spPr bwMode="auto">
            <a:xfrm>
              <a:off x="4585722" y="5583408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17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9" name="Text Box 58"/>
            <p:cNvSpPr txBox="1">
              <a:spLocks noChangeArrowheads="1"/>
            </p:cNvSpPr>
            <p:nvPr/>
          </p:nvSpPr>
          <p:spPr bwMode="auto">
            <a:xfrm>
              <a:off x="4576247" y="6221050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18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0" name="Oval 33"/>
            <p:cNvSpPr>
              <a:spLocks noChangeArrowheads="1"/>
            </p:cNvSpPr>
            <p:nvPr/>
          </p:nvSpPr>
          <p:spPr bwMode="auto">
            <a:xfrm>
              <a:off x="3358939" y="4221109"/>
              <a:ext cx="1052070" cy="2593056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61" name="Text Box 37"/>
            <p:cNvSpPr txBox="1">
              <a:spLocks noChangeArrowheads="1"/>
            </p:cNvSpPr>
            <p:nvPr/>
          </p:nvSpPr>
          <p:spPr bwMode="auto">
            <a:xfrm>
              <a:off x="656915" y="5232188"/>
              <a:ext cx="3150000" cy="276999"/>
            </a:xfrm>
            <a:prstGeom prst="rect">
              <a:avLst/>
            </a:prstGeom>
            <a:solidFill>
              <a:srgbClr val="B48AB1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Kaby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Lake Refresh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2" name="Text Box 37"/>
            <p:cNvSpPr txBox="1">
              <a:spLocks noChangeArrowheads="1"/>
            </p:cNvSpPr>
            <p:nvPr/>
          </p:nvSpPr>
          <p:spPr bwMode="auto">
            <a:xfrm>
              <a:off x="656915" y="4901867"/>
              <a:ext cx="3150000" cy="276999"/>
            </a:xfrm>
            <a:prstGeom prst="rect">
              <a:avLst/>
            </a:prstGeom>
            <a:solidFill>
              <a:srgbClr val="B77DBD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Kaby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3" name="Text Box 37"/>
            <p:cNvSpPr txBox="1">
              <a:spLocks noChangeArrowheads="1"/>
            </p:cNvSpPr>
            <p:nvPr/>
          </p:nvSpPr>
          <p:spPr bwMode="auto">
            <a:xfrm>
              <a:off x="656915" y="4572120"/>
              <a:ext cx="3150000" cy="270000"/>
            </a:xfrm>
            <a:prstGeom prst="rect">
              <a:avLst/>
            </a:prstGeom>
            <a:solidFill>
              <a:srgbClr val="B77DBD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Skylake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4" name="Text Box 34"/>
            <p:cNvSpPr txBox="1">
              <a:spLocks noChangeArrowheads="1"/>
            </p:cNvSpPr>
            <p:nvPr/>
          </p:nvSpPr>
          <p:spPr bwMode="auto">
            <a:xfrm>
              <a:off x="3819495" y="5344883"/>
              <a:ext cx="59503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14</a:t>
              </a:r>
              <a:r>
                <a:rPr kumimoji="0" lang="hu-HU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nm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65" name="Text Box 36"/>
            <p:cNvSpPr txBox="1">
              <a:spLocks noChangeArrowheads="1"/>
            </p:cNvSpPr>
            <p:nvPr/>
          </p:nvSpPr>
          <p:spPr bwMode="auto">
            <a:xfrm>
              <a:off x="655507" y="4239619"/>
              <a:ext cx="3150000" cy="270893"/>
            </a:xfrm>
            <a:prstGeom prst="rect">
              <a:avLst/>
            </a:prstGeom>
            <a:solidFill>
              <a:srgbClr val="FFFFC9">
                <a:alpha val="57647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Broadwell</a:t>
              </a:r>
              <a:endPara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6" name="Text Box 36"/>
            <p:cNvSpPr txBox="1">
              <a:spLocks noChangeArrowheads="1"/>
            </p:cNvSpPr>
            <p:nvPr/>
          </p:nvSpPr>
          <p:spPr bwMode="auto">
            <a:xfrm>
              <a:off x="650906" y="3489615"/>
              <a:ext cx="3150000" cy="274872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I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vy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Bridge</a:t>
              </a:r>
            </a:p>
          </p:txBody>
        </p:sp>
        <p:sp>
          <p:nvSpPr>
            <p:cNvPr id="267" name="Text Box 29"/>
            <p:cNvSpPr txBox="1">
              <a:spLocks noChangeArrowheads="1"/>
            </p:cNvSpPr>
            <p:nvPr/>
          </p:nvSpPr>
          <p:spPr bwMode="auto">
            <a:xfrm rot="16200000">
              <a:off x="31524" y="2830238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268" name="Text Box 37"/>
            <p:cNvSpPr txBox="1">
              <a:spLocks noChangeArrowheads="1"/>
            </p:cNvSpPr>
            <p:nvPr/>
          </p:nvSpPr>
          <p:spPr bwMode="auto">
            <a:xfrm>
              <a:off x="656915" y="6222414"/>
              <a:ext cx="3150000" cy="276999"/>
            </a:xfrm>
            <a:prstGeom prst="rect">
              <a:avLst/>
            </a:prstGeom>
            <a:solidFill>
              <a:srgbClr val="B48AB1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Coffee Lake Refresh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9" name="Text Box 37"/>
            <p:cNvSpPr txBox="1">
              <a:spLocks noChangeArrowheads="1"/>
            </p:cNvSpPr>
            <p:nvPr/>
          </p:nvSpPr>
          <p:spPr bwMode="auto">
            <a:xfrm>
              <a:off x="656915" y="5564370"/>
              <a:ext cx="3150000" cy="276999"/>
            </a:xfrm>
            <a:prstGeom prst="rect">
              <a:avLst/>
            </a:prstGeom>
            <a:solidFill>
              <a:srgbClr val="B48AB1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Coffee Lake 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3401870" y="303295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2G</a:t>
              </a: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3413980" y="348300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3G</a:t>
              </a: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3413980" y="384304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4G</a:t>
              </a:r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3413980" y="420308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5G</a:t>
              </a: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3401870" y="456312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6G</a:t>
              </a:r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3401870" y="492316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7G</a:t>
              </a: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3394730" y="5238198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8G</a:t>
              </a:r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3394730" y="5559738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8G</a:t>
              </a:r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3382620" y="6201800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9G</a:t>
              </a:r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3401870" y="1540530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1G</a:t>
              </a:r>
            </a:p>
          </p:txBody>
        </p:sp>
        <p:sp>
          <p:nvSpPr>
            <p:cNvPr id="280" name="Text Box 37"/>
            <p:cNvSpPr txBox="1">
              <a:spLocks noChangeArrowheads="1"/>
            </p:cNvSpPr>
            <p:nvPr/>
          </p:nvSpPr>
          <p:spPr bwMode="auto">
            <a:xfrm>
              <a:off x="656565" y="6533195"/>
              <a:ext cx="3150000" cy="276999"/>
            </a:xfrm>
            <a:prstGeom prst="rect">
              <a:avLst/>
            </a:prstGeom>
            <a:solidFill>
              <a:srgbClr val="B48AB1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Comet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3282985" y="6506223"/>
              <a:ext cx="551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10G</a:t>
              </a:r>
            </a:p>
          </p:txBody>
        </p:sp>
        <p:sp>
          <p:nvSpPr>
            <p:cNvPr id="282" name="Text Box 58"/>
            <p:cNvSpPr txBox="1">
              <a:spLocks noChangeArrowheads="1"/>
            </p:cNvSpPr>
            <p:nvPr/>
          </p:nvSpPr>
          <p:spPr bwMode="auto">
            <a:xfrm>
              <a:off x="4591250" y="6508126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19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3" name="Text Box 37"/>
            <p:cNvSpPr txBox="1">
              <a:spLocks noChangeArrowheads="1"/>
            </p:cNvSpPr>
            <p:nvPr/>
          </p:nvSpPr>
          <p:spPr bwMode="auto">
            <a:xfrm>
              <a:off x="656915" y="5896546"/>
              <a:ext cx="3150000" cy="276999"/>
            </a:xfrm>
            <a:prstGeom prst="rect">
              <a:avLst/>
            </a:prstGeom>
            <a:solidFill>
              <a:srgbClr val="B48AB1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Amber/Whiskey Lake   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4" name="Text Box 58"/>
            <p:cNvSpPr txBox="1">
              <a:spLocks noChangeArrowheads="1"/>
            </p:cNvSpPr>
            <p:nvPr/>
          </p:nvSpPr>
          <p:spPr bwMode="auto">
            <a:xfrm>
              <a:off x="4591250" y="5906931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18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85" name="TextBox 284"/>
          <p:cNvSpPr txBox="1"/>
          <p:nvPr/>
        </p:nvSpPr>
        <p:spPr>
          <a:xfrm>
            <a:off x="3392245" y="5885388"/>
            <a:ext cx="4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8G</a:t>
            </a:r>
          </a:p>
        </p:txBody>
      </p:sp>
    </p:spTree>
    <p:extLst>
      <p:ext uri="{BB962C8B-B14F-4D97-AF65-F5344CB8AC3E}">
        <p14:creationId xmlns:p14="http://schemas.microsoft.com/office/powerpoint/2010/main" val="8457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8"/>
          <p:cNvSpPr txBox="1">
            <a:spLocks noChangeArrowheads="1"/>
          </p:cNvSpPr>
          <p:nvPr/>
        </p:nvSpPr>
        <p:spPr bwMode="auto">
          <a:xfrm rot="16200000">
            <a:off x="118788" y="1627999"/>
            <a:ext cx="693909" cy="40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5929014" y="1155847"/>
            <a:ext cx="2672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features of the ISA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the microarchitecture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777831" y="1173717"/>
            <a:ext cx="3028531" cy="435349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24868" y="1886445"/>
            <a:ext cx="3740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New microarchitecture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Thunderbolt 3,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WiFi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6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50401" y="1704150"/>
            <a:ext cx="10352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05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18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241251" y="1570383"/>
            <a:ext cx="4173072" cy="73149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282486" y="1541796"/>
            <a:ext cx="3782450" cy="76219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" name="Oval 33"/>
          <p:cNvSpPr>
            <a:spLocks noChangeArrowheads="1"/>
          </p:cNvSpPr>
          <p:nvPr/>
        </p:nvSpPr>
        <p:spPr bwMode="auto">
          <a:xfrm>
            <a:off x="3595546" y="1551340"/>
            <a:ext cx="784460" cy="733394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3810951" y="1797807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</a:t>
            </a:r>
            <a:r>
              <a:rPr kumimoji="0" lang="hu-H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nm</a:t>
            </a:r>
            <a:endParaRPr kumimoji="0" lang="hu-HU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629706" y="1530176"/>
            <a:ext cx="3280909" cy="73339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648976" y="1709882"/>
            <a:ext cx="3160346" cy="259045"/>
          </a:xfrm>
          <a:prstGeom prst="rect">
            <a:avLst/>
          </a:prstGeom>
          <a:solidFill>
            <a:srgbClr val="FFFFC9">
              <a:alpha val="57647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3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Cannon Lake          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647389" y="1977552"/>
            <a:ext cx="3160346" cy="276999"/>
          </a:xfrm>
          <a:prstGeom prst="rect">
            <a:avLst/>
          </a:prstGeom>
          <a:solidFill>
            <a:srgbClr val="FFFFC9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ICE Lake        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4564868" y="1990529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0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7/20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19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 rot="16200000">
            <a:off x="36346" y="1714966"/>
            <a:ext cx="858794" cy="24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22" name="Left Brace 21"/>
          <p:cNvSpPr/>
          <p:nvPr/>
        </p:nvSpPr>
        <p:spPr bwMode="auto">
          <a:xfrm>
            <a:off x="5698300" y="1945685"/>
            <a:ext cx="94779" cy="360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18992" y="1954972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 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32212" y="1681567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67255" y="1641285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AVX 512</a:t>
            </a:r>
          </a:p>
        </p:txBody>
      </p:sp>
      <p:sp>
        <p:nvSpPr>
          <p:cNvPr id="26" name="Text Box 56"/>
          <p:cNvSpPr txBox="1">
            <a:spLocks noChangeArrowheads="1"/>
          </p:cNvSpPr>
          <p:nvPr/>
        </p:nvSpPr>
        <p:spPr bwMode="auto">
          <a:xfrm>
            <a:off x="75092" y="510933"/>
            <a:ext cx="8390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Key ISA and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microarchitecture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innovations of the Core 2 family (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on [3]) 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4407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774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power management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innovations of the Core 2 family (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on [3]) -</a:t>
            </a:r>
            <a:r>
              <a:rPr lang="en-US" altLang="en-US" sz="14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(16)</a:t>
            </a:r>
            <a:endParaRPr lang="en-US" sz="1600" dirty="0"/>
          </a:p>
        </p:txBody>
      </p:sp>
      <p:grpSp>
        <p:nvGrpSpPr>
          <p:cNvPr id="95" name="Group 94"/>
          <p:cNvGrpSpPr/>
          <p:nvPr/>
        </p:nvGrpSpPr>
        <p:grpSpPr>
          <a:xfrm>
            <a:off x="211756" y="927320"/>
            <a:ext cx="5399060" cy="5920602"/>
            <a:chOff x="211756" y="927320"/>
            <a:chExt cx="5399060" cy="5920602"/>
          </a:xfrm>
        </p:grpSpPr>
        <p:sp>
          <p:nvSpPr>
            <p:cNvPr id="96" name="Text Box 28"/>
            <p:cNvSpPr txBox="1">
              <a:spLocks noChangeArrowheads="1"/>
            </p:cNvSpPr>
            <p:nvPr/>
          </p:nvSpPr>
          <p:spPr bwMode="auto">
            <a:xfrm rot="16200000">
              <a:off x="118788" y="1145972"/>
              <a:ext cx="693909" cy="405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111" name="Rectangle 46"/>
            <p:cNvSpPr>
              <a:spLocks noChangeArrowheads="1"/>
            </p:cNvSpPr>
            <p:nvPr/>
          </p:nvSpPr>
          <p:spPr bwMode="auto">
            <a:xfrm>
              <a:off x="2462687" y="1029183"/>
              <a:ext cx="3148129" cy="5818739"/>
            </a:xfrm>
            <a:prstGeom prst="rect">
              <a:avLst/>
            </a:prstGeom>
            <a:solidFill>
              <a:srgbClr val="0000FF">
                <a:alpha val="14117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15" name="Text Box 6"/>
            <p:cNvSpPr txBox="1">
              <a:spLocks noChangeArrowheads="1"/>
            </p:cNvSpPr>
            <p:nvPr/>
          </p:nvSpPr>
          <p:spPr bwMode="auto">
            <a:xfrm>
              <a:off x="4585766" y="1892050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11/2007</a:t>
              </a: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6" name="Text Box 8"/>
            <p:cNvSpPr txBox="1">
              <a:spLocks noChangeArrowheads="1"/>
            </p:cNvSpPr>
            <p:nvPr/>
          </p:nvSpPr>
          <p:spPr bwMode="auto">
            <a:xfrm>
              <a:off x="4550401" y="1193548"/>
              <a:ext cx="1035230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0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1/200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17" name="Rectangle 31"/>
            <p:cNvSpPr>
              <a:spLocks noChangeArrowheads="1"/>
            </p:cNvSpPr>
            <p:nvPr/>
          </p:nvSpPr>
          <p:spPr bwMode="auto">
            <a:xfrm>
              <a:off x="211756" y="1088356"/>
              <a:ext cx="4173072" cy="731495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18" name="AutoShape 32"/>
            <p:cNvSpPr>
              <a:spLocks noChangeArrowheads="1"/>
            </p:cNvSpPr>
            <p:nvPr/>
          </p:nvSpPr>
          <p:spPr bwMode="auto">
            <a:xfrm>
              <a:off x="282486" y="1059769"/>
              <a:ext cx="3782450" cy="762199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19" name="Oval 33"/>
            <p:cNvSpPr>
              <a:spLocks noChangeArrowheads="1"/>
            </p:cNvSpPr>
            <p:nvPr/>
          </p:nvSpPr>
          <p:spPr bwMode="auto">
            <a:xfrm>
              <a:off x="3595546" y="1069313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0" name="Text Box 34"/>
            <p:cNvSpPr txBox="1">
              <a:spLocks noChangeArrowheads="1"/>
            </p:cNvSpPr>
            <p:nvPr/>
          </p:nvSpPr>
          <p:spPr bwMode="auto">
            <a:xfrm>
              <a:off x="3810951" y="1293555"/>
              <a:ext cx="597990" cy="292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65nm</a:t>
              </a:r>
            </a:p>
          </p:txBody>
        </p:sp>
        <p:sp>
          <p:nvSpPr>
            <p:cNvPr id="121" name="Rectangle 35"/>
            <p:cNvSpPr>
              <a:spLocks noChangeArrowheads="1"/>
            </p:cNvSpPr>
            <p:nvPr/>
          </p:nvSpPr>
          <p:spPr bwMode="auto">
            <a:xfrm>
              <a:off x="629706" y="1067399"/>
              <a:ext cx="3280909" cy="7333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22" name="Text Box 36"/>
            <p:cNvSpPr txBox="1">
              <a:spLocks noChangeArrowheads="1"/>
            </p:cNvSpPr>
            <p:nvPr/>
          </p:nvSpPr>
          <p:spPr bwMode="auto">
            <a:xfrm>
              <a:off x="648976" y="1160481"/>
              <a:ext cx="3160346" cy="411344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1" i="1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Pentium 4 </a:t>
              </a: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( </a:t>
              </a:r>
              <a:r>
                <a:rPr kumimoji="0" lang="hu-HU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Cedar </a:t>
              </a:r>
              <a:r>
                <a:rPr kumimoji="0" lang="hu-HU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Mill</a:t>
              </a: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Pentium D (</a:t>
              </a:r>
              <a:r>
                <a:rPr kumimoji="0" lang="en-US" altLang="en-US" sz="11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Presler</a:t>
              </a:r>
              <a:r>
                <a:rPr kumimoji="0" lang="en-US" altLang="en-US" sz="11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)           </a:t>
              </a:r>
              <a:endPara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3" name="Text Box 37"/>
            <p:cNvSpPr txBox="1">
              <a:spLocks noChangeArrowheads="1"/>
            </p:cNvSpPr>
            <p:nvPr/>
          </p:nvSpPr>
          <p:spPr bwMode="auto">
            <a:xfrm>
              <a:off x="647389" y="1521772"/>
              <a:ext cx="3160346" cy="272214"/>
            </a:xfrm>
            <a:prstGeom prst="rect">
              <a:avLst/>
            </a:prstGeom>
            <a:solidFill>
              <a:srgbClr val="6148F6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hu-HU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Core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2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124" name="Text Box 44"/>
            <p:cNvSpPr txBox="1">
              <a:spLocks noChangeArrowheads="1"/>
            </p:cNvSpPr>
            <p:nvPr/>
          </p:nvSpPr>
          <p:spPr bwMode="auto">
            <a:xfrm>
              <a:off x="4564868" y="1556127"/>
              <a:ext cx="1001473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0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7/2006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25" name="Text Box 45"/>
            <p:cNvSpPr txBox="1">
              <a:spLocks noChangeArrowheads="1"/>
            </p:cNvSpPr>
            <p:nvPr/>
          </p:nvSpPr>
          <p:spPr bwMode="auto">
            <a:xfrm>
              <a:off x="4585766" y="2256848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11/2008</a:t>
              </a: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6" name="Line 57"/>
            <p:cNvSpPr>
              <a:spLocks noChangeShapeType="1"/>
            </p:cNvSpPr>
            <p:nvPr/>
          </p:nvSpPr>
          <p:spPr bwMode="auto">
            <a:xfrm>
              <a:off x="250336" y="1560809"/>
              <a:ext cx="5358673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127" name="Text Box 58"/>
            <p:cNvSpPr txBox="1">
              <a:spLocks noChangeArrowheads="1"/>
            </p:cNvSpPr>
            <p:nvPr/>
          </p:nvSpPr>
          <p:spPr bwMode="auto">
            <a:xfrm>
              <a:off x="4585766" y="3070041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</a:t>
              </a: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1/20</a:t>
              </a: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128" name="Text Box 61"/>
            <p:cNvSpPr txBox="1">
              <a:spLocks noChangeArrowheads="1"/>
            </p:cNvSpPr>
            <p:nvPr/>
          </p:nvSpPr>
          <p:spPr bwMode="auto">
            <a:xfrm>
              <a:off x="4585766" y="2674844"/>
              <a:ext cx="948425" cy="32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</a:t>
              </a: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1/20</a:t>
              </a: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29" name="Rectangle 16"/>
            <p:cNvSpPr>
              <a:spLocks noChangeArrowheads="1"/>
            </p:cNvSpPr>
            <p:nvPr/>
          </p:nvSpPr>
          <p:spPr bwMode="auto">
            <a:xfrm>
              <a:off x="221381" y="2671044"/>
              <a:ext cx="4173072" cy="733394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30" name="AutoShape 17"/>
            <p:cNvSpPr>
              <a:spLocks noChangeArrowheads="1"/>
            </p:cNvSpPr>
            <p:nvPr/>
          </p:nvSpPr>
          <p:spPr bwMode="auto">
            <a:xfrm>
              <a:off x="294495" y="2662524"/>
              <a:ext cx="3782450" cy="733394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31" name="Oval 18"/>
            <p:cNvSpPr>
              <a:spLocks noChangeArrowheads="1"/>
            </p:cNvSpPr>
            <p:nvPr/>
          </p:nvSpPr>
          <p:spPr bwMode="auto">
            <a:xfrm>
              <a:off x="3595546" y="2652045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2" name="Text Box 19"/>
            <p:cNvSpPr txBox="1">
              <a:spLocks noChangeArrowheads="1"/>
            </p:cNvSpPr>
            <p:nvPr/>
          </p:nvSpPr>
          <p:spPr bwMode="auto">
            <a:xfrm>
              <a:off x="3798273" y="2893342"/>
              <a:ext cx="601205" cy="294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32nm</a:t>
              </a:r>
            </a:p>
          </p:txBody>
        </p:sp>
        <p:sp>
          <p:nvSpPr>
            <p:cNvPr id="143" name="Rectangle 22"/>
            <p:cNvSpPr>
              <a:spLocks noChangeArrowheads="1"/>
            </p:cNvSpPr>
            <p:nvPr/>
          </p:nvSpPr>
          <p:spPr bwMode="auto">
            <a:xfrm>
              <a:off x="211756" y="1844550"/>
              <a:ext cx="4173072" cy="752394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4" name="AutoShape 23"/>
            <p:cNvSpPr>
              <a:spLocks noChangeArrowheads="1"/>
            </p:cNvSpPr>
            <p:nvPr/>
          </p:nvSpPr>
          <p:spPr bwMode="auto">
            <a:xfrm>
              <a:off x="282486" y="1857851"/>
              <a:ext cx="3782450" cy="733394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5" name="Oval 24"/>
            <p:cNvSpPr>
              <a:spLocks noChangeArrowheads="1"/>
            </p:cNvSpPr>
            <p:nvPr/>
          </p:nvSpPr>
          <p:spPr bwMode="auto">
            <a:xfrm>
              <a:off x="3595546" y="1863550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6" name="Text Box 25"/>
            <p:cNvSpPr txBox="1">
              <a:spLocks noChangeArrowheads="1"/>
            </p:cNvSpPr>
            <p:nvPr/>
          </p:nvSpPr>
          <p:spPr bwMode="auto">
            <a:xfrm>
              <a:off x="3809343" y="2074449"/>
              <a:ext cx="601205" cy="294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45nm</a:t>
              </a:r>
            </a:p>
          </p:txBody>
        </p:sp>
        <p:sp>
          <p:nvSpPr>
            <p:cNvPr id="147" name="Text Box 30"/>
            <p:cNvSpPr txBox="1">
              <a:spLocks noChangeArrowheads="1"/>
            </p:cNvSpPr>
            <p:nvPr/>
          </p:nvSpPr>
          <p:spPr bwMode="auto">
            <a:xfrm rot="16200000">
              <a:off x="21879" y="2011051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148" name="Rectangle 31"/>
            <p:cNvSpPr>
              <a:spLocks noChangeArrowheads="1"/>
            </p:cNvSpPr>
            <p:nvPr/>
          </p:nvSpPr>
          <p:spPr bwMode="auto">
            <a:xfrm>
              <a:off x="211756" y="3444781"/>
              <a:ext cx="4173072" cy="733394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9" name="AutoShape 32"/>
            <p:cNvSpPr>
              <a:spLocks noChangeArrowheads="1"/>
            </p:cNvSpPr>
            <p:nvPr/>
          </p:nvSpPr>
          <p:spPr bwMode="auto">
            <a:xfrm>
              <a:off x="275258" y="3447816"/>
              <a:ext cx="3782450" cy="731494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50" name="Oval 33"/>
            <p:cNvSpPr>
              <a:spLocks noChangeArrowheads="1"/>
            </p:cNvSpPr>
            <p:nvPr/>
          </p:nvSpPr>
          <p:spPr bwMode="auto">
            <a:xfrm>
              <a:off x="3595546" y="3462972"/>
              <a:ext cx="784460" cy="733394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51" name="Text Box 34"/>
            <p:cNvSpPr txBox="1">
              <a:spLocks noChangeArrowheads="1"/>
            </p:cNvSpPr>
            <p:nvPr/>
          </p:nvSpPr>
          <p:spPr bwMode="auto">
            <a:xfrm>
              <a:off x="3802913" y="3691014"/>
              <a:ext cx="602813" cy="294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22nm</a:t>
              </a:r>
            </a:p>
          </p:txBody>
        </p:sp>
        <p:sp>
          <p:nvSpPr>
            <p:cNvPr id="152" name="Text Box 38"/>
            <p:cNvSpPr txBox="1">
              <a:spLocks noChangeArrowheads="1"/>
            </p:cNvSpPr>
            <p:nvPr/>
          </p:nvSpPr>
          <p:spPr bwMode="auto">
            <a:xfrm rot="16200000">
              <a:off x="36346" y="3611562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153" name="Rectangle 35"/>
            <p:cNvSpPr>
              <a:spLocks noChangeArrowheads="1"/>
            </p:cNvSpPr>
            <p:nvPr/>
          </p:nvSpPr>
          <p:spPr bwMode="auto">
            <a:xfrm>
              <a:off x="629706" y="1863550"/>
              <a:ext cx="3280909" cy="7333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54" name="Text Box 36"/>
            <p:cNvSpPr txBox="1">
              <a:spLocks noChangeArrowheads="1"/>
            </p:cNvSpPr>
            <p:nvPr/>
          </p:nvSpPr>
          <p:spPr bwMode="auto">
            <a:xfrm>
              <a:off x="639351" y="1890400"/>
              <a:ext cx="3160346" cy="274872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Penryn</a:t>
              </a:r>
              <a:r>
                <a:rPr kumimoji="0" lang="hu-HU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hu-HU" alt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Family</a:t>
              </a: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155" name="Text Box 37"/>
            <p:cNvSpPr txBox="1">
              <a:spLocks noChangeArrowheads="1"/>
            </p:cNvSpPr>
            <p:nvPr/>
          </p:nvSpPr>
          <p:spPr bwMode="auto">
            <a:xfrm>
              <a:off x="639351" y="2254947"/>
              <a:ext cx="3160346" cy="274872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N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ehalem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156" name="Rectangle 35"/>
            <p:cNvSpPr>
              <a:spLocks noChangeArrowheads="1"/>
            </p:cNvSpPr>
            <p:nvPr/>
          </p:nvSpPr>
          <p:spPr bwMode="auto">
            <a:xfrm>
              <a:off x="629706" y="2657743"/>
              <a:ext cx="3280909" cy="7333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57" name="Text Box 36"/>
            <p:cNvSpPr txBox="1">
              <a:spLocks noChangeArrowheads="1"/>
            </p:cNvSpPr>
            <p:nvPr/>
          </p:nvSpPr>
          <p:spPr bwMode="auto">
            <a:xfrm>
              <a:off x="639351" y="2669850"/>
              <a:ext cx="3160346" cy="274872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W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estmere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58" name="Text Box 37"/>
            <p:cNvSpPr txBox="1">
              <a:spLocks noChangeArrowheads="1"/>
            </p:cNvSpPr>
            <p:nvPr/>
          </p:nvSpPr>
          <p:spPr bwMode="auto">
            <a:xfrm>
              <a:off x="639351" y="3049141"/>
              <a:ext cx="3150000" cy="274872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3366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S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andy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Bridge</a:t>
              </a:r>
            </a:p>
          </p:txBody>
        </p:sp>
        <p:sp>
          <p:nvSpPr>
            <p:cNvPr id="159" name="Rectangle 35"/>
            <p:cNvSpPr>
              <a:spLocks noChangeArrowheads="1"/>
            </p:cNvSpPr>
            <p:nvPr/>
          </p:nvSpPr>
          <p:spPr bwMode="auto">
            <a:xfrm>
              <a:off x="629706" y="3451617"/>
              <a:ext cx="3280909" cy="73149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60" name="Text Box 37"/>
            <p:cNvSpPr txBox="1">
              <a:spLocks noChangeArrowheads="1"/>
            </p:cNvSpPr>
            <p:nvPr/>
          </p:nvSpPr>
          <p:spPr bwMode="auto">
            <a:xfrm>
              <a:off x="657014" y="3858213"/>
              <a:ext cx="3148129" cy="270000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H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aswell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61" name="Text Box 58"/>
            <p:cNvSpPr txBox="1">
              <a:spLocks noChangeArrowheads="1"/>
            </p:cNvSpPr>
            <p:nvPr/>
          </p:nvSpPr>
          <p:spPr bwMode="auto">
            <a:xfrm>
              <a:off x="4585766" y="3493208"/>
              <a:ext cx="956462" cy="330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4/20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62" name="Text Box 58"/>
            <p:cNvSpPr txBox="1">
              <a:spLocks noChangeArrowheads="1"/>
            </p:cNvSpPr>
            <p:nvPr/>
          </p:nvSpPr>
          <p:spPr bwMode="auto">
            <a:xfrm>
              <a:off x="4592196" y="3876145"/>
              <a:ext cx="956462" cy="330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06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13</a:t>
              </a:r>
            </a:p>
          </p:txBody>
        </p:sp>
        <p:sp>
          <p:nvSpPr>
            <p:cNvPr id="163" name="Text Box 58"/>
            <p:cNvSpPr txBox="1">
              <a:spLocks noChangeArrowheads="1"/>
            </p:cNvSpPr>
            <p:nvPr/>
          </p:nvSpPr>
          <p:spPr bwMode="auto">
            <a:xfrm>
              <a:off x="4568083" y="4254685"/>
              <a:ext cx="956389" cy="33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09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14</a:t>
              </a:r>
            </a:p>
          </p:txBody>
        </p:sp>
        <p:sp>
          <p:nvSpPr>
            <p:cNvPr id="164" name="Text Box 58"/>
            <p:cNvSpPr txBox="1">
              <a:spLocks noChangeArrowheads="1"/>
            </p:cNvSpPr>
            <p:nvPr/>
          </p:nvSpPr>
          <p:spPr bwMode="auto">
            <a:xfrm>
              <a:off x="4476456" y="4544381"/>
              <a:ext cx="1063520" cy="28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15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65" name="Rectangle 31"/>
            <p:cNvSpPr>
              <a:spLocks noChangeArrowheads="1"/>
            </p:cNvSpPr>
            <p:nvPr/>
          </p:nvSpPr>
          <p:spPr bwMode="auto">
            <a:xfrm>
              <a:off x="231086" y="4230720"/>
              <a:ext cx="4115316" cy="261720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66" name="AutoShape 32"/>
            <p:cNvSpPr>
              <a:spLocks noChangeArrowheads="1"/>
            </p:cNvSpPr>
            <p:nvPr/>
          </p:nvSpPr>
          <p:spPr bwMode="auto">
            <a:xfrm>
              <a:off x="286632" y="4259816"/>
              <a:ext cx="3753045" cy="2578658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67" name="Text Box 34"/>
            <p:cNvSpPr txBox="1">
              <a:spLocks noChangeArrowheads="1"/>
            </p:cNvSpPr>
            <p:nvPr/>
          </p:nvSpPr>
          <p:spPr bwMode="auto">
            <a:xfrm>
              <a:off x="3819752" y="4819730"/>
              <a:ext cx="602532" cy="29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</a:t>
              </a: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4</a:t>
              </a:r>
              <a:r>
                <a:rPr kumimoji="0" lang="hu-HU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nm</a:t>
              </a:r>
            </a:p>
          </p:txBody>
        </p:sp>
        <p:sp>
          <p:nvSpPr>
            <p:cNvPr id="168" name="Text Box 38"/>
            <p:cNvSpPr txBox="1">
              <a:spLocks noChangeArrowheads="1"/>
            </p:cNvSpPr>
            <p:nvPr/>
          </p:nvSpPr>
          <p:spPr bwMode="auto">
            <a:xfrm rot="16200000">
              <a:off x="24193" y="5239240"/>
              <a:ext cx="898235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6</a:t>
              </a: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YEARS</a:t>
              </a:r>
            </a:p>
          </p:txBody>
        </p:sp>
        <p:sp>
          <p:nvSpPr>
            <p:cNvPr id="169" name="Rectangle 35"/>
            <p:cNvSpPr>
              <a:spLocks noChangeArrowheads="1"/>
            </p:cNvSpPr>
            <p:nvPr/>
          </p:nvSpPr>
          <p:spPr bwMode="auto">
            <a:xfrm>
              <a:off x="655426" y="4270259"/>
              <a:ext cx="3280909" cy="2514866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70" name="Text Box 58"/>
            <p:cNvSpPr txBox="1">
              <a:spLocks noChangeArrowheads="1"/>
            </p:cNvSpPr>
            <p:nvPr/>
          </p:nvSpPr>
          <p:spPr bwMode="auto">
            <a:xfrm>
              <a:off x="4467856" y="4914848"/>
              <a:ext cx="1063520" cy="33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16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1" name="Text Box 58"/>
            <p:cNvSpPr txBox="1">
              <a:spLocks noChangeArrowheads="1"/>
            </p:cNvSpPr>
            <p:nvPr/>
          </p:nvSpPr>
          <p:spPr bwMode="auto">
            <a:xfrm>
              <a:off x="4527955" y="5258523"/>
              <a:ext cx="9973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17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2" name="Text Box 38"/>
            <p:cNvSpPr txBox="1">
              <a:spLocks noChangeArrowheads="1"/>
            </p:cNvSpPr>
            <p:nvPr/>
          </p:nvSpPr>
          <p:spPr bwMode="auto">
            <a:xfrm rot="16200000">
              <a:off x="36346" y="1232939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173" name="Text Box 58"/>
            <p:cNvSpPr txBox="1">
              <a:spLocks noChangeArrowheads="1"/>
            </p:cNvSpPr>
            <p:nvPr/>
          </p:nvSpPr>
          <p:spPr bwMode="auto">
            <a:xfrm>
              <a:off x="4585722" y="5583408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17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4" name="Text Box 58"/>
            <p:cNvSpPr txBox="1">
              <a:spLocks noChangeArrowheads="1"/>
            </p:cNvSpPr>
            <p:nvPr/>
          </p:nvSpPr>
          <p:spPr bwMode="auto">
            <a:xfrm>
              <a:off x="4576247" y="6221050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10/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18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5" name="Oval 33"/>
            <p:cNvSpPr>
              <a:spLocks noChangeArrowheads="1"/>
            </p:cNvSpPr>
            <p:nvPr/>
          </p:nvSpPr>
          <p:spPr bwMode="auto">
            <a:xfrm>
              <a:off x="3358939" y="4221109"/>
              <a:ext cx="1052070" cy="2593056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76" name="Text Box 37"/>
            <p:cNvSpPr txBox="1">
              <a:spLocks noChangeArrowheads="1"/>
            </p:cNvSpPr>
            <p:nvPr/>
          </p:nvSpPr>
          <p:spPr bwMode="auto">
            <a:xfrm>
              <a:off x="656915" y="5232188"/>
              <a:ext cx="3150000" cy="276999"/>
            </a:xfrm>
            <a:prstGeom prst="rect">
              <a:avLst/>
            </a:prstGeom>
            <a:solidFill>
              <a:srgbClr val="B48AB1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Kaby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Lake Refresh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7" name="Text Box 37"/>
            <p:cNvSpPr txBox="1">
              <a:spLocks noChangeArrowheads="1"/>
            </p:cNvSpPr>
            <p:nvPr/>
          </p:nvSpPr>
          <p:spPr bwMode="auto">
            <a:xfrm>
              <a:off x="656915" y="4901867"/>
              <a:ext cx="3150000" cy="276999"/>
            </a:xfrm>
            <a:prstGeom prst="rect">
              <a:avLst/>
            </a:prstGeom>
            <a:solidFill>
              <a:srgbClr val="B77DBD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Kaby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8" name="Text Box 37"/>
            <p:cNvSpPr txBox="1">
              <a:spLocks noChangeArrowheads="1"/>
            </p:cNvSpPr>
            <p:nvPr/>
          </p:nvSpPr>
          <p:spPr bwMode="auto">
            <a:xfrm>
              <a:off x="656915" y="4572120"/>
              <a:ext cx="3150000" cy="270000"/>
            </a:xfrm>
            <a:prstGeom prst="rect">
              <a:avLst/>
            </a:prstGeom>
            <a:solidFill>
              <a:srgbClr val="B77DBD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Skylake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9" name="Text Box 34"/>
            <p:cNvSpPr txBox="1">
              <a:spLocks noChangeArrowheads="1"/>
            </p:cNvSpPr>
            <p:nvPr/>
          </p:nvSpPr>
          <p:spPr bwMode="auto">
            <a:xfrm>
              <a:off x="3819495" y="5344883"/>
              <a:ext cx="59503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14</a:t>
              </a:r>
              <a:r>
                <a:rPr kumimoji="0" lang="hu-HU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nm</a:t>
              </a:r>
              <a:endPara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80" name="Text Box 36"/>
            <p:cNvSpPr txBox="1">
              <a:spLocks noChangeArrowheads="1"/>
            </p:cNvSpPr>
            <p:nvPr/>
          </p:nvSpPr>
          <p:spPr bwMode="auto">
            <a:xfrm>
              <a:off x="655507" y="4239619"/>
              <a:ext cx="3150000" cy="270893"/>
            </a:xfrm>
            <a:prstGeom prst="rect">
              <a:avLst/>
            </a:prstGeom>
            <a:solidFill>
              <a:srgbClr val="FFFFC9">
                <a:alpha val="57647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Broadwell</a:t>
              </a:r>
              <a:endPara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1" name="Text Box 36"/>
            <p:cNvSpPr txBox="1">
              <a:spLocks noChangeArrowheads="1"/>
            </p:cNvSpPr>
            <p:nvPr/>
          </p:nvSpPr>
          <p:spPr bwMode="auto">
            <a:xfrm>
              <a:off x="650906" y="3489615"/>
              <a:ext cx="3150000" cy="274872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TICK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I</a:t>
              </a: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vy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Bridge</a:t>
              </a:r>
            </a:p>
          </p:txBody>
        </p:sp>
        <p:sp>
          <p:nvSpPr>
            <p:cNvPr id="182" name="Text Box 29"/>
            <p:cNvSpPr txBox="1">
              <a:spLocks noChangeArrowheads="1"/>
            </p:cNvSpPr>
            <p:nvPr/>
          </p:nvSpPr>
          <p:spPr bwMode="auto">
            <a:xfrm rot="16200000">
              <a:off x="31525" y="2810988"/>
              <a:ext cx="858794" cy="247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 YEARS</a:t>
              </a:r>
            </a:p>
          </p:txBody>
        </p:sp>
        <p:sp>
          <p:nvSpPr>
            <p:cNvPr id="183" name="Text Box 37"/>
            <p:cNvSpPr txBox="1">
              <a:spLocks noChangeArrowheads="1"/>
            </p:cNvSpPr>
            <p:nvPr/>
          </p:nvSpPr>
          <p:spPr bwMode="auto">
            <a:xfrm>
              <a:off x="656915" y="6222414"/>
              <a:ext cx="3150000" cy="276999"/>
            </a:xfrm>
            <a:prstGeom prst="rect">
              <a:avLst/>
            </a:prstGeom>
            <a:solidFill>
              <a:srgbClr val="B48AB1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Coffee Lake Refresh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4" name="Text Box 37"/>
            <p:cNvSpPr txBox="1">
              <a:spLocks noChangeArrowheads="1"/>
            </p:cNvSpPr>
            <p:nvPr/>
          </p:nvSpPr>
          <p:spPr bwMode="auto">
            <a:xfrm>
              <a:off x="656915" y="5564370"/>
              <a:ext cx="3150000" cy="276999"/>
            </a:xfrm>
            <a:prstGeom prst="rect">
              <a:avLst/>
            </a:prstGeom>
            <a:solidFill>
              <a:srgbClr val="B48AB1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Coffee Lake 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3401870" y="303295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2G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413980" y="348300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3G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413980" y="384304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4G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3413980" y="420308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5G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3401870" y="456312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6G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401870" y="488506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7G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3394730" y="5238198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8G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3394730" y="5569363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8G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3382620" y="6201800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9G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3401870" y="1540530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1G</a:t>
              </a:r>
            </a:p>
          </p:txBody>
        </p:sp>
        <p:sp>
          <p:nvSpPr>
            <p:cNvPr id="195" name="Text Box 37"/>
            <p:cNvSpPr txBox="1">
              <a:spLocks noChangeArrowheads="1"/>
            </p:cNvSpPr>
            <p:nvPr/>
          </p:nvSpPr>
          <p:spPr bwMode="auto">
            <a:xfrm>
              <a:off x="666190" y="6533195"/>
              <a:ext cx="3150000" cy="276999"/>
            </a:xfrm>
            <a:prstGeom prst="rect">
              <a:avLst/>
            </a:prstGeom>
            <a:solidFill>
              <a:srgbClr val="B48AB1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Comet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3273360" y="6515848"/>
              <a:ext cx="551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10G</a:t>
              </a:r>
            </a:p>
          </p:txBody>
        </p:sp>
        <p:sp>
          <p:nvSpPr>
            <p:cNvPr id="197" name="Text Box 58"/>
            <p:cNvSpPr txBox="1">
              <a:spLocks noChangeArrowheads="1"/>
            </p:cNvSpPr>
            <p:nvPr/>
          </p:nvSpPr>
          <p:spPr bwMode="auto">
            <a:xfrm>
              <a:off x="4591250" y="6527376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08/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19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8" name="Text Box 37"/>
            <p:cNvSpPr txBox="1">
              <a:spLocks noChangeArrowheads="1"/>
            </p:cNvSpPr>
            <p:nvPr/>
          </p:nvSpPr>
          <p:spPr bwMode="auto">
            <a:xfrm>
              <a:off x="656915" y="5896546"/>
              <a:ext cx="3150000" cy="276999"/>
            </a:xfrm>
            <a:prstGeom prst="rect">
              <a:avLst/>
            </a:prstGeom>
            <a:solidFill>
              <a:srgbClr val="B48AB1">
                <a:alpha val="22353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TOCK</a:t>
              </a:r>
              <a:r>
                <a:rPr kumimoji="0" lang="hu-HU" alt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Amber/Whiskey Lake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9" name="Text Box 58"/>
            <p:cNvSpPr txBox="1">
              <a:spLocks noChangeArrowheads="1"/>
            </p:cNvSpPr>
            <p:nvPr/>
          </p:nvSpPr>
          <p:spPr bwMode="auto">
            <a:xfrm>
              <a:off x="4591250" y="5906931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08</a:t>
              </a:r>
              <a:r>
                <a:rPr kumimoji="0" lang="hu-HU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/20</a:t>
              </a: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18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0" name="Text Box 53"/>
          <p:cNvSpPr txBox="1">
            <a:spLocks noChangeArrowheads="1"/>
          </p:cNvSpPr>
          <p:nvPr/>
        </p:nvSpPr>
        <p:spPr bwMode="auto">
          <a:xfrm>
            <a:off x="5857737" y="778740"/>
            <a:ext cx="25266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features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the power management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01" name="Rectangle 54"/>
          <p:cNvSpPr>
            <a:spLocks noChangeArrowheads="1"/>
          </p:cNvSpPr>
          <p:nvPr/>
        </p:nvSpPr>
        <p:spPr bwMode="auto">
          <a:xfrm>
            <a:off x="5652120" y="809780"/>
            <a:ext cx="2990850" cy="420745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6820664" y="1912762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5817114" y="2177144"/>
            <a:ext cx="2816805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Integrated Power Gates,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PCU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Turbo Boost</a:t>
            </a:r>
          </a:p>
        </p:txBody>
      </p:sp>
      <p:sp>
        <p:nvSpPr>
          <p:cNvPr id="204" name="Rectangle 48"/>
          <p:cNvSpPr>
            <a:spLocks noChangeArrowheads="1"/>
          </p:cNvSpPr>
          <p:nvPr/>
        </p:nvSpPr>
        <p:spPr bwMode="auto">
          <a:xfrm>
            <a:off x="6204596" y="3039868"/>
            <a:ext cx="1664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Turbo Boost 2.0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5" name="Rectangle 48"/>
          <p:cNvSpPr>
            <a:spLocks noChangeArrowheads="1"/>
          </p:cNvSpPr>
          <p:nvPr/>
        </p:nvSpPr>
        <p:spPr bwMode="auto">
          <a:xfrm>
            <a:off x="6775454" y="3862456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6" name="Rectangle 48"/>
          <p:cNvSpPr>
            <a:spLocks noChangeArrowheads="1"/>
          </p:cNvSpPr>
          <p:nvPr/>
        </p:nvSpPr>
        <p:spPr bwMode="auto">
          <a:xfrm>
            <a:off x="6477363" y="4165011"/>
            <a:ext cx="1250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 gen.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7" name="Rectangle 48"/>
          <p:cNvSpPr>
            <a:spLocks noChangeArrowheads="1"/>
          </p:cNvSpPr>
          <p:nvPr/>
        </p:nvSpPr>
        <p:spPr bwMode="auto">
          <a:xfrm>
            <a:off x="5802018" y="4362217"/>
            <a:ext cx="263405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3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Speed Shift Technology,</a:t>
            </a:r>
          </a:p>
          <a:p>
            <a:pPr marL="0" marR="0" lvl="0" indent="0" algn="ctr" defTabSz="914400" rtl="0" eaLnBrk="1" fontAlgn="base" latinLnBrk="0" hangingPunct="1">
              <a:lnSpc>
                <a:spcPts val="13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Duty Cycle control, No FIVR</a:t>
            </a:r>
          </a:p>
          <a:p>
            <a:pPr marL="0" marR="0" lvl="0" indent="0" algn="ctr" defTabSz="914400" rtl="0" eaLnBrk="1" fontAlgn="base" latinLnBrk="0" hangingPunct="1">
              <a:lnSpc>
                <a:spcPts val="13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except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X</a:t>
            </a:r>
            <a:endParaRPr kumimoji="0" lang="en-US" altLang="en-US" sz="1200" b="1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5920874" y="4916513"/>
            <a:ext cx="2473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Speed Shift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Technology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v2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9" name="Rectangle 48"/>
          <p:cNvSpPr>
            <a:spLocks noChangeArrowheads="1"/>
          </p:cNvSpPr>
          <p:nvPr/>
        </p:nvSpPr>
        <p:spPr bwMode="auto">
          <a:xfrm>
            <a:off x="5888614" y="5455885"/>
            <a:ext cx="2350322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H-series: TVB</a:t>
            </a:r>
          </a:p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(Thermal Velocity Boost)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0" name="Left Brace 209"/>
          <p:cNvSpPr/>
          <p:nvPr/>
        </p:nvSpPr>
        <p:spPr bwMode="auto">
          <a:xfrm>
            <a:off x="5744222" y="5536930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1" name="Left Brace 210"/>
          <p:cNvSpPr/>
          <p:nvPr/>
        </p:nvSpPr>
        <p:spPr bwMode="auto">
          <a:xfrm>
            <a:off x="5753599" y="4423168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2" name="Left Brace 211"/>
          <p:cNvSpPr/>
          <p:nvPr/>
        </p:nvSpPr>
        <p:spPr bwMode="auto">
          <a:xfrm>
            <a:off x="5753599" y="2235184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3" name="Left Brace 212"/>
          <p:cNvSpPr/>
          <p:nvPr/>
        </p:nvSpPr>
        <p:spPr bwMode="auto">
          <a:xfrm>
            <a:off x="5753599" y="1434520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6788900" y="6254432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STIM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5715635" y="1355929"/>
            <a:ext cx="313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Clock gating,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PECI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Platform Thermal Control by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 party controller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3385105" y="5875769"/>
            <a:ext cx="4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8G</a:t>
            </a:r>
          </a:p>
        </p:txBody>
      </p:sp>
    </p:spTree>
    <p:extLst>
      <p:ext uri="{BB962C8B-B14F-4D97-AF65-F5344CB8AC3E}">
        <p14:creationId xmlns:p14="http://schemas.microsoft.com/office/powerpoint/2010/main" val="116046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8"/>
          <p:cNvSpPr txBox="1">
            <a:spLocks noChangeArrowheads="1"/>
          </p:cNvSpPr>
          <p:nvPr/>
        </p:nvSpPr>
        <p:spPr bwMode="auto">
          <a:xfrm rot="16200000">
            <a:off x="118788" y="1579869"/>
            <a:ext cx="693909" cy="40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5981912" y="1107717"/>
            <a:ext cx="25667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features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of the power management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777831" y="1157806"/>
            <a:ext cx="3028531" cy="435349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57065" y="1851835"/>
            <a:ext cx="3740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FIVR, Dynamic Tuning 2.0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(not discussed)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50401" y="1627445"/>
            <a:ext cx="10352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05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18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211756" y="1522253"/>
            <a:ext cx="4173072" cy="73149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282486" y="1493666"/>
            <a:ext cx="3782450" cy="76219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Oval 33"/>
          <p:cNvSpPr>
            <a:spLocks noChangeArrowheads="1"/>
          </p:cNvSpPr>
          <p:nvPr/>
        </p:nvSpPr>
        <p:spPr bwMode="auto">
          <a:xfrm>
            <a:off x="3595546" y="1503210"/>
            <a:ext cx="784460" cy="733394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3810951" y="1727452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</a:t>
            </a:r>
            <a:r>
              <a:rPr kumimoji="0" lang="hu-H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nm</a:t>
            </a:r>
            <a:endParaRPr kumimoji="0" lang="hu-HU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" name="Rectangle 35"/>
          <p:cNvSpPr>
            <a:spLocks noChangeArrowheads="1"/>
          </p:cNvSpPr>
          <p:nvPr/>
        </p:nvSpPr>
        <p:spPr bwMode="auto">
          <a:xfrm>
            <a:off x="629706" y="1482046"/>
            <a:ext cx="3280909" cy="73339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648976" y="1632877"/>
            <a:ext cx="3160346" cy="259045"/>
          </a:xfrm>
          <a:prstGeom prst="rect">
            <a:avLst/>
          </a:prstGeom>
          <a:solidFill>
            <a:srgbClr val="FFFFC9">
              <a:alpha val="57647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Cannon Lake          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647389" y="1929422"/>
            <a:ext cx="3160346" cy="276999"/>
          </a:xfrm>
          <a:prstGeom prst="rect">
            <a:avLst/>
          </a:prstGeom>
          <a:solidFill>
            <a:srgbClr val="FFFFC9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ICE Lake        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4564868" y="1943494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0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7/20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19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7" name="Text Box 38"/>
          <p:cNvSpPr txBox="1">
            <a:spLocks noChangeArrowheads="1"/>
          </p:cNvSpPr>
          <p:nvPr/>
        </p:nvSpPr>
        <p:spPr bwMode="auto">
          <a:xfrm rot="16200000">
            <a:off x="36346" y="1666836"/>
            <a:ext cx="858794" cy="24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18" name="Left Brace 17"/>
          <p:cNvSpPr/>
          <p:nvPr/>
        </p:nvSpPr>
        <p:spPr bwMode="auto">
          <a:xfrm>
            <a:off x="5698300" y="1925598"/>
            <a:ext cx="94779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8992" y="1917791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 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32212" y="1614387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G</a:t>
            </a:r>
          </a:p>
        </p:txBody>
      </p:sp>
      <p:sp>
        <p:nvSpPr>
          <p:cNvPr id="23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7874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power management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innovations of the Core 2 family (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on [3]) </a:t>
            </a:r>
            <a:r>
              <a:rPr lang="en-US" altLang="en-US" sz="14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(17)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64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(18)</a:t>
            </a:r>
            <a:endParaRPr lang="hu-HU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2051720" y="1043735"/>
            <a:ext cx="5008607" cy="4872194"/>
            <a:chOff x="1331640" y="672216"/>
            <a:chExt cx="6119939" cy="5586269"/>
          </a:xfrm>
        </p:grpSpPr>
        <p:sp>
          <p:nvSpPr>
            <p:cNvPr id="153" name="Téglalap 152"/>
            <p:cNvSpPr/>
            <p:nvPr/>
          </p:nvSpPr>
          <p:spPr bwMode="auto">
            <a:xfrm>
              <a:off x="1893011" y="826105"/>
              <a:ext cx="5072366" cy="4722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 bwMode="auto">
            <a:xfrm>
              <a:off x="1850031" y="5548622"/>
              <a:ext cx="5158662" cy="389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Egyenes összekötő 28"/>
            <p:cNvCxnSpPr/>
            <p:nvPr/>
          </p:nvCxnSpPr>
          <p:spPr bwMode="auto">
            <a:xfrm rot="5400000">
              <a:off x="2354087" y="554794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Egyenes összekötő 29"/>
            <p:cNvCxnSpPr/>
            <p:nvPr/>
          </p:nvCxnSpPr>
          <p:spPr bwMode="auto">
            <a:xfrm rot="5400000">
              <a:off x="285814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Egyenes összekötő 30"/>
            <p:cNvCxnSpPr/>
            <p:nvPr/>
          </p:nvCxnSpPr>
          <p:spPr bwMode="auto">
            <a:xfrm rot="5400000">
              <a:off x="335267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Egyenes összekötő 31"/>
            <p:cNvCxnSpPr/>
            <p:nvPr/>
          </p:nvCxnSpPr>
          <p:spPr bwMode="auto">
            <a:xfrm rot="5400000">
              <a:off x="3856729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Egyenes összekötő 32"/>
            <p:cNvCxnSpPr/>
            <p:nvPr/>
          </p:nvCxnSpPr>
          <p:spPr bwMode="auto">
            <a:xfrm rot="5400000">
              <a:off x="4379837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Egyenes összekötő 33"/>
            <p:cNvCxnSpPr/>
            <p:nvPr/>
          </p:nvCxnSpPr>
          <p:spPr bwMode="auto">
            <a:xfrm rot="5400000">
              <a:off x="488389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Egyenes összekötő 34"/>
            <p:cNvCxnSpPr/>
            <p:nvPr/>
          </p:nvCxnSpPr>
          <p:spPr bwMode="auto">
            <a:xfrm rot="5400000">
              <a:off x="537842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Egyenes összekötő 35"/>
            <p:cNvCxnSpPr/>
            <p:nvPr/>
          </p:nvCxnSpPr>
          <p:spPr bwMode="auto">
            <a:xfrm rot="5400000">
              <a:off x="5882479" y="554862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églalap 43"/>
            <p:cNvSpPr/>
            <p:nvPr/>
          </p:nvSpPr>
          <p:spPr bwMode="auto">
            <a:xfrm>
              <a:off x="3578223" y="3273057"/>
              <a:ext cx="216024" cy="2274890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3" name="Téglalap 42"/>
            <p:cNvSpPr/>
            <p:nvPr/>
          </p:nvSpPr>
          <p:spPr bwMode="auto">
            <a:xfrm>
              <a:off x="2547725" y="2717483"/>
              <a:ext cx="216024" cy="283113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5" name="Téglalap 44"/>
            <p:cNvSpPr/>
            <p:nvPr/>
          </p:nvSpPr>
          <p:spPr bwMode="auto">
            <a:xfrm>
              <a:off x="4586335" y="3647385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6" name="Téglalap 45"/>
            <p:cNvSpPr/>
            <p:nvPr/>
          </p:nvSpPr>
          <p:spPr bwMode="auto">
            <a:xfrm>
              <a:off x="5594447" y="3648149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7" name="Téglalap 46"/>
            <p:cNvSpPr/>
            <p:nvPr/>
          </p:nvSpPr>
          <p:spPr bwMode="auto">
            <a:xfrm>
              <a:off x="5084041" y="4607955"/>
              <a:ext cx="216024" cy="943788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8" name="Téglalap 47"/>
            <p:cNvSpPr/>
            <p:nvPr/>
          </p:nvSpPr>
          <p:spPr bwMode="auto">
            <a:xfrm>
              <a:off x="3074167" y="5178606"/>
              <a:ext cx="216024" cy="373913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9" name="Téglalap 48"/>
            <p:cNvSpPr/>
            <p:nvPr/>
          </p:nvSpPr>
          <p:spPr bwMode="auto">
            <a:xfrm>
              <a:off x="6098503" y="4607954"/>
              <a:ext cx="216024" cy="94378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60" name="Egyenes összekötő 59"/>
            <p:cNvCxnSpPr>
              <a:stCxn id="120" idx="3"/>
              <a:endCxn id="119" idx="7"/>
            </p:cNvCxnSpPr>
            <p:nvPr/>
          </p:nvCxnSpPr>
          <p:spPr bwMode="auto">
            <a:xfrm flipV="1">
              <a:off x="2219287" y="485325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Egyenes összekötő 61"/>
            <p:cNvCxnSpPr>
              <a:stCxn id="119" idx="3"/>
              <a:endCxn id="118" idx="7"/>
            </p:cNvCxnSpPr>
            <p:nvPr/>
          </p:nvCxnSpPr>
          <p:spPr bwMode="auto">
            <a:xfrm flipV="1">
              <a:off x="2749239" y="473959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Egyenes összekötő 64"/>
            <p:cNvCxnSpPr>
              <a:stCxn id="118" idx="3"/>
              <a:endCxn id="117" idx="7"/>
            </p:cNvCxnSpPr>
            <p:nvPr/>
          </p:nvCxnSpPr>
          <p:spPr bwMode="auto">
            <a:xfrm flipV="1">
              <a:off x="3242199" y="407527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Egyenes összekötő 69"/>
            <p:cNvCxnSpPr>
              <a:stCxn id="117" idx="4"/>
            </p:cNvCxnSpPr>
            <p:nvPr/>
          </p:nvCxnSpPr>
          <p:spPr bwMode="auto">
            <a:xfrm flipV="1">
              <a:off x="3762063" y="405277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>
              <a:endCxn id="115" idx="7"/>
            </p:cNvCxnSpPr>
            <p:nvPr/>
          </p:nvCxnSpPr>
          <p:spPr bwMode="auto">
            <a:xfrm flipV="1">
              <a:off x="4251695" y="346332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>
              <a:stCxn id="115" idx="3"/>
              <a:endCxn id="114" idx="7"/>
            </p:cNvCxnSpPr>
            <p:nvPr/>
          </p:nvCxnSpPr>
          <p:spPr bwMode="auto">
            <a:xfrm flipV="1">
              <a:off x="4738289" y="312240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>
              <a:stCxn id="114" idx="3"/>
              <a:endCxn id="113" idx="7"/>
            </p:cNvCxnSpPr>
            <p:nvPr/>
          </p:nvCxnSpPr>
          <p:spPr bwMode="auto">
            <a:xfrm flipV="1">
              <a:off x="5247819" y="240355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Egyenes összekötő 82"/>
            <p:cNvCxnSpPr>
              <a:stCxn id="113" idx="3"/>
              <a:endCxn id="112" idx="7"/>
            </p:cNvCxnSpPr>
            <p:nvPr/>
          </p:nvCxnSpPr>
          <p:spPr bwMode="auto">
            <a:xfrm flipV="1">
              <a:off x="5749775" y="205233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Folyamatábra: Döntés 110"/>
            <p:cNvSpPr/>
            <p:nvPr/>
          </p:nvSpPr>
          <p:spPr bwMode="auto">
            <a:xfrm>
              <a:off x="6206515" y="200018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3" name="Folyamatábra: Döntés 110"/>
            <p:cNvSpPr/>
            <p:nvPr/>
          </p:nvSpPr>
          <p:spPr bwMode="auto">
            <a:xfrm>
              <a:off x="5696113" y="235140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Folyamatábra: Döntés 110"/>
            <p:cNvSpPr/>
            <p:nvPr/>
          </p:nvSpPr>
          <p:spPr bwMode="auto">
            <a:xfrm>
              <a:off x="5194157" y="307025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5" name="Folyamatábra: Döntés 110"/>
            <p:cNvSpPr/>
            <p:nvPr/>
          </p:nvSpPr>
          <p:spPr bwMode="auto">
            <a:xfrm>
              <a:off x="4684627" y="341117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Folyamatábra: Döntés 110"/>
            <p:cNvSpPr/>
            <p:nvPr/>
          </p:nvSpPr>
          <p:spPr bwMode="auto">
            <a:xfrm>
              <a:off x="4186037" y="400794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Folyamatábra: Döntés 110"/>
            <p:cNvSpPr/>
            <p:nvPr/>
          </p:nvSpPr>
          <p:spPr bwMode="auto">
            <a:xfrm>
              <a:off x="3690063" y="402312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Folyamatábra: Döntés 110"/>
            <p:cNvSpPr/>
            <p:nvPr/>
          </p:nvSpPr>
          <p:spPr bwMode="auto">
            <a:xfrm>
              <a:off x="3188537" y="46874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Folyamatábra: Döntés 110"/>
            <p:cNvSpPr/>
            <p:nvPr/>
          </p:nvSpPr>
          <p:spPr bwMode="auto">
            <a:xfrm>
              <a:off x="2695577" y="480110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Folyamatábra: Döntés 110"/>
            <p:cNvSpPr/>
            <p:nvPr/>
          </p:nvSpPr>
          <p:spPr bwMode="auto">
            <a:xfrm>
              <a:off x="2165625" y="550867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151" name="Csoportba foglalás 150"/>
            <p:cNvGrpSpPr/>
            <p:nvPr/>
          </p:nvGrpSpPr>
          <p:grpSpPr>
            <a:xfrm>
              <a:off x="2045463" y="1137444"/>
              <a:ext cx="2304256" cy="692608"/>
              <a:chOff x="1835696" y="1076204"/>
              <a:chExt cx="2304256" cy="692608"/>
            </a:xfrm>
          </p:grpSpPr>
          <p:sp>
            <p:nvSpPr>
              <p:cNvPr id="108" name="Téglalap 107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9" name="Szövegdoboz 108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Per </a:t>
                </a:r>
                <a:r>
                  <a:rPr lang="hu-HU" sz="1200" dirty="0" err="1" smtClean="0"/>
                  <a:t>Generation</a:t>
                </a:r>
                <a:endParaRPr lang="hu-HU" sz="1200" dirty="0"/>
              </a:p>
            </p:txBody>
          </p:sp>
          <p:sp>
            <p:nvSpPr>
              <p:cNvPr id="110" name="Szövegdoboz 109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 smtClean="0"/>
                  <a:t>Cumulative</a:t>
                </a:r>
                <a:endParaRPr lang="hu-HU" sz="1200" dirty="0"/>
              </a:p>
            </p:txBody>
          </p:sp>
          <p:sp>
            <p:nvSpPr>
              <p:cNvPr id="136" name="Téglalap 135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7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38" name="Egyenes összekötő 137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9" name="Szövegdoboz 138"/>
            <p:cNvSpPr txBox="1"/>
            <p:nvPr/>
          </p:nvSpPr>
          <p:spPr>
            <a:xfrm rot="-2700000">
              <a:off x="1470517" y="5827598"/>
              <a:ext cx="9332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Pentium M</a:t>
              </a:r>
              <a:br>
                <a:rPr lang="hu-HU" sz="1050" dirty="0" smtClean="0"/>
              </a:br>
              <a:r>
                <a:rPr lang="hu-HU" sz="1050" dirty="0" err="1" smtClean="0"/>
                <a:t>Dothan</a:t>
              </a:r>
              <a:endParaRPr lang="hu-HU" sz="1050" dirty="0"/>
            </a:p>
          </p:txBody>
        </p:sp>
        <p:sp>
          <p:nvSpPr>
            <p:cNvPr id="140" name="Szövegdoboz 139"/>
            <p:cNvSpPr txBox="1"/>
            <p:nvPr/>
          </p:nvSpPr>
          <p:spPr>
            <a:xfrm rot="-2700000">
              <a:off x="2218633" y="5843922"/>
              <a:ext cx="6319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Core</a:t>
              </a:r>
              <a:r>
                <a:rPr lang="hu-HU" sz="1050" dirty="0" smtClean="0"/>
                <a:t> 2</a:t>
              </a:r>
              <a:endParaRPr lang="hu-HU" sz="1050" dirty="0"/>
            </a:p>
          </p:txBody>
        </p:sp>
        <p:sp>
          <p:nvSpPr>
            <p:cNvPr id="141" name="Szövegdoboz 140"/>
            <p:cNvSpPr txBox="1"/>
            <p:nvPr/>
          </p:nvSpPr>
          <p:spPr>
            <a:xfrm rot="-2700000">
              <a:off x="2701310" y="5838167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Penryn</a:t>
              </a:r>
              <a:endParaRPr lang="hu-HU" sz="1050" dirty="0"/>
            </a:p>
          </p:txBody>
        </p:sp>
        <p:sp>
          <p:nvSpPr>
            <p:cNvPr id="142" name="Szövegdoboz 141"/>
            <p:cNvSpPr txBox="1"/>
            <p:nvPr/>
          </p:nvSpPr>
          <p:spPr>
            <a:xfrm rot="-2700000">
              <a:off x="3076474" y="5732241"/>
              <a:ext cx="89639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NHM </a:t>
              </a:r>
              <a:br>
                <a:rPr lang="hu-HU" sz="1050" dirty="0" smtClean="0"/>
              </a:br>
              <a:r>
                <a:rPr lang="hu-HU" sz="1050" dirty="0" smtClean="0"/>
                <a:t>(w/o SMT)</a:t>
              </a:r>
              <a:endParaRPr lang="hu-HU" sz="1050" dirty="0"/>
            </a:p>
          </p:txBody>
        </p:sp>
        <p:sp>
          <p:nvSpPr>
            <p:cNvPr id="143" name="Szövegdoboz 142"/>
            <p:cNvSpPr txBox="1"/>
            <p:nvPr/>
          </p:nvSpPr>
          <p:spPr>
            <a:xfrm rot="-2700000">
              <a:off x="3860792" y="578679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WSM</a:t>
              </a:r>
              <a:endParaRPr lang="hu-HU" sz="1050" dirty="0"/>
            </a:p>
          </p:txBody>
        </p:sp>
        <p:sp>
          <p:nvSpPr>
            <p:cNvPr id="144" name="Szövegdoboz 143"/>
            <p:cNvSpPr txBox="1"/>
            <p:nvPr/>
          </p:nvSpPr>
          <p:spPr>
            <a:xfrm rot="-2700000">
              <a:off x="4407737" y="5768215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SNB</a:t>
              </a:r>
              <a:endParaRPr lang="hu-HU" sz="1050" dirty="0"/>
            </a:p>
          </p:txBody>
        </p:sp>
        <p:sp>
          <p:nvSpPr>
            <p:cNvPr id="145" name="Szövegdoboz 144"/>
            <p:cNvSpPr txBox="1"/>
            <p:nvPr/>
          </p:nvSpPr>
          <p:spPr>
            <a:xfrm rot="-2700000">
              <a:off x="4916902" y="57327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IVB</a:t>
              </a:r>
              <a:endParaRPr lang="hu-HU" sz="1050" dirty="0"/>
            </a:p>
          </p:txBody>
        </p:sp>
        <p:sp>
          <p:nvSpPr>
            <p:cNvPr id="146" name="Szövegdoboz 145"/>
            <p:cNvSpPr txBox="1"/>
            <p:nvPr/>
          </p:nvSpPr>
          <p:spPr>
            <a:xfrm rot="-2700000">
              <a:off x="5331394" y="5768215"/>
              <a:ext cx="5261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HSW</a:t>
              </a:r>
              <a:endParaRPr lang="hu-HU" sz="1050" dirty="0"/>
            </a:p>
          </p:txBody>
        </p:sp>
        <p:sp>
          <p:nvSpPr>
            <p:cNvPr id="147" name="Szövegdoboz 146"/>
            <p:cNvSpPr txBox="1"/>
            <p:nvPr/>
          </p:nvSpPr>
          <p:spPr>
            <a:xfrm rot="-2700000">
              <a:off x="5843867" y="5781817"/>
              <a:ext cx="5180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BRW</a:t>
              </a:r>
              <a:endParaRPr lang="hu-HU" sz="1050" dirty="0"/>
            </a:p>
          </p:txBody>
        </p:sp>
        <p:grpSp>
          <p:nvGrpSpPr>
            <p:cNvPr id="39" name="Csoportba foglalás 38"/>
            <p:cNvGrpSpPr/>
            <p:nvPr/>
          </p:nvGrpSpPr>
          <p:grpSpPr>
            <a:xfrm>
              <a:off x="7008693" y="672216"/>
              <a:ext cx="442886" cy="4993087"/>
              <a:chOff x="6778334" y="497260"/>
              <a:chExt cx="442886" cy="4993087"/>
            </a:xfrm>
          </p:grpSpPr>
          <p:sp>
            <p:nvSpPr>
              <p:cNvPr id="98" name="Szövegdoboz 97"/>
              <p:cNvSpPr txBox="1"/>
              <p:nvPr/>
            </p:nvSpPr>
            <p:spPr>
              <a:xfrm>
                <a:off x="6778334" y="144417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1.8</a:t>
                </a:r>
                <a:endParaRPr lang="hu-HU" sz="1200" dirty="0"/>
              </a:p>
            </p:txBody>
          </p:sp>
          <p:sp>
            <p:nvSpPr>
              <p:cNvPr id="99" name="Szövegdoboz 98"/>
              <p:cNvSpPr txBox="1"/>
              <p:nvPr/>
            </p:nvSpPr>
            <p:spPr>
              <a:xfrm>
                <a:off x="6778334" y="191359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1.7</a:t>
                </a:r>
                <a:endParaRPr lang="hu-HU" sz="1200" dirty="0"/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6778334" y="241370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1.6</a:t>
                </a:r>
                <a:endParaRPr lang="hu-HU" sz="1200" dirty="0"/>
              </a:p>
            </p:txBody>
          </p:sp>
          <p:sp>
            <p:nvSpPr>
              <p:cNvPr id="101" name="Szövegdoboz 100"/>
              <p:cNvSpPr txBox="1"/>
              <p:nvPr/>
            </p:nvSpPr>
            <p:spPr>
              <a:xfrm>
                <a:off x="6784882" y="288686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1.5</a:t>
                </a:r>
                <a:endParaRPr lang="hu-HU" sz="1200" dirty="0"/>
              </a:p>
            </p:txBody>
          </p:sp>
          <p:sp>
            <p:nvSpPr>
              <p:cNvPr id="102" name="Szövegdoboz 101"/>
              <p:cNvSpPr txBox="1"/>
              <p:nvPr/>
            </p:nvSpPr>
            <p:spPr>
              <a:xfrm>
                <a:off x="6784882" y="33431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1.4</a:t>
                </a:r>
                <a:endParaRPr lang="hu-HU" sz="1200" dirty="0"/>
              </a:p>
            </p:txBody>
          </p:sp>
          <p:sp>
            <p:nvSpPr>
              <p:cNvPr id="103" name="Szövegdoboz 102"/>
              <p:cNvSpPr txBox="1"/>
              <p:nvPr/>
            </p:nvSpPr>
            <p:spPr>
              <a:xfrm>
                <a:off x="6784882" y="37990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1.3</a:t>
                </a:r>
                <a:endParaRPr lang="hu-HU" sz="1200" dirty="0"/>
              </a:p>
            </p:txBody>
          </p:sp>
          <p:sp>
            <p:nvSpPr>
              <p:cNvPr id="105" name="Szövegdoboz 104"/>
              <p:cNvSpPr txBox="1"/>
              <p:nvPr/>
            </p:nvSpPr>
            <p:spPr>
              <a:xfrm>
                <a:off x="6784882" y="472995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1.1</a:t>
                </a:r>
                <a:endParaRPr lang="hu-HU" sz="1200" dirty="0"/>
              </a:p>
            </p:txBody>
          </p:sp>
          <p:sp>
            <p:nvSpPr>
              <p:cNvPr id="106" name="Szövegdoboz 105"/>
              <p:cNvSpPr txBox="1"/>
              <p:nvPr/>
            </p:nvSpPr>
            <p:spPr>
              <a:xfrm>
                <a:off x="6784882" y="42850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1.2</a:t>
                </a:r>
                <a:endParaRPr lang="hu-HU" sz="1200" dirty="0"/>
              </a:p>
            </p:txBody>
          </p:sp>
          <p:sp>
            <p:nvSpPr>
              <p:cNvPr id="107" name="Szövegdoboz 106"/>
              <p:cNvSpPr txBox="1"/>
              <p:nvPr/>
            </p:nvSpPr>
            <p:spPr>
              <a:xfrm>
                <a:off x="6794308" y="521334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</a:t>
                </a:r>
                <a:endParaRPr lang="hu-HU" sz="1200" dirty="0"/>
              </a:p>
            </p:txBody>
          </p:sp>
          <p:sp>
            <p:nvSpPr>
              <p:cNvPr id="126" name="Szövegdoboz 125"/>
              <p:cNvSpPr txBox="1"/>
              <p:nvPr/>
            </p:nvSpPr>
            <p:spPr>
              <a:xfrm>
                <a:off x="6778334" y="497260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</a:t>
                </a:r>
                <a:endParaRPr lang="hu-HU" sz="1200" dirty="0"/>
              </a:p>
            </p:txBody>
          </p:sp>
          <p:sp>
            <p:nvSpPr>
              <p:cNvPr id="127" name="Szövegdoboz 126"/>
              <p:cNvSpPr txBox="1"/>
              <p:nvPr/>
            </p:nvSpPr>
            <p:spPr>
              <a:xfrm>
                <a:off x="6778334" y="966681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1.9</a:t>
                </a:r>
                <a:endParaRPr lang="hu-HU" sz="1200" dirty="0"/>
              </a:p>
            </p:txBody>
          </p:sp>
        </p:grpSp>
        <p:sp>
          <p:nvSpPr>
            <p:cNvPr id="129" name="Téglalap 128"/>
            <p:cNvSpPr/>
            <p:nvPr/>
          </p:nvSpPr>
          <p:spPr bwMode="auto">
            <a:xfrm>
              <a:off x="6601997" y="3654868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30" name="Egyenes összekötő 129"/>
            <p:cNvCxnSpPr/>
            <p:nvPr/>
          </p:nvCxnSpPr>
          <p:spPr bwMode="auto">
            <a:xfrm rot="5400000">
              <a:off x="6389313" y="5549344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Csoportba foglalás 37"/>
            <p:cNvGrpSpPr/>
            <p:nvPr/>
          </p:nvGrpSpPr>
          <p:grpSpPr>
            <a:xfrm>
              <a:off x="6892235" y="810715"/>
              <a:ext cx="144016" cy="4810187"/>
              <a:chOff x="6661876" y="635759"/>
              <a:chExt cx="144016" cy="4810187"/>
            </a:xfrm>
          </p:grpSpPr>
          <p:cxnSp>
            <p:nvCxnSpPr>
              <p:cNvPr id="9" name="Egyenes összekötő 8"/>
              <p:cNvCxnSpPr/>
              <p:nvPr/>
            </p:nvCxnSpPr>
            <p:spPr bwMode="auto">
              <a:xfrm>
                <a:off x="6733884" y="635759"/>
                <a:ext cx="0" cy="48092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Egyenes összekötő 10"/>
              <p:cNvCxnSpPr/>
              <p:nvPr/>
            </p:nvCxnSpPr>
            <p:spPr bwMode="auto">
              <a:xfrm>
                <a:off x="6661876" y="206853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Egyenes összekötő 11"/>
              <p:cNvCxnSpPr/>
              <p:nvPr/>
            </p:nvCxnSpPr>
            <p:spPr bwMode="auto">
              <a:xfrm>
                <a:off x="6661876" y="159806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Egyenes összekötő 12"/>
              <p:cNvCxnSpPr/>
              <p:nvPr/>
            </p:nvCxnSpPr>
            <p:spPr bwMode="auto">
              <a:xfrm>
                <a:off x="6661876" y="301232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Egyenes összekötő 13"/>
              <p:cNvCxnSpPr/>
              <p:nvPr/>
            </p:nvCxnSpPr>
            <p:spPr bwMode="auto">
              <a:xfrm>
                <a:off x="6661876" y="254185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Egyenes összekötő 14"/>
              <p:cNvCxnSpPr/>
              <p:nvPr/>
            </p:nvCxnSpPr>
            <p:spPr bwMode="auto">
              <a:xfrm>
                <a:off x="6661876" y="39484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Egyenes összekötő 15"/>
              <p:cNvCxnSpPr/>
              <p:nvPr/>
            </p:nvCxnSpPr>
            <p:spPr bwMode="auto">
              <a:xfrm>
                <a:off x="6661876" y="347795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Egyenes összekötő 16"/>
              <p:cNvCxnSpPr/>
              <p:nvPr/>
            </p:nvCxnSpPr>
            <p:spPr bwMode="auto">
              <a:xfrm>
                <a:off x="6661876" y="48922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Egyenes összekötő 17"/>
              <p:cNvCxnSpPr/>
              <p:nvPr/>
            </p:nvCxnSpPr>
            <p:spPr bwMode="auto">
              <a:xfrm>
                <a:off x="6661876" y="442174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6661876" y="112161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6661876" y="65114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6661876" y="159493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Egyenes összekötő 131"/>
              <p:cNvCxnSpPr/>
              <p:nvPr/>
            </p:nvCxnSpPr>
            <p:spPr bwMode="auto">
              <a:xfrm rot="5400000">
                <a:off x="6663010" y="537393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Csoportba foglalás 39"/>
            <p:cNvGrpSpPr/>
            <p:nvPr/>
          </p:nvGrpSpPr>
          <p:grpSpPr>
            <a:xfrm>
              <a:off x="1821003" y="826105"/>
              <a:ext cx="144016" cy="4794525"/>
              <a:chOff x="1590644" y="651149"/>
              <a:chExt cx="144016" cy="4794525"/>
            </a:xfrm>
          </p:grpSpPr>
          <p:cxnSp>
            <p:nvCxnSpPr>
              <p:cNvPr id="19" name="Egyenes összekötő 18"/>
              <p:cNvCxnSpPr/>
              <p:nvPr/>
            </p:nvCxnSpPr>
            <p:spPr bwMode="auto">
              <a:xfrm>
                <a:off x="1590644" y="272853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Egyenes összekötő 19"/>
              <p:cNvCxnSpPr/>
              <p:nvPr/>
            </p:nvCxnSpPr>
            <p:spPr bwMode="auto">
              <a:xfrm>
                <a:off x="1590644" y="233459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Egyenes összekötő 20"/>
              <p:cNvCxnSpPr/>
              <p:nvPr/>
            </p:nvCxnSpPr>
            <p:spPr bwMode="auto">
              <a:xfrm>
                <a:off x="1590644" y="347243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Egyenes összekötő 21"/>
              <p:cNvCxnSpPr/>
              <p:nvPr/>
            </p:nvCxnSpPr>
            <p:spPr bwMode="auto">
              <a:xfrm>
                <a:off x="1590644" y="309810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Egyenes összekötő 22"/>
              <p:cNvCxnSpPr/>
              <p:nvPr/>
            </p:nvCxnSpPr>
            <p:spPr bwMode="auto">
              <a:xfrm>
                <a:off x="1590644" y="42210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Egyenes összekötő 23"/>
              <p:cNvCxnSpPr/>
              <p:nvPr/>
            </p:nvCxnSpPr>
            <p:spPr bwMode="auto">
              <a:xfrm>
                <a:off x="1590644" y="385628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Egyenes összekötő 24"/>
              <p:cNvCxnSpPr/>
              <p:nvPr/>
            </p:nvCxnSpPr>
            <p:spPr bwMode="auto">
              <a:xfrm>
                <a:off x="1590644" y="49901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Egyenes összekötő 25"/>
              <p:cNvCxnSpPr/>
              <p:nvPr/>
            </p:nvCxnSpPr>
            <p:spPr bwMode="auto">
              <a:xfrm>
                <a:off x="1590644" y="461026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Egyenes összekötő 26"/>
              <p:cNvCxnSpPr/>
              <p:nvPr/>
            </p:nvCxnSpPr>
            <p:spPr bwMode="auto">
              <a:xfrm>
                <a:off x="1590644" y="19697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Egyenes összekötő 27"/>
              <p:cNvCxnSpPr/>
              <p:nvPr/>
            </p:nvCxnSpPr>
            <p:spPr bwMode="auto">
              <a:xfrm>
                <a:off x="1590644" y="159013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Egyenes összekötő 4"/>
              <p:cNvCxnSpPr/>
              <p:nvPr/>
            </p:nvCxnSpPr>
            <p:spPr bwMode="auto">
              <a:xfrm>
                <a:off x="1662652" y="651149"/>
                <a:ext cx="0" cy="4794525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Egyenes összekötő 132"/>
              <p:cNvCxnSpPr/>
              <p:nvPr/>
            </p:nvCxnSpPr>
            <p:spPr bwMode="auto">
              <a:xfrm>
                <a:off x="1590644" y="15880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Egyenes összekötő 133"/>
              <p:cNvCxnSpPr/>
              <p:nvPr/>
            </p:nvCxnSpPr>
            <p:spPr bwMode="auto">
              <a:xfrm>
                <a:off x="1590644" y="122322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Egyenes összekötő 134"/>
              <p:cNvCxnSpPr/>
              <p:nvPr/>
            </p:nvCxnSpPr>
            <p:spPr bwMode="auto">
              <a:xfrm>
                <a:off x="1590644" y="84357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1331640" y="864638"/>
              <a:ext cx="561371" cy="4744096"/>
              <a:chOff x="1101281" y="689682"/>
              <a:chExt cx="561371" cy="4744096"/>
            </a:xfrm>
          </p:grpSpPr>
          <p:sp>
            <p:nvSpPr>
              <p:cNvPr id="86" name="Szövegdoboz 85"/>
              <p:cNvSpPr txBox="1"/>
              <p:nvPr/>
            </p:nvSpPr>
            <p:spPr>
              <a:xfrm>
                <a:off x="1101281" y="143624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20%</a:t>
                </a:r>
                <a:endParaRPr lang="hu-HU" sz="1200" dirty="0"/>
              </a:p>
            </p:txBody>
          </p:sp>
          <p:sp>
            <p:nvSpPr>
              <p:cNvPr id="87" name="Szövegdoboz 86"/>
              <p:cNvSpPr txBox="1"/>
              <p:nvPr/>
            </p:nvSpPr>
            <p:spPr>
              <a:xfrm>
                <a:off x="1101281" y="182107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18%</a:t>
                </a:r>
                <a:endParaRPr lang="hu-HU" sz="1200" dirty="0"/>
              </a:p>
            </p:txBody>
          </p:sp>
          <p:sp>
            <p:nvSpPr>
              <p:cNvPr id="88" name="Szövegdoboz 87"/>
              <p:cNvSpPr txBox="1"/>
              <p:nvPr/>
            </p:nvSpPr>
            <p:spPr>
              <a:xfrm>
                <a:off x="1101281" y="218070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16%</a:t>
                </a:r>
                <a:endParaRPr lang="hu-HU" sz="1200" dirty="0"/>
              </a:p>
            </p:txBody>
          </p:sp>
          <p:sp>
            <p:nvSpPr>
              <p:cNvPr id="89" name="Szövegdoboz 88"/>
              <p:cNvSpPr txBox="1"/>
              <p:nvPr/>
            </p:nvSpPr>
            <p:spPr>
              <a:xfrm>
                <a:off x="1101281" y="257960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14%</a:t>
                </a:r>
                <a:endParaRPr lang="hu-HU" sz="1200" dirty="0"/>
              </a:p>
            </p:txBody>
          </p:sp>
          <p:sp>
            <p:nvSpPr>
              <p:cNvPr id="90" name="Szövegdoboz 89"/>
              <p:cNvSpPr txBox="1"/>
              <p:nvPr/>
            </p:nvSpPr>
            <p:spPr>
              <a:xfrm>
                <a:off x="1101281" y="296444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12%</a:t>
                </a:r>
                <a:endParaRPr lang="hu-HU" sz="1200" dirty="0"/>
              </a:p>
            </p:txBody>
          </p:sp>
          <p:sp>
            <p:nvSpPr>
              <p:cNvPr id="91" name="Szövegdoboz 90"/>
              <p:cNvSpPr txBox="1"/>
              <p:nvPr/>
            </p:nvSpPr>
            <p:spPr>
              <a:xfrm>
                <a:off x="1101281" y="332406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1</a:t>
                </a:r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92" name="Szövegdoboz 91"/>
              <p:cNvSpPr txBox="1"/>
              <p:nvPr/>
            </p:nvSpPr>
            <p:spPr>
              <a:xfrm>
                <a:off x="1215094" y="371010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8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3" name="Szövegdoboz 92"/>
              <p:cNvSpPr txBox="1"/>
              <p:nvPr/>
            </p:nvSpPr>
            <p:spPr>
              <a:xfrm>
                <a:off x="1215094" y="409493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6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4" name="Szövegdoboz 93"/>
              <p:cNvSpPr txBox="1"/>
              <p:nvPr/>
            </p:nvSpPr>
            <p:spPr>
              <a:xfrm>
                <a:off x="1215094" y="445456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4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5" name="Szövegdoboz 94"/>
              <p:cNvSpPr txBox="1"/>
              <p:nvPr/>
            </p:nvSpPr>
            <p:spPr>
              <a:xfrm>
                <a:off x="1215094" y="479715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2%</a:t>
                </a:r>
                <a:endParaRPr lang="hu-HU" sz="1200" dirty="0"/>
              </a:p>
            </p:txBody>
          </p:sp>
          <p:sp>
            <p:nvSpPr>
              <p:cNvPr id="96" name="Szövegdoboz 95"/>
              <p:cNvSpPr txBox="1"/>
              <p:nvPr/>
            </p:nvSpPr>
            <p:spPr>
              <a:xfrm>
                <a:off x="1215094" y="515677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155" name="Szövegdoboz 154"/>
              <p:cNvSpPr txBox="1"/>
              <p:nvPr/>
            </p:nvSpPr>
            <p:spPr>
              <a:xfrm>
                <a:off x="1101281" y="68968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24%</a:t>
                </a:r>
                <a:endParaRPr lang="hu-HU" sz="1200" dirty="0"/>
              </a:p>
            </p:txBody>
          </p:sp>
          <p:sp>
            <p:nvSpPr>
              <p:cNvPr id="156" name="Szövegdoboz 155"/>
              <p:cNvSpPr txBox="1"/>
              <p:nvPr/>
            </p:nvSpPr>
            <p:spPr>
              <a:xfrm>
                <a:off x="1101281" y="1074513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22%</a:t>
                </a:r>
                <a:endParaRPr lang="hu-HU" sz="1200" dirty="0"/>
              </a:p>
            </p:txBody>
          </p:sp>
        </p:grpSp>
        <p:sp>
          <p:nvSpPr>
            <p:cNvPr id="158" name="Szövegdoboz 157"/>
            <p:cNvSpPr txBox="1"/>
            <p:nvPr/>
          </p:nvSpPr>
          <p:spPr>
            <a:xfrm rot="-2700000">
              <a:off x="6449266" y="5741089"/>
              <a:ext cx="4443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SKL</a:t>
              </a:r>
              <a:endParaRPr lang="hu-HU" sz="1050" dirty="0"/>
            </a:p>
          </p:txBody>
        </p:sp>
        <p:sp>
          <p:nvSpPr>
            <p:cNvPr id="159" name="Folyamatábra: Döntés 110"/>
            <p:cNvSpPr/>
            <p:nvPr/>
          </p:nvSpPr>
          <p:spPr bwMode="auto">
            <a:xfrm>
              <a:off x="6674575" y="122043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60" name="Egyenes összekötő 159"/>
            <p:cNvCxnSpPr>
              <a:stCxn id="112" idx="3"/>
              <a:endCxn id="159" idx="7"/>
            </p:cNvCxnSpPr>
            <p:nvPr/>
          </p:nvCxnSpPr>
          <p:spPr bwMode="auto">
            <a:xfrm flipV="1">
              <a:off x="6260177" y="1272585"/>
              <a:ext cx="430670" cy="7460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" name="TextBox 103"/>
          <p:cNvSpPr txBox="1"/>
          <p:nvPr/>
        </p:nvSpPr>
        <p:spPr>
          <a:xfrm>
            <a:off x="73708" y="499011"/>
            <a:ext cx="793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Raising of the single </a:t>
            </a:r>
            <a:r>
              <a:rPr lang="en-US" sz="1400" b="1" dirty="0">
                <a:solidFill>
                  <a:srgbClr val="2D2D8A"/>
                </a:solidFill>
              </a:rPr>
              <a:t>thread IPC in Intel’s basic architectures </a:t>
            </a:r>
            <a:r>
              <a:rPr lang="en-US" sz="1400" dirty="0"/>
              <a:t>(Based on </a:t>
            </a:r>
            <a:r>
              <a:rPr lang="en-US" sz="1400" dirty="0" smtClean="0"/>
              <a:t>[195])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69862" y="6174305"/>
            <a:ext cx="8722617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Intel raised IPC in the Core family </a:t>
            </a:r>
            <a:r>
              <a:rPr lang="en-US" sz="1400" dirty="0" smtClean="0">
                <a:solidFill>
                  <a:srgbClr val="FF0000"/>
                </a:solidFill>
              </a:rPr>
              <a:t>only less then 2-times  in about 10 years</a:t>
            </a:r>
            <a:r>
              <a:rPr lang="en-US" sz="1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Tock models contribute by about 10 %, Tick models by about 5 % for raising </a:t>
            </a:r>
            <a:r>
              <a:rPr lang="en-US" sz="1400" dirty="0" err="1" smtClean="0">
                <a:solidFill>
                  <a:srgbClr val="0070C0"/>
                </a:solidFill>
              </a:rPr>
              <a:t>IPC</a:t>
            </a:r>
            <a:r>
              <a:rPr lang="en-US" sz="1400" dirty="0" smtClean="0">
                <a:solidFill>
                  <a:srgbClr val="0070C0"/>
                </a:solidFill>
              </a:rPr>
              <a:t>. 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1163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18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(19)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94" t="18816" r="8358"/>
          <a:stretch/>
        </p:blipFill>
        <p:spPr>
          <a:xfrm>
            <a:off x="81639" y="1289790"/>
            <a:ext cx="9008598" cy="4839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95" y="6320116"/>
            <a:ext cx="4718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200" dirty="0" smtClean="0">
                <a:latin typeface="+mj-lt"/>
              </a:rPr>
              <a:t>Presentation at AMD's Financial Analyst Day May 16 2017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905" y="496524"/>
            <a:ext cx="7027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General implications of the evolution of transistor technology [245]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117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Intel's Pentium 4 and Core 2 families (20)</a:t>
            </a:r>
            <a:endParaRPr lang="en-US" sz="1600" dirty="0"/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185013" y="1853945"/>
            <a:ext cx="23685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Smartphones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9596" y="501603"/>
            <a:ext cx="3013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Recent computer categories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4965" y="2393885"/>
            <a:ext cx="9348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Desktops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39272" y="1851986"/>
            <a:ext cx="1378568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Servers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" name="Oval 7"/>
          <p:cNvSpPr>
            <a:spLocks noChangeArrowheads="1"/>
          </p:cNvSpPr>
          <p:nvPr/>
        </p:nvSpPr>
        <p:spPr bwMode="auto">
          <a:xfrm>
            <a:off x="8334669" y="16973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5052517" y="1287413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834612" y="1510017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 flipH="1">
            <a:off x="8372769" y="1505255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2568103" y="171004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2601441" y="1510017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2947806" y="995667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Recent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computer categories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6071335" y="1848717"/>
            <a:ext cx="1927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Tablets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845054" y="1853948"/>
            <a:ext cx="102804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Desktops</a:t>
            </a:r>
          </a:p>
        </p:txBody>
      </p:sp>
      <p:sp>
        <p:nvSpPr>
          <p:cNvPr id="50" name="Line 13"/>
          <p:cNvSpPr>
            <a:spLocks noChangeShapeType="1"/>
          </p:cNvSpPr>
          <p:nvPr/>
        </p:nvSpPr>
        <p:spPr bwMode="auto">
          <a:xfrm>
            <a:off x="4338532" y="151160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470247" y="1854885"/>
            <a:ext cx="234284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HEDs</a:t>
            </a:r>
            <a:endParaRPr kumimoji="0" lang="en-US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(High-End Desktops)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6" name="Oval 12"/>
          <p:cNvSpPr>
            <a:spLocks noChangeArrowheads="1"/>
          </p:cNvSpPr>
          <p:nvPr/>
        </p:nvSpPr>
        <p:spPr bwMode="auto">
          <a:xfrm>
            <a:off x="797760" y="170419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7" name="Line 13"/>
          <p:cNvSpPr>
            <a:spLocks noChangeShapeType="1"/>
          </p:cNvSpPr>
          <p:nvPr/>
        </p:nvSpPr>
        <p:spPr bwMode="auto">
          <a:xfrm>
            <a:off x="831098" y="150416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7"/>
          <p:cNvSpPr>
            <a:spLocks noChangeArrowheads="1"/>
          </p:cNvSpPr>
          <p:nvPr/>
        </p:nvSpPr>
        <p:spPr bwMode="auto">
          <a:xfrm>
            <a:off x="7008450" y="1719164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9" name="Line 11"/>
          <p:cNvSpPr>
            <a:spLocks noChangeShapeType="1"/>
          </p:cNvSpPr>
          <p:nvPr/>
        </p:nvSpPr>
        <p:spPr bwMode="auto">
          <a:xfrm flipH="1">
            <a:off x="7046550" y="1527077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Line 13"/>
          <p:cNvSpPr>
            <a:spLocks noChangeShapeType="1"/>
          </p:cNvSpPr>
          <p:nvPr/>
        </p:nvSpPr>
        <p:spPr bwMode="auto">
          <a:xfrm>
            <a:off x="5782257" y="1514047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Oval 12"/>
          <p:cNvSpPr>
            <a:spLocks noChangeArrowheads="1"/>
          </p:cNvSpPr>
          <p:nvPr/>
        </p:nvSpPr>
        <p:spPr bwMode="auto">
          <a:xfrm>
            <a:off x="4307695" y="171413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5271950" y="1856448"/>
            <a:ext cx="102804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105914" y="2702133"/>
            <a:ext cx="9088679" cy="2216661"/>
            <a:chOff x="-105914" y="3720758"/>
            <a:chExt cx="9088679" cy="22166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599230" y="3812525"/>
              <a:ext cx="2383535" cy="18408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827396" y="3812070"/>
              <a:ext cx="1897604" cy="7801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825790" y="3806112"/>
              <a:ext cx="1194067" cy="539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-105914" y="3720758"/>
              <a:ext cx="4836845" cy="20153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889" y="4025242"/>
              <a:ext cx="1337151" cy="10839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60144" y="5476614"/>
              <a:ext cx="81986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Servers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43869" y="5476614"/>
              <a:ext cx="183241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High-End 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6722" y="5439739"/>
              <a:ext cx="95399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51744" y="5394734"/>
              <a:ext cx="87711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Laptops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93095" y="5304724"/>
              <a:ext cx="79205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00269" y="5244107"/>
              <a:ext cx="12369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Smarphones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181569" y="5282190"/>
              <a:ext cx="8790640" cy="54429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919098" y="5423619"/>
              <a:ext cx="95399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261491" y="3954574"/>
              <a:ext cx="1007605" cy="132735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442682" y="3806434"/>
              <a:ext cx="1194067" cy="5398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078882" y="4044584"/>
              <a:ext cx="586918" cy="1697481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22394" r="60491" b="865"/>
            <a:stretch/>
          </p:blipFill>
          <p:spPr>
            <a:xfrm>
              <a:off x="5439103" y="3808878"/>
              <a:ext cx="956441" cy="1892867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2"/>
            <a:srcRect l="20982" r="77136"/>
            <a:stretch/>
          </p:blipFill>
          <p:spPr>
            <a:xfrm>
              <a:off x="5034457" y="3811769"/>
              <a:ext cx="404645" cy="190938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22394" t="7339" r="60491" b="77799"/>
            <a:stretch/>
          </p:blipFill>
          <p:spPr>
            <a:xfrm>
              <a:off x="4724402" y="3801861"/>
              <a:ext cx="1592263" cy="472427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 bwMode="auto">
            <a:xfrm>
              <a:off x="3762707" y="5595749"/>
              <a:ext cx="2962871" cy="122230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2"/>
            <a:srcRect r="78076"/>
            <a:stretch/>
          </p:blipFill>
          <p:spPr>
            <a:xfrm>
              <a:off x="3809329" y="4027224"/>
              <a:ext cx="1225128" cy="1910195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 bwMode="auto">
            <a:xfrm>
              <a:off x="5060740" y="5358290"/>
              <a:ext cx="1735836" cy="34357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8" name="Oval 12"/>
          <p:cNvSpPr>
            <a:spLocks noChangeArrowheads="1"/>
          </p:cNvSpPr>
          <p:nvPr/>
        </p:nvSpPr>
        <p:spPr bwMode="auto">
          <a:xfrm>
            <a:off x="5752524" y="171457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9272" y="4555097"/>
            <a:ext cx="9004728" cy="38891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52" name="Right Brace 51"/>
          <p:cNvSpPr/>
          <p:nvPr/>
        </p:nvSpPr>
        <p:spPr bwMode="auto">
          <a:xfrm rot="16200000" flipH="1">
            <a:off x="7719969" y="1022107"/>
            <a:ext cx="216000" cy="2340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03565" y="2304885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(Mobile processors)</a:t>
            </a:r>
          </a:p>
        </p:txBody>
      </p:sp>
      <p:sp>
        <p:nvSpPr>
          <p:cNvPr id="55" name="Right Brace 54"/>
          <p:cNvSpPr/>
          <p:nvPr/>
        </p:nvSpPr>
        <p:spPr bwMode="auto">
          <a:xfrm rot="16200000" flipH="1">
            <a:off x="4959741" y="998851"/>
            <a:ext cx="216000" cy="2376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55116" y="2299629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processors)</a:t>
            </a:r>
          </a:p>
        </p:txBody>
      </p:sp>
    </p:spTree>
    <p:extLst>
      <p:ext uri="{BB962C8B-B14F-4D97-AF65-F5344CB8AC3E}">
        <p14:creationId xmlns:p14="http://schemas.microsoft.com/office/powerpoint/2010/main" val="101525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Intel's Pentium 4 and Core 2 families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21)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8271802" y="3236859"/>
            <a:ext cx="12121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Smarphones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185013" y="1841824"/>
            <a:ext cx="236855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Smartphone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509" y="518661"/>
            <a:ext cx="3038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Recent processor categories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4965" y="2126895"/>
            <a:ext cx="9348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Desktops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39272" y="1839865"/>
            <a:ext cx="137856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Server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" name="Oval 7"/>
          <p:cNvSpPr>
            <a:spLocks noChangeArrowheads="1"/>
          </p:cNvSpPr>
          <p:nvPr/>
        </p:nvSpPr>
        <p:spPr bwMode="auto">
          <a:xfrm>
            <a:off x="8334669" y="168522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5052517" y="1275292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834612" y="1497896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 flipH="1">
            <a:off x="8372769" y="1493134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2568103" y="169792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2601441" y="149789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2947806" y="983546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Recent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 categories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6071335" y="1836596"/>
            <a:ext cx="19272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Tablet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6" name="Text Box 16"/>
          <p:cNvSpPr txBox="1">
            <a:spLocks noChangeArrowheads="1"/>
          </p:cNvSpPr>
          <p:nvPr/>
        </p:nvSpPr>
        <p:spPr bwMode="auto">
          <a:xfrm>
            <a:off x="7863545" y="2831551"/>
            <a:ext cx="9991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7" name="Text Box 17"/>
          <p:cNvSpPr txBox="1">
            <a:spLocks noChangeArrowheads="1"/>
          </p:cNvSpPr>
          <p:nvPr/>
        </p:nvSpPr>
        <p:spPr bwMode="auto">
          <a:xfrm>
            <a:off x="11461" y="2825870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Xeon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E3</a:t>
            </a: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Platinum/Gold etc.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745246" y="1841827"/>
            <a:ext cx="112784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50" name="Line 13"/>
          <p:cNvSpPr>
            <a:spLocks noChangeShapeType="1"/>
          </p:cNvSpPr>
          <p:nvPr/>
        </p:nvSpPr>
        <p:spPr bwMode="auto">
          <a:xfrm>
            <a:off x="4338532" y="149948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 Box 21"/>
          <p:cNvSpPr txBox="1">
            <a:spLocks noChangeArrowheads="1"/>
          </p:cNvSpPr>
          <p:nvPr/>
        </p:nvSpPr>
        <p:spPr bwMode="auto">
          <a:xfrm>
            <a:off x="4134457" y="2812069"/>
            <a:ext cx="178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i9/i7/i5/i3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(Basic architectures)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auto">
          <a:xfrm>
            <a:off x="6556896" y="2838622"/>
            <a:ext cx="10005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470247" y="1842764"/>
            <a:ext cx="2342848" cy="4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HED processors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(High-End Desktop)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1855059" y="2818941"/>
            <a:ext cx="14863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i9/i7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(Extreme Edition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X models)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6" name="Oval 12"/>
          <p:cNvSpPr>
            <a:spLocks noChangeArrowheads="1"/>
          </p:cNvSpPr>
          <p:nvPr/>
        </p:nvSpPr>
        <p:spPr bwMode="auto">
          <a:xfrm>
            <a:off x="797760" y="169207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7" name="Line 13"/>
          <p:cNvSpPr>
            <a:spLocks noChangeShapeType="1"/>
          </p:cNvSpPr>
          <p:nvPr/>
        </p:nvSpPr>
        <p:spPr bwMode="auto">
          <a:xfrm>
            <a:off x="831098" y="149204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7"/>
          <p:cNvSpPr>
            <a:spLocks noChangeArrowheads="1"/>
          </p:cNvSpPr>
          <p:nvPr/>
        </p:nvSpPr>
        <p:spPr bwMode="auto">
          <a:xfrm>
            <a:off x="7008450" y="170704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9" name="Line 11"/>
          <p:cNvSpPr>
            <a:spLocks noChangeShapeType="1"/>
          </p:cNvSpPr>
          <p:nvPr/>
        </p:nvSpPr>
        <p:spPr bwMode="auto">
          <a:xfrm flipH="1">
            <a:off x="7046550" y="1514956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772" y="2372763"/>
            <a:ext cx="187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processors: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Right Brace 32"/>
          <p:cNvSpPr/>
          <p:nvPr/>
        </p:nvSpPr>
        <p:spPr bwMode="auto">
          <a:xfrm rot="16200000" flipH="1">
            <a:off x="7594842" y="1311265"/>
            <a:ext cx="216000" cy="2340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03565" y="2594043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(Mobile processors)</a:t>
            </a:r>
          </a:p>
        </p:txBody>
      </p:sp>
      <p:sp>
        <p:nvSpPr>
          <p:cNvPr id="74" name="Line 13"/>
          <p:cNvSpPr>
            <a:spLocks noChangeShapeType="1"/>
          </p:cNvSpPr>
          <p:nvPr/>
        </p:nvSpPr>
        <p:spPr bwMode="auto">
          <a:xfrm>
            <a:off x="5782257" y="150192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Oval 12"/>
          <p:cNvSpPr>
            <a:spLocks noChangeArrowheads="1"/>
          </p:cNvSpPr>
          <p:nvPr/>
        </p:nvSpPr>
        <p:spPr bwMode="auto">
          <a:xfrm>
            <a:off x="4307695" y="170200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5029657" y="1844327"/>
            <a:ext cx="1270333" cy="60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(Notebook)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77" name="Right Brace 76"/>
          <p:cNvSpPr/>
          <p:nvPr/>
        </p:nvSpPr>
        <p:spPr bwMode="auto">
          <a:xfrm rot="16200000" flipH="1">
            <a:off x="4959741" y="1288009"/>
            <a:ext cx="216000" cy="2376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155116" y="2588787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processors)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105914" y="3501912"/>
            <a:ext cx="9144000" cy="2506384"/>
            <a:chOff x="-105914" y="3712172"/>
            <a:chExt cx="9144000" cy="25063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599230" y="3812525"/>
              <a:ext cx="2383535" cy="18408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827396" y="3807777"/>
              <a:ext cx="1897604" cy="7801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825790" y="3806112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-105914" y="3712172"/>
              <a:ext cx="4836845" cy="2015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889" y="4025242"/>
              <a:ext cx="1337151" cy="108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60144" y="5476614"/>
              <a:ext cx="81986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Servers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43869" y="5476614"/>
              <a:ext cx="183241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High-End 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6722" y="543973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51744" y="5394734"/>
              <a:ext cx="87711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Laptops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93095" y="5304724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00269" y="5244107"/>
              <a:ext cx="1236988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Smarphones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181569" y="5282190"/>
              <a:ext cx="8790640" cy="544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3919098" y="542361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82932" y="5422610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35666" y="5423619"/>
              <a:ext cx="13024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Smartphones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261491" y="3954574"/>
              <a:ext cx="1007605" cy="13273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442682" y="3806434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078882" y="4044584"/>
              <a:ext cx="586918" cy="16974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22394" r="60491" b="865"/>
            <a:stretch/>
          </p:blipFill>
          <p:spPr>
            <a:xfrm>
              <a:off x="5439103" y="3795999"/>
              <a:ext cx="956441" cy="1892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2"/>
            <a:srcRect l="20982" r="77136"/>
            <a:stretch/>
          </p:blipFill>
          <p:spPr>
            <a:xfrm>
              <a:off x="5034457" y="3811769"/>
              <a:ext cx="404645" cy="19093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22394" t="7339" r="60491" b="77799"/>
            <a:stretch/>
          </p:blipFill>
          <p:spPr>
            <a:xfrm>
              <a:off x="4724402" y="3788982"/>
              <a:ext cx="1592263" cy="472427"/>
            </a:xfrm>
            <a:prstGeom prst="rect">
              <a:avLst/>
            </a:prstGeom>
            <a:ln>
              <a:noFill/>
            </a:ln>
          </p:spPr>
        </p:pic>
        <p:sp>
          <p:nvSpPr>
            <p:cNvPr id="72" name="Rectangle 71"/>
            <p:cNvSpPr/>
            <p:nvPr/>
          </p:nvSpPr>
          <p:spPr bwMode="auto">
            <a:xfrm>
              <a:off x="3762707" y="5595749"/>
              <a:ext cx="2962871" cy="122230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2"/>
            <a:srcRect r="78076"/>
            <a:stretch/>
          </p:blipFill>
          <p:spPr>
            <a:xfrm>
              <a:off x="3809329" y="4027224"/>
              <a:ext cx="1225128" cy="1910195"/>
            </a:xfrm>
            <a:prstGeom prst="rect">
              <a:avLst/>
            </a:prstGeom>
            <a:ln>
              <a:noFill/>
            </a:ln>
          </p:spPr>
        </p:pic>
        <p:sp>
          <p:nvSpPr>
            <p:cNvPr id="83" name="Rectangle 82"/>
            <p:cNvSpPr/>
            <p:nvPr/>
          </p:nvSpPr>
          <p:spPr bwMode="auto">
            <a:xfrm>
              <a:off x="5060740" y="5358290"/>
              <a:ext cx="1735836" cy="34357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068807" y="5433726"/>
              <a:ext cx="1371684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(Intel’s/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AMD’sdesignation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Mobiles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3720674" y="5783956"/>
              <a:ext cx="1515118" cy="35408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8" name="Oval 12"/>
          <p:cNvSpPr>
            <a:spLocks noChangeArrowheads="1"/>
          </p:cNvSpPr>
          <p:nvPr/>
        </p:nvSpPr>
        <p:spPr bwMode="auto">
          <a:xfrm>
            <a:off x="5752524" y="17024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39273" y="5121011"/>
            <a:ext cx="9004728" cy="86398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5152" y="5949280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and AMD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designates them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as mobile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501888" y="3155850"/>
            <a:ext cx="2478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C  a  n  c  e  l  </a:t>
            </a:r>
            <a:r>
              <a:rPr lang="en-US" sz="1200" i="1" dirty="0" err="1" smtClean="0">
                <a:solidFill>
                  <a:srgbClr val="FF0000"/>
                </a:solidFill>
              </a:rPr>
              <a:t>l</a:t>
            </a:r>
            <a:r>
              <a:rPr lang="en-US" sz="1200" i="1" dirty="0" smtClean="0">
                <a:solidFill>
                  <a:srgbClr val="FF0000"/>
                </a:solidFill>
              </a:rPr>
              <a:t>  e  d   </a:t>
            </a:r>
            <a:r>
              <a:rPr lang="en-US" sz="1200" i="1" dirty="0" err="1" smtClean="0">
                <a:solidFill>
                  <a:srgbClr val="FF0000"/>
                </a:solidFill>
              </a:rPr>
              <a:t>i</a:t>
            </a:r>
            <a:r>
              <a:rPr lang="en-US" sz="1200" i="1" dirty="0" smtClean="0">
                <a:solidFill>
                  <a:srgbClr val="FF0000"/>
                </a:solidFill>
              </a:rPr>
              <a:t> n   2 0 1 6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61510" y="5476872"/>
            <a:ext cx="10246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Up to </a:t>
            </a:r>
            <a:r>
              <a:rPr lang="en-US" sz="1300" dirty="0" err="1" smtClean="0"/>
              <a:t>28C</a:t>
            </a:r>
            <a:endParaRPr lang="en-US" sz="1300" dirty="0"/>
          </a:p>
        </p:txBody>
      </p:sp>
      <p:sp>
        <p:nvSpPr>
          <p:cNvPr id="80" name="TextBox 79"/>
          <p:cNvSpPr txBox="1"/>
          <p:nvPr/>
        </p:nvSpPr>
        <p:spPr>
          <a:xfrm>
            <a:off x="2053938" y="5476872"/>
            <a:ext cx="93006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2C - 18C</a:t>
            </a:r>
            <a:endParaRPr lang="en-US" sz="1300" dirty="0"/>
          </a:p>
        </p:txBody>
      </p:sp>
      <p:sp>
        <p:nvSpPr>
          <p:cNvPr id="81" name="TextBox 80"/>
          <p:cNvSpPr txBox="1"/>
          <p:nvPr/>
        </p:nvSpPr>
        <p:spPr>
          <a:xfrm>
            <a:off x="6777245" y="5467672"/>
            <a:ext cx="19768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(Up to </a:t>
            </a:r>
            <a:r>
              <a:rPr lang="en-US" sz="1300" dirty="0" err="1" smtClean="0"/>
              <a:t>4C</a:t>
            </a:r>
            <a:r>
              <a:rPr lang="en-US" sz="1300" dirty="0" smtClean="0"/>
              <a:t> - </a:t>
            </a:r>
            <a:r>
              <a:rPr lang="en-US" sz="1300" dirty="0" err="1" smtClean="0"/>
              <a:t>10C</a:t>
            </a:r>
            <a:r>
              <a:rPr lang="en-US" sz="1300" dirty="0" smtClean="0"/>
              <a:t> + G)</a:t>
            </a:r>
          </a:p>
          <a:p>
            <a:pPr algn="ctr"/>
            <a:r>
              <a:rPr lang="en-US" sz="1300" dirty="0" smtClean="0"/>
              <a:t>(by other vendors)</a:t>
            </a:r>
            <a:endParaRPr lang="en-US" sz="1300" dirty="0"/>
          </a:p>
        </p:txBody>
      </p:sp>
      <p:sp>
        <p:nvSpPr>
          <p:cNvPr id="82" name="TextBox 81"/>
          <p:cNvSpPr txBox="1"/>
          <p:nvPr/>
        </p:nvSpPr>
        <p:spPr>
          <a:xfrm>
            <a:off x="4301970" y="5467672"/>
            <a:ext cx="10807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2C - 8C + G</a:t>
            </a:r>
            <a:endParaRPr lang="en-US" sz="1300" dirty="0"/>
          </a:p>
        </p:txBody>
      </p:sp>
      <p:sp>
        <p:nvSpPr>
          <p:cNvPr id="85" name="TextBox 84"/>
          <p:cNvSpPr txBox="1"/>
          <p:nvPr/>
        </p:nvSpPr>
        <p:spPr>
          <a:xfrm>
            <a:off x="68426" y="5274205"/>
            <a:ext cx="13917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solidFill>
                  <a:schemeClr val="accent6"/>
                </a:solidFill>
              </a:rPr>
              <a:t>Typical </a:t>
            </a:r>
            <a:r>
              <a:rPr lang="en-US" sz="1300" i="1" dirty="0" err="1" smtClean="0">
                <a:solidFill>
                  <a:schemeClr val="accent6"/>
                </a:solidFill>
              </a:rPr>
              <a:t>config</a:t>
            </a:r>
            <a:r>
              <a:rPr lang="en-US" sz="1300" i="1" dirty="0" smtClean="0">
                <a:solidFill>
                  <a:schemeClr val="accent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98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070682"/>
              </p:ext>
            </p:extLst>
          </p:nvPr>
        </p:nvGraphicFramePr>
        <p:xfrm>
          <a:off x="1961710" y="1454637"/>
          <a:ext cx="5175575" cy="4629658"/>
        </p:xfrm>
        <a:graphic>
          <a:graphicData uri="http://schemas.openxmlformats.org/drawingml/2006/table">
            <a:tbl>
              <a:tblPr/>
              <a:tblGrid>
                <a:gridCol w="383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7486">
                  <a:extLst>
                    <a:ext uri="{9D8B030D-6E8A-4147-A177-3AD203B41FA5}">
                      <a16:colId xmlns:a16="http://schemas.microsoft.com/office/drawing/2014/main" val="284617052"/>
                    </a:ext>
                  </a:extLst>
                </a:gridCol>
                <a:gridCol w="1597486">
                  <a:extLst>
                    <a:ext uri="{9D8B030D-6E8A-4147-A177-3AD203B41FA5}">
                      <a16:colId xmlns:a16="http://schemas.microsoft.com/office/drawing/2014/main" val="2206590268"/>
                    </a:ext>
                  </a:extLst>
                </a:gridCol>
              </a:tblGrid>
              <a:tr h="45572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Processor category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TDP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Intel’s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usual tags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823890"/>
                  </a:ext>
                </a:extLst>
              </a:tr>
              <a:tr h="4557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        Servers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-200 W)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72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49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 45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-60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572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power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99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45 W)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179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25-35 W)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079528"/>
                  </a:ext>
                </a:extLst>
              </a:tr>
              <a:tr h="566309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Ultra-thin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15 W)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03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Fan-less notebooks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Y/m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 Box 126"/>
          <p:cNvSpPr txBox="1">
            <a:spLocks noChangeArrowheads="1"/>
          </p:cNvSpPr>
          <p:nvPr/>
        </p:nvSpPr>
        <p:spPr bwMode="auto">
          <a:xfrm rot="16200000">
            <a:off x="1349481" y="4268726"/>
            <a:ext cx="1435343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Verdan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</a:rPr>
              <a:t>Notebooks</a:t>
            </a:r>
          </a:p>
        </p:txBody>
      </p:sp>
      <p:sp>
        <p:nvSpPr>
          <p:cNvPr id="6" name="Text Box 125"/>
          <p:cNvSpPr txBox="1">
            <a:spLocks noChangeArrowheads="1"/>
          </p:cNvSpPr>
          <p:nvPr/>
        </p:nvSpPr>
        <p:spPr bwMode="auto">
          <a:xfrm rot="16200000">
            <a:off x="1646214" y="2941349"/>
            <a:ext cx="990048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</a:rPr>
              <a:t>Desktops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003" y="510142"/>
            <a:ext cx="870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Typical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TDP values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and usual Intel tags of main processor categories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6750" y="1818332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/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Overview of the evolution of Intel's Pentium 4 and Core 2 families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22)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6863" y="6399330"/>
            <a:ext cx="307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TDP: Thermal Design Power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1183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(23)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24" t="15707" r="9188" b="17040"/>
          <a:stretch/>
        </p:blipFill>
        <p:spPr>
          <a:xfrm>
            <a:off x="116505" y="1627712"/>
            <a:ext cx="8910990" cy="3960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386" y="480088"/>
            <a:ext cx="765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14 nm dies of Intel's different processor categories (not on scale) [247]   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5805228"/>
            <a:ext cx="3193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Knights Landing (</a:t>
            </a:r>
            <a:r>
              <a:rPr lang="en-US" sz="1300" dirty="0" err="1" smtClean="0"/>
              <a:t>72C</a:t>
            </a:r>
            <a:r>
              <a:rPr lang="en-US" sz="1300" dirty="0"/>
              <a:t>, ~680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6" name="TextBox 5"/>
          <p:cNvSpPr txBox="1"/>
          <p:nvPr/>
        </p:nvSpPr>
        <p:spPr>
          <a:xfrm>
            <a:off x="3436773" y="5805228"/>
            <a:ext cx="27302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-SP (</a:t>
            </a:r>
            <a:r>
              <a:rPr lang="en-US" sz="1300" dirty="0" err="1" smtClean="0"/>
              <a:t>28C</a:t>
            </a:r>
            <a:r>
              <a:rPr lang="en-US" sz="1300" dirty="0"/>
              <a:t>, ~680 </a:t>
            </a:r>
            <a:r>
              <a:rPr lang="en-US" sz="1300" dirty="0" err="1"/>
              <a:t>mm</a:t>
            </a:r>
            <a:r>
              <a:rPr lang="en-US" sz="1300" baseline="30000" dirty="0" err="1"/>
              <a:t>2</a:t>
            </a:r>
            <a:r>
              <a:rPr lang="en-US" sz="1300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020" y="1088740"/>
            <a:ext cx="225895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 (</a:t>
            </a:r>
            <a:r>
              <a:rPr lang="en-US" sz="1300" dirty="0" err="1" smtClean="0"/>
              <a:t>4C</a:t>
            </a:r>
            <a:r>
              <a:rPr lang="en-US" sz="1300" dirty="0" smtClean="0"/>
              <a:t>, 122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10" name="TextBox 9"/>
          <p:cNvSpPr txBox="1"/>
          <p:nvPr/>
        </p:nvSpPr>
        <p:spPr>
          <a:xfrm>
            <a:off x="467843" y="1095200"/>
            <a:ext cx="22797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Broadwell (</a:t>
            </a:r>
            <a:r>
              <a:rPr lang="en-US" sz="1300" dirty="0" err="1" smtClean="0"/>
              <a:t>2C</a:t>
            </a:r>
            <a:r>
              <a:rPr lang="en-US" sz="1300" dirty="0" smtClean="0"/>
              <a:t>, 82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15876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35" r="10410" b="9288"/>
          <a:stretch/>
        </p:blipFill>
        <p:spPr>
          <a:xfrm>
            <a:off x="26495" y="558787"/>
            <a:ext cx="9046005" cy="561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Pentium 4 and Core 2 families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(24)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965" y="1797082"/>
            <a:ext cx="5438095" cy="36571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24" y="1797082"/>
            <a:ext cx="2160240" cy="972740"/>
          </a:xfrm>
          <a:prstGeom prst="rect">
            <a:avLst/>
          </a:prstGeom>
        </p:spPr>
      </p:pic>
      <p:pic>
        <p:nvPicPr>
          <p:cNvPr id="29" name="Picture 8" descr="Sky La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34" y="3834045"/>
            <a:ext cx="2183135" cy="14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2855" y="476560"/>
            <a:ext cx="8864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14 nm dies of Intel's different processor categories (approximately on scale)  [247]   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520" y="1434164"/>
            <a:ext cx="328536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Broadwell (2C, 82 mm</a:t>
            </a:r>
            <a:r>
              <a:rPr lang="en-US" sz="1300" baseline="30000" dirty="0" smtClean="0"/>
              <a:t>2</a:t>
            </a:r>
            <a:r>
              <a:rPr lang="en-US" sz="1300" dirty="0" smtClean="0"/>
              <a:t>, 1.3 </a:t>
            </a:r>
            <a:r>
              <a:rPr lang="en-US" sz="1300" dirty="0" err="1" smtClean="0"/>
              <a:t>btrs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40" name="TextBox 39"/>
          <p:cNvSpPr txBox="1"/>
          <p:nvPr/>
        </p:nvSpPr>
        <p:spPr>
          <a:xfrm>
            <a:off x="206515" y="3360159"/>
            <a:ext cx="31470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 (4C, 122 mm</a:t>
            </a:r>
            <a:r>
              <a:rPr lang="en-US" sz="1300" baseline="30000" dirty="0" smtClean="0"/>
              <a:t>2</a:t>
            </a:r>
            <a:r>
              <a:rPr lang="en-US" sz="1300" dirty="0" smtClean="0"/>
              <a:t>, 1.75 </a:t>
            </a:r>
            <a:r>
              <a:rPr lang="en-US" sz="1300" dirty="0" err="1" smtClean="0"/>
              <a:t>btrs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41" name="TextBox 40"/>
          <p:cNvSpPr txBox="1"/>
          <p:nvPr/>
        </p:nvSpPr>
        <p:spPr>
          <a:xfrm>
            <a:off x="4790185" y="1358770"/>
            <a:ext cx="330731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-SP (28C</a:t>
            </a:r>
            <a:r>
              <a:rPr lang="en-US" sz="1300" dirty="0"/>
              <a:t>, ~680 </a:t>
            </a:r>
            <a:r>
              <a:rPr lang="en-US" sz="1300" dirty="0" smtClean="0"/>
              <a:t>mm</a:t>
            </a:r>
            <a:r>
              <a:rPr lang="en-US" sz="1300" baseline="30000" dirty="0" smtClean="0"/>
              <a:t>2</a:t>
            </a:r>
            <a:r>
              <a:rPr lang="en-US" sz="1300" dirty="0" smtClean="0"/>
              <a:t>, 8b </a:t>
            </a:r>
            <a:r>
              <a:rPr lang="en-US" sz="1300" dirty="0" err="1" smtClean="0"/>
              <a:t>trs</a:t>
            </a:r>
            <a:r>
              <a:rPr lang="en-US" sz="1300" dirty="0" smtClean="0"/>
              <a:t>)</a:t>
            </a:r>
            <a:endParaRPr lang="en-US" sz="1300" dirty="0"/>
          </a:p>
        </p:txBody>
      </p:sp>
      <p:sp>
        <p:nvSpPr>
          <p:cNvPr id="3" name="TextBox 2"/>
          <p:cNvSpPr txBox="1"/>
          <p:nvPr/>
        </p:nvSpPr>
        <p:spPr>
          <a:xfrm>
            <a:off x="431540" y="6399213"/>
            <a:ext cx="4363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(Apple A13 Bionic 7 nm, 8.5 </a:t>
            </a:r>
            <a:r>
              <a:rPr lang="en-US" sz="1400" dirty="0" err="1" smtClean="0">
                <a:solidFill>
                  <a:schemeClr val="accent6"/>
                </a:solidFill>
              </a:rPr>
              <a:t>btrs</a:t>
            </a:r>
            <a:r>
              <a:rPr lang="en-US" sz="1400" dirty="0" smtClean="0">
                <a:solidFill>
                  <a:schemeClr val="accent6"/>
                </a:solidFill>
              </a:rPr>
              <a:t> (09/2019)!!)</a:t>
            </a:r>
          </a:p>
        </p:txBody>
      </p:sp>
    </p:spTree>
    <p:extLst>
      <p:ext uri="{BB962C8B-B14F-4D97-AF65-F5344CB8AC3E}">
        <p14:creationId xmlns:p14="http://schemas.microsoft.com/office/powerpoint/2010/main" val="258590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6645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4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 (1)</a:t>
            </a:r>
            <a:endParaRPr lang="en-US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79596" y="501603"/>
            <a:ext cx="4919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2. Evolution of desktop and laptop processors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271802" y="3284984"/>
            <a:ext cx="12121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Smarphones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7185013" y="1889949"/>
            <a:ext cx="236855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Smartphone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34965" y="2175020"/>
            <a:ext cx="9348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Desktops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139272" y="1887990"/>
            <a:ext cx="137856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Server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6" name="Oval 7"/>
          <p:cNvSpPr>
            <a:spLocks noChangeArrowheads="1"/>
          </p:cNvSpPr>
          <p:nvPr/>
        </p:nvSpPr>
        <p:spPr bwMode="auto">
          <a:xfrm>
            <a:off x="8334669" y="1733346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7" name="Line 8"/>
          <p:cNvSpPr>
            <a:spLocks noChangeShapeType="1"/>
          </p:cNvSpPr>
          <p:nvPr/>
        </p:nvSpPr>
        <p:spPr bwMode="auto">
          <a:xfrm>
            <a:off x="5052517" y="1323417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Line 10"/>
          <p:cNvSpPr>
            <a:spLocks noChangeShapeType="1"/>
          </p:cNvSpPr>
          <p:nvPr/>
        </p:nvSpPr>
        <p:spPr bwMode="auto">
          <a:xfrm flipV="1">
            <a:off x="834612" y="1546021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Line 11"/>
          <p:cNvSpPr>
            <a:spLocks noChangeShapeType="1"/>
          </p:cNvSpPr>
          <p:nvPr/>
        </p:nvSpPr>
        <p:spPr bwMode="auto">
          <a:xfrm flipH="1">
            <a:off x="8372769" y="1541259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12"/>
          <p:cNvSpPr>
            <a:spLocks noChangeArrowheads="1"/>
          </p:cNvSpPr>
          <p:nvPr/>
        </p:nvSpPr>
        <p:spPr bwMode="auto">
          <a:xfrm>
            <a:off x="2568103" y="174604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1" name="Line 13"/>
          <p:cNvSpPr>
            <a:spLocks noChangeShapeType="1"/>
          </p:cNvSpPr>
          <p:nvPr/>
        </p:nvSpPr>
        <p:spPr bwMode="auto">
          <a:xfrm>
            <a:off x="2601441" y="154602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2947806" y="1031671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Recent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 categories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6071335" y="1884721"/>
            <a:ext cx="19272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Tablet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4" name="Text Box 16"/>
          <p:cNvSpPr txBox="1">
            <a:spLocks noChangeArrowheads="1"/>
          </p:cNvSpPr>
          <p:nvPr/>
        </p:nvSpPr>
        <p:spPr bwMode="auto">
          <a:xfrm>
            <a:off x="7863545" y="2879676"/>
            <a:ext cx="9991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5" name="Text Box 17"/>
          <p:cNvSpPr txBox="1">
            <a:spLocks noChangeArrowheads="1"/>
          </p:cNvSpPr>
          <p:nvPr/>
        </p:nvSpPr>
        <p:spPr bwMode="auto">
          <a:xfrm>
            <a:off x="11461" y="2873995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Xeon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E3</a:t>
            </a: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Platinum/Gold etc.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3745246" y="1889952"/>
            <a:ext cx="112784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77" name="Line 13"/>
          <p:cNvSpPr>
            <a:spLocks noChangeShapeType="1"/>
          </p:cNvSpPr>
          <p:nvPr/>
        </p:nvSpPr>
        <p:spPr bwMode="auto">
          <a:xfrm>
            <a:off x="4338532" y="154760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 Box 21"/>
          <p:cNvSpPr txBox="1">
            <a:spLocks noChangeArrowheads="1"/>
          </p:cNvSpPr>
          <p:nvPr/>
        </p:nvSpPr>
        <p:spPr bwMode="auto">
          <a:xfrm>
            <a:off x="4134457" y="2860194"/>
            <a:ext cx="178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i3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(Basic architectures)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6556896" y="2886747"/>
            <a:ext cx="10005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</a:p>
        </p:txBody>
      </p: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1470247" y="1890889"/>
            <a:ext cx="2342848" cy="4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HED processors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(High-End Desktop)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1" name="Text Box 21"/>
          <p:cNvSpPr txBox="1">
            <a:spLocks noChangeArrowheads="1"/>
          </p:cNvSpPr>
          <p:nvPr/>
        </p:nvSpPr>
        <p:spPr bwMode="auto">
          <a:xfrm>
            <a:off x="1855059" y="2867066"/>
            <a:ext cx="14863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i9/i7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(Extreme Edition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X models)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Oval 12"/>
          <p:cNvSpPr>
            <a:spLocks noChangeArrowheads="1"/>
          </p:cNvSpPr>
          <p:nvPr/>
        </p:nvSpPr>
        <p:spPr bwMode="auto">
          <a:xfrm>
            <a:off x="797760" y="174019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" name="Line 13"/>
          <p:cNvSpPr>
            <a:spLocks noChangeShapeType="1"/>
          </p:cNvSpPr>
          <p:nvPr/>
        </p:nvSpPr>
        <p:spPr bwMode="auto">
          <a:xfrm>
            <a:off x="831098" y="154017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Oval 7"/>
          <p:cNvSpPr>
            <a:spLocks noChangeArrowheads="1"/>
          </p:cNvSpPr>
          <p:nvPr/>
        </p:nvSpPr>
        <p:spPr bwMode="auto">
          <a:xfrm>
            <a:off x="7008450" y="175516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" name="Line 11"/>
          <p:cNvSpPr>
            <a:spLocks noChangeShapeType="1"/>
          </p:cNvSpPr>
          <p:nvPr/>
        </p:nvSpPr>
        <p:spPr bwMode="auto">
          <a:xfrm flipH="1">
            <a:off x="7046550" y="1563081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3772" y="2420888"/>
            <a:ext cx="187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processors: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Right Brace 86"/>
          <p:cNvSpPr/>
          <p:nvPr/>
        </p:nvSpPr>
        <p:spPr bwMode="auto">
          <a:xfrm rot="16200000" flipH="1">
            <a:off x="7594842" y="1359390"/>
            <a:ext cx="216000" cy="2340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903565" y="2642168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(Mobile processors)</a:t>
            </a:r>
          </a:p>
        </p:txBody>
      </p:sp>
      <p:sp>
        <p:nvSpPr>
          <p:cNvPr id="89" name="Line 13"/>
          <p:cNvSpPr>
            <a:spLocks noChangeShapeType="1"/>
          </p:cNvSpPr>
          <p:nvPr/>
        </p:nvSpPr>
        <p:spPr bwMode="auto">
          <a:xfrm>
            <a:off x="5782257" y="155005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Oval 12"/>
          <p:cNvSpPr>
            <a:spLocks noChangeArrowheads="1"/>
          </p:cNvSpPr>
          <p:nvPr/>
        </p:nvSpPr>
        <p:spPr bwMode="auto">
          <a:xfrm>
            <a:off x="4307695" y="175013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1" name="Text Box 4"/>
          <p:cNvSpPr txBox="1">
            <a:spLocks noChangeArrowheads="1"/>
          </p:cNvSpPr>
          <p:nvPr/>
        </p:nvSpPr>
        <p:spPr bwMode="auto">
          <a:xfrm>
            <a:off x="5029657" y="1892452"/>
            <a:ext cx="1270333" cy="60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(Notebook)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92" name="Right Brace 91"/>
          <p:cNvSpPr/>
          <p:nvPr/>
        </p:nvSpPr>
        <p:spPr bwMode="auto">
          <a:xfrm rot="16200000" flipH="1">
            <a:off x="4959741" y="1336134"/>
            <a:ext cx="216000" cy="2376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155116" y="2636912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processors)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-105914" y="3550037"/>
            <a:ext cx="9144000" cy="2506384"/>
            <a:chOff x="-105914" y="3712172"/>
            <a:chExt cx="9144000" cy="2506384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599230" y="3812525"/>
              <a:ext cx="2383535" cy="18408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827396" y="3807777"/>
              <a:ext cx="1897604" cy="7801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825790" y="3806112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-105914" y="3712172"/>
              <a:ext cx="4836845" cy="2015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889" y="4025242"/>
              <a:ext cx="1337151" cy="108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0" name="TextBox 99"/>
            <p:cNvSpPr txBox="1"/>
            <p:nvPr/>
          </p:nvSpPr>
          <p:spPr>
            <a:xfrm>
              <a:off x="360144" y="5476614"/>
              <a:ext cx="81986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Servers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643869" y="5476614"/>
              <a:ext cx="183241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High-End 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726722" y="543973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951744" y="5394734"/>
              <a:ext cx="87711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Laptops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93095" y="5304724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500269" y="5244107"/>
              <a:ext cx="1236988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Smarphones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181569" y="5282190"/>
              <a:ext cx="8790640" cy="544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7" name="TextBox 106"/>
            <p:cNvSpPr txBox="1"/>
            <p:nvPr/>
          </p:nvSpPr>
          <p:spPr>
            <a:xfrm>
              <a:off x="3919098" y="542361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782932" y="5422610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735666" y="5423619"/>
              <a:ext cx="13024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Smartphones</a:t>
              </a:r>
            </a:p>
          </p:txBody>
        </p:sp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261491" y="3954574"/>
              <a:ext cx="1007605" cy="13273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442682" y="3806434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078882" y="4044584"/>
              <a:ext cx="586918" cy="16974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2"/>
            <a:srcRect l="22394" r="60491" b="865"/>
            <a:stretch/>
          </p:blipFill>
          <p:spPr>
            <a:xfrm>
              <a:off x="5439103" y="3795999"/>
              <a:ext cx="956441" cy="1892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2"/>
            <a:srcRect l="20982" r="77136"/>
            <a:stretch/>
          </p:blipFill>
          <p:spPr>
            <a:xfrm>
              <a:off x="5034457" y="3811769"/>
              <a:ext cx="404645" cy="19093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2"/>
            <a:srcRect l="22394" t="7339" r="60491" b="77799"/>
            <a:stretch/>
          </p:blipFill>
          <p:spPr>
            <a:xfrm>
              <a:off x="4724402" y="3788982"/>
              <a:ext cx="1592263" cy="472427"/>
            </a:xfrm>
            <a:prstGeom prst="rect">
              <a:avLst/>
            </a:prstGeom>
            <a:ln>
              <a:noFill/>
            </a:ln>
          </p:spPr>
        </p:pic>
        <p:sp>
          <p:nvSpPr>
            <p:cNvPr id="116" name="Rectangle 115"/>
            <p:cNvSpPr/>
            <p:nvPr/>
          </p:nvSpPr>
          <p:spPr bwMode="auto">
            <a:xfrm>
              <a:off x="3762707" y="5595749"/>
              <a:ext cx="2962871" cy="122230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2"/>
            <a:srcRect r="78076"/>
            <a:stretch/>
          </p:blipFill>
          <p:spPr>
            <a:xfrm>
              <a:off x="3809329" y="4027224"/>
              <a:ext cx="1225128" cy="19101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18" name="Rectangle 117"/>
            <p:cNvSpPr/>
            <p:nvPr/>
          </p:nvSpPr>
          <p:spPr bwMode="auto">
            <a:xfrm>
              <a:off x="5060740" y="5358290"/>
              <a:ext cx="1735836" cy="34357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068807" y="5433726"/>
              <a:ext cx="1371684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(Intel’s/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AMD’sdesignation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Mobiles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3720674" y="5783956"/>
              <a:ext cx="1515118" cy="35408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21" name="Oval 12"/>
          <p:cNvSpPr>
            <a:spLocks noChangeArrowheads="1"/>
          </p:cNvSpPr>
          <p:nvPr/>
        </p:nvSpPr>
        <p:spPr bwMode="auto">
          <a:xfrm>
            <a:off x="5752524" y="175057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" name="Rounded Rectangle 121"/>
          <p:cNvSpPr/>
          <p:nvPr/>
        </p:nvSpPr>
        <p:spPr bwMode="auto">
          <a:xfrm>
            <a:off x="139273" y="5169136"/>
            <a:ext cx="9004728" cy="86398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932040" y="5229200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and AMD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designates them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as mobile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processors)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435326" y="3203975"/>
            <a:ext cx="26220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0000"/>
                </a:solidFill>
              </a:rPr>
              <a:t>C  a  n  c  e  l  </a:t>
            </a:r>
            <a:r>
              <a:rPr lang="en-US" sz="1100" i="1" dirty="0" err="1" smtClean="0">
                <a:solidFill>
                  <a:srgbClr val="FF0000"/>
                </a:solidFill>
              </a:rPr>
              <a:t>l</a:t>
            </a:r>
            <a:r>
              <a:rPr lang="en-US" sz="1100" i="1" dirty="0" smtClean="0">
                <a:solidFill>
                  <a:srgbClr val="FF0000"/>
                </a:solidFill>
              </a:rPr>
              <a:t>  e  d   </a:t>
            </a:r>
            <a:r>
              <a:rPr lang="en-US" sz="1100" i="1" dirty="0" err="1" smtClean="0">
                <a:solidFill>
                  <a:srgbClr val="FF0000"/>
                </a:solidFill>
              </a:rPr>
              <a:t>i</a:t>
            </a:r>
            <a:r>
              <a:rPr lang="en-US" sz="1100" i="1" dirty="0" smtClean="0">
                <a:solidFill>
                  <a:srgbClr val="FF0000"/>
                </a:solidFill>
              </a:rPr>
              <a:t> n   2 0 1 6</a:t>
            </a:r>
          </a:p>
        </p:txBody>
      </p:sp>
      <p:sp>
        <p:nvSpPr>
          <p:cNvPr id="125" name="Rounded Rectangle 124"/>
          <p:cNvSpPr/>
          <p:nvPr/>
        </p:nvSpPr>
        <p:spPr bwMode="auto">
          <a:xfrm>
            <a:off x="3698258" y="1538790"/>
            <a:ext cx="2717452" cy="45565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86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9076381" y="128572"/>
            <a:ext cx="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6564480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  <a:hlinkClick r:id="rId2"/>
              </a:rPr>
              <a:t>  </a:t>
            </a:r>
            <a:endParaRPr kumimoji="0" lang="en-US" altLang="en-US" sz="500" b="0" i="0" u="none" strike="noStrike" kern="1200" cap="none" spc="0" normalizeH="0" baseline="0" noProof="0" dirty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IMAGE</a:t>
            </a:r>
            <a:endParaRPr kumimoji="0" lang="en-US" altLang="en-US" sz="29400" b="0" i="0" u="none" strike="noStrike" kern="1200" cap="none" spc="0" normalizeH="0" baseline="0" noProof="0" dirty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Helvetica Neue"/>
              <a:ea typeface="+mn-ea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253190"/>
              </p:ext>
            </p:extLst>
          </p:nvPr>
        </p:nvGraphicFramePr>
        <p:xfrm>
          <a:off x="368594" y="1223755"/>
          <a:ext cx="8343866" cy="3678642"/>
        </p:xfrm>
        <a:graphic>
          <a:graphicData uri="http://schemas.openxmlformats.org/drawingml/2006/table">
            <a:tbl>
              <a:tblPr/>
              <a:tblGrid>
                <a:gridCol w="1630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7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8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8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87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474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Laptops (Notebooks)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Desktops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47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Variant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KBL-Y/Core m3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KBL-U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KBL-H </a:t>
                      </a:r>
                      <a:endParaRPr lang="en-US" sz="1200" b="1" dirty="0" smtClean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KBL-S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62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Cores/Threads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2/4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2/4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38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eDRAM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N/A / 64 MB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 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 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38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SOC Design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No, </a:t>
                      </a:r>
                      <a:endParaRPr lang="hu-HU" sz="1200" dirty="0" smtClean="0"/>
                    </a:p>
                    <a:p>
                      <a:pPr algn="ctr"/>
                      <a:r>
                        <a:rPr lang="en-US" sz="1200" dirty="0" smtClean="0"/>
                        <a:t>200-series </a:t>
                      </a:r>
                      <a:r>
                        <a:rPr lang="en-US" sz="1200" dirty="0"/>
                        <a:t>PCH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No,</a:t>
                      </a:r>
                      <a:endParaRPr lang="hu-HU" sz="1200" dirty="0" smtClean="0"/>
                    </a:p>
                    <a:p>
                      <a:pPr algn="ctr"/>
                      <a:r>
                        <a:rPr lang="en-US" sz="1200" dirty="0" smtClean="0"/>
                        <a:t>200-series </a:t>
                      </a:r>
                      <a:r>
                        <a:rPr lang="en-US" sz="1200" dirty="0"/>
                        <a:t>PCH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38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Socket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(BGA 1515)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 (BGA1356)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(BGA1440)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 (LGA1151)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694076"/>
                  </a:ext>
                </a:extLst>
              </a:tr>
              <a:tr h="61192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TDP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4.5W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15W / 28W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35W</a:t>
                      </a:r>
                      <a:r>
                        <a:rPr lang="en-US" sz="1200" dirty="0"/>
                        <a:t> / </a:t>
                      </a:r>
                      <a:r>
                        <a:rPr lang="en-US" sz="1200" dirty="0" err="1"/>
                        <a:t>45W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35W</a:t>
                      </a:r>
                      <a:r>
                        <a:rPr lang="en-US" sz="1200" dirty="0" smtClean="0"/>
                        <a:t>/</a:t>
                      </a:r>
                      <a:r>
                        <a:rPr lang="en-US" sz="1200" dirty="0" err="1" smtClean="0"/>
                        <a:t>51W</a:t>
                      </a:r>
                      <a:r>
                        <a:rPr lang="en-US" sz="1200" dirty="0" smtClean="0"/>
                        <a:t>/</a:t>
                      </a:r>
                      <a:r>
                        <a:rPr lang="en-US" sz="1200" dirty="0" err="1" smtClean="0"/>
                        <a:t>60W</a:t>
                      </a:r>
                      <a:r>
                        <a:rPr lang="en-US" sz="1200" dirty="0" smtClean="0"/>
                        <a:t>/ </a:t>
                      </a:r>
                      <a:r>
                        <a:rPr lang="en-US" sz="1200" dirty="0" err="1" smtClean="0"/>
                        <a:t>65W</a:t>
                      </a:r>
                      <a:r>
                        <a:rPr lang="en-US" sz="1200" dirty="0" smtClean="0"/>
                        <a:t>/</a:t>
                      </a:r>
                      <a:r>
                        <a:rPr lang="en-US" sz="1200" dirty="0" err="1" smtClean="0"/>
                        <a:t>91W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500" y="494150"/>
            <a:ext cx="878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Sub-classes and key features of 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client line (2016/2017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(Without the specific G-subclass)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7.4.1 Overview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processor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86360" y="5429398"/>
            <a:ext cx="71038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 series: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Fanless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laptops with a very low TDP (4.5 W)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Extreme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 clock frequency models of the Y-series (1.0/1.1 GHz)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U-series: Mainline laptops with a TDP of 15 or 28 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H-series: High performance laptops with a TDP of 35 or 45 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S-series: Mostly 60 – 90 W TDP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863" y="5152863"/>
            <a:ext cx="4118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Subclasses of Intel’s Client processors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91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161" y="498617"/>
            <a:ext cx="6356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Intel’s Core-based mainstream DT and or laptop platforms -1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132882"/>
              </p:ext>
            </p:extLst>
          </p:nvPr>
        </p:nvGraphicFramePr>
        <p:xfrm>
          <a:off x="64247" y="1133745"/>
          <a:ext cx="9027495" cy="5687888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5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43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</a:t>
                      </a:r>
                      <a:endParaRPr lang="en-US" sz="900" b="1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6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869">
                <a:tc rowSpan="9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388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DDR4-2666</a:t>
                      </a: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Amber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LPDDR3-2133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71966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Whiskey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95955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 R.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88724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Comet Lake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400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901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08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161" y="498617"/>
            <a:ext cx="6356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Intel’s Core-based mainstream DT and or laptop platforms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(2b)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286010"/>
              </p:ext>
            </p:extLst>
          </p:nvPr>
        </p:nvGraphicFramePr>
        <p:xfrm>
          <a:off x="64247" y="1114388"/>
          <a:ext cx="9027495" cy="1091523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8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Cannon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n.a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Ice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1526/1377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300-series PCH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DDR4-3733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3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698" y="498617"/>
            <a:ext cx="2640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</a:rPr>
              <a:t>Max. number of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cores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-1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549066"/>
              </p:ext>
            </p:extLst>
          </p:nvPr>
        </p:nvGraphicFramePr>
        <p:xfrm>
          <a:off x="64247" y="1133745"/>
          <a:ext cx="9027495" cy="5687888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5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43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</a:t>
                      </a:r>
                      <a:endParaRPr lang="en-US" sz="900" b="1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6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869">
                <a:tc rowSpan="9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388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DDR4-2666</a:t>
                      </a: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Amber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LPDDR3-2133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71966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Whiskey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95955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 R.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88724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Comet Lake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400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90118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3761910" y="1141988"/>
            <a:ext cx="828000" cy="568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2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3b)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97156"/>
              </p:ext>
            </p:extLst>
          </p:nvPr>
        </p:nvGraphicFramePr>
        <p:xfrm>
          <a:off x="64247" y="1114388"/>
          <a:ext cx="9027495" cy="1091523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8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Cannon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n.a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Ice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1526/1377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300-series PCH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DDR4-3733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3761910" y="1133475"/>
            <a:ext cx="828000" cy="10724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698" y="498617"/>
            <a:ext cx="2640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</a:rPr>
              <a:t>Max. number of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cores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5171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698" y="498617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No. of memory channels -1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554408"/>
              </p:ext>
            </p:extLst>
          </p:nvPr>
        </p:nvGraphicFramePr>
        <p:xfrm>
          <a:off x="64247" y="1106252"/>
          <a:ext cx="9027495" cy="5687888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5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43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</a:t>
                      </a:r>
                      <a:endParaRPr lang="en-US" sz="900" b="1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6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869">
                <a:tc rowSpan="9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388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DDR4-2666</a:t>
                      </a: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Amber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LPDDR3-2133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71966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Whiskey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95955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 R.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88724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Comet Lake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400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90118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8381295" y="1088740"/>
            <a:ext cx="720000" cy="570749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4b)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437021"/>
              </p:ext>
            </p:extLst>
          </p:nvPr>
        </p:nvGraphicFramePr>
        <p:xfrm>
          <a:off x="64247" y="1114388"/>
          <a:ext cx="9027495" cy="1091523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8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Cannon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n.a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Ice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1526/1377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300-series PCH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DDR4-3733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8344135" y="1104600"/>
            <a:ext cx="747607" cy="109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98" y="498617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No. of memory channels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7804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498850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smtClean="0">
                <a:solidFill>
                  <a:schemeClr val="bg1"/>
                </a:solidFill>
                <a:latin typeface="Verdana" pitchFamily="34" charset="0"/>
              </a:rPr>
              <a:t> Sima</a:t>
            </a:r>
            <a:endParaRPr lang="hu-HU" altLang="en-US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491940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Core 2 family</a:t>
            </a:r>
          </a:p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Overview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415472" y="6119388"/>
            <a:ext cx="22590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August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20</a:t>
            </a: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19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454225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1.0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760" y="502148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</a:rPr>
              <a:t>Platform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topology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-1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928268"/>
              </p:ext>
            </p:extLst>
          </p:nvPr>
        </p:nvGraphicFramePr>
        <p:xfrm>
          <a:off x="64247" y="1133745"/>
          <a:ext cx="9027495" cy="5687888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5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43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</a:t>
                      </a:r>
                      <a:endParaRPr lang="en-US" sz="900" b="1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SMP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6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NUMA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MC)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869">
                <a:tc rowSpan="9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388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DDR4-2666</a:t>
                      </a: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Amber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LPDDR3-2133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71966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Whiskey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95955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 R.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88724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Comet Lake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400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901180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1151620" y="1144641"/>
            <a:ext cx="675075" cy="568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0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5b)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524073"/>
              </p:ext>
            </p:extLst>
          </p:nvPr>
        </p:nvGraphicFramePr>
        <p:xfrm>
          <a:off x="64247" y="1124013"/>
          <a:ext cx="9027495" cy="1091523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8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NUMA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Cannon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n.a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Ice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1526/1377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300-series PCH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DDR4-3733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1152960" y="1133475"/>
            <a:ext cx="673735" cy="10724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760" y="502148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</a:rPr>
              <a:t>Platform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topology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375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90550" y="1960755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SMPs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(S</a:t>
            </a:r>
            <a:r>
              <a:rPr lang="en-US" altLang="en-US" sz="1200">
                <a:latin typeface="Verdana" pitchFamily="34" charset="0"/>
              </a:rPr>
              <a:t>ymmetrical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ulti</a:t>
            </a:r>
            <a:r>
              <a:rPr lang="en-US" altLang="en-US" sz="1200" b="1">
                <a:latin typeface="Verdana" pitchFamily="34" charset="0"/>
              </a:rPr>
              <a:t>P</a:t>
            </a:r>
            <a:r>
              <a:rPr lang="en-US" altLang="en-US" sz="1200">
                <a:latin typeface="Verdana" pitchFamily="34" charset="0"/>
              </a:rPr>
              <a:t>rocessor)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0" name="Line 8"/>
          <p:cNvSpPr>
            <a:spLocks noChangeShapeType="1"/>
          </p:cNvSpPr>
          <p:nvPr/>
        </p:nvSpPr>
        <p:spPr bwMode="auto">
          <a:xfrm>
            <a:off x="4584700" y="143688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10"/>
          <p:cNvSpPr>
            <a:spLocks noChangeShapeType="1"/>
          </p:cNvSpPr>
          <p:nvPr/>
        </p:nvSpPr>
        <p:spPr bwMode="auto">
          <a:xfrm flipV="1">
            <a:off x="1949450" y="1671830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Oval 12"/>
          <p:cNvSpPr>
            <a:spLocks noChangeArrowheads="1"/>
          </p:cNvSpPr>
          <p:nvPr/>
        </p:nvSpPr>
        <p:spPr bwMode="auto">
          <a:xfrm>
            <a:off x="1905000" y="186550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3" name="Line 13"/>
          <p:cNvSpPr>
            <a:spLocks noChangeShapeType="1"/>
          </p:cNvSpPr>
          <p:nvPr/>
        </p:nvSpPr>
        <p:spPr bwMode="auto">
          <a:xfrm>
            <a:off x="1938338" y="166548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1841500" y="998730"/>
            <a:ext cx="550227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en-US" sz="1200" b="1" dirty="0" smtClean="0">
                <a:latin typeface="Verdana" pitchFamily="34" charset="0"/>
              </a:rPr>
              <a:t>Basic platform topologies of mul</a:t>
            </a:r>
            <a:r>
              <a:rPr lang="en-US" altLang="en-US" sz="1200" b="1" dirty="0" err="1" smtClean="0">
                <a:latin typeface="Verdana" pitchFamily="34" charset="0"/>
              </a:rPr>
              <a:t>tiprocessor</a:t>
            </a:r>
            <a:r>
              <a:rPr lang="hu-HU" altLang="en-US" sz="1200" b="1" dirty="0" smtClean="0">
                <a:latin typeface="Verdana" pitchFamily="34" charset="0"/>
              </a:rPr>
              <a:t>s</a:t>
            </a:r>
            <a:r>
              <a:rPr lang="en-US" altLang="en-US" sz="1200" b="1" dirty="0" smtClean="0">
                <a:latin typeface="Verdana" pitchFamily="34" charset="0"/>
              </a:rPr>
              <a:t> </a:t>
            </a:r>
            <a:endParaRPr lang="hu-HU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</a:t>
            </a:r>
            <a:r>
              <a:rPr lang="en-US" altLang="en-US" sz="1200" b="1" dirty="0">
                <a:latin typeface="Verdana" pitchFamily="34" charset="0"/>
              </a:rPr>
              <a:t>classified according to their memory architecture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60425" name="Text Box 4"/>
          <p:cNvSpPr txBox="1">
            <a:spLocks noChangeArrowheads="1"/>
          </p:cNvSpPr>
          <p:nvPr/>
        </p:nvSpPr>
        <p:spPr bwMode="auto">
          <a:xfrm>
            <a:off x="6091238" y="1962343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NUMAs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6" name="Oval 12"/>
          <p:cNvSpPr>
            <a:spLocks noChangeArrowheads="1"/>
          </p:cNvSpPr>
          <p:nvPr/>
        </p:nvSpPr>
        <p:spPr bwMode="auto">
          <a:xfrm>
            <a:off x="6643688" y="186709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7" name="Line 13"/>
          <p:cNvSpPr>
            <a:spLocks noChangeShapeType="1"/>
          </p:cNvSpPr>
          <p:nvPr/>
        </p:nvSpPr>
        <p:spPr bwMode="auto">
          <a:xfrm>
            <a:off x="6677025" y="166706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5127625" y="2454068"/>
            <a:ext cx="307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with </a:t>
            </a:r>
            <a:r>
              <a:rPr lang="en-US" altLang="en-US" sz="1200" b="1">
                <a:latin typeface="Verdana" pitchFamily="34" charset="0"/>
              </a:rPr>
              <a:t>N</a:t>
            </a:r>
            <a:r>
              <a:rPr lang="en-US" altLang="en-US" sz="1200">
                <a:latin typeface="Verdana" pitchFamily="34" charset="0"/>
              </a:rPr>
              <a:t>on-</a:t>
            </a:r>
            <a:r>
              <a:rPr lang="en-US" altLang="en-US" sz="1200" b="1">
                <a:latin typeface="Verdana" pitchFamily="34" charset="0"/>
              </a:rPr>
              <a:t>U</a:t>
            </a:r>
            <a:r>
              <a:rPr lang="en-US" altLang="en-US" sz="1200">
                <a:latin typeface="Verdana" pitchFamily="34" charset="0"/>
              </a:rPr>
              <a:t>niform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emory </a:t>
            </a:r>
            <a:r>
              <a:rPr lang="en-US" altLang="en-US" sz="1200" b="1">
                <a:latin typeface="Verdana" pitchFamily="34" charset="0"/>
              </a:rPr>
              <a:t>A</a:t>
            </a:r>
            <a:r>
              <a:rPr lang="en-US" altLang="en-US" sz="1200">
                <a:latin typeface="Verdana" pitchFamily="34" charset="0"/>
              </a:rPr>
              <a:t>ccess</a:t>
            </a:r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482600" y="2485818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with </a:t>
            </a:r>
            <a:r>
              <a:rPr lang="en-US" altLang="en-US" sz="1200" b="1" dirty="0">
                <a:latin typeface="Verdana" pitchFamily="34" charset="0"/>
              </a:rPr>
              <a:t>U</a:t>
            </a:r>
            <a:r>
              <a:rPr lang="en-US" altLang="en-US" sz="1200" dirty="0">
                <a:latin typeface="Verdana" pitchFamily="34" charset="0"/>
              </a:rPr>
              <a:t>niform </a:t>
            </a:r>
            <a:r>
              <a:rPr lang="en-US" altLang="en-US" sz="1200" b="1" dirty="0">
                <a:latin typeface="Verdana" pitchFamily="34" charset="0"/>
              </a:rPr>
              <a:t>M</a:t>
            </a:r>
            <a:r>
              <a:rPr lang="en-US" altLang="en-US" sz="1200" dirty="0">
                <a:latin typeface="Verdana" pitchFamily="34" charset="0"/>
              </a:rPr>
              <a:t>emory </a:t>
            </a:r>
            <a:r>
              <a:rPr lang="en-US" altLang="en-US" sz="1200" b="1" dirty="0">
                <a:latin typeface="Verdana" pitchFamily="34" charset="0"/>
              </a:rPr>
              <a:t>A</a:t>
            </a:r>
            <a:r>
              <a:rPr lang="en-US" altLang="en-US" sz="1200" dirty="0">
                <a:latin typeface="Verdana" pitchFamily="34" charset="0"/>
              </a:rPr>
              <a:t>ccess (UMA)</a:t>
            </a: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82550" y="3684588"/>
            <a:ext cx="13144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Typical examples</a:t>
            </a:r>
          </a:p>
        </p:txBody>
      </p:sp>
      <p:sp>
        <p:nvSpPr>
          <p:cNvPr id="60431" name="Téglalap 40"/>
          <p:cNvSpPr>
            <a:spLocks noChangeArrowheads="1"/>
          </p:cNvSpPr>
          <p:nvPr/>
        </p:nvSpPr>
        <p:spPr bwMode="auto">
          <a:xfrm>
            <a:off x="501650" y="4060825"/>
            <a:ext cx="1374775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7" name="Téglalap 46"/>
          <p:cNvSpPr/>
          <p:nvPr/>
        </p:nvSpPr>
        <p:spPr>
          <a:xfrm>
            <a:off x="1395413" y="5264150"/>
            <a:ext cx="1114425" cy="51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8" name="Egyenes összekötő 47"/>
          <p:cNvCxnSpPr>
            <a:stCxn id="47" idx="0"/>
          </p:cNvCxnSpPr>
          <p:nvPr/>
        </p:nvCxnSpPr>
        <p:spPr>
          <a:xfrm rot="16200000" flipV="1">
            <a:off x="1497013" y="5087938"/>
            <a:ext cx="35083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1761332" y="5976144"/>
            <a:ext cx="3857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églalap 69"/>
          <p:cNvSpPr/>
          <p:nvPr/>
        </p:nvSpPr>
        <p:spPr>
          <a:xfrm>
            <a:off x="1395413" y="6169025"/>
            <a:ext cx="1114425" cy="517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I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CH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36" name="Szövegdoboz 70"/>
          <p:cNvSpPr txBox="1">
            <a:spLocks noChangeArrowheads="1"/>
          </p:cNvSpPr>
          <p:nvPr/>
        </p:nvSpPr>
        <p:spPr bwMode="auto">
          <a:xfrm>
            <a:off x="1725613" y="4964113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sp>
        <p:nvSpPr>
          <p:cNvPr id="60437" name="Téglalap 49"/>
          <p:cNvSpPr>
            <a:spLocks noChangeArrowheads="1"/>
          </p:cNvSpPr>
          <p:nvPr/>
        </p:nvSpPr>
        <p:spPr bwMode="auto">
          <a:xfrm>
            <a:off x="2076450" y="4060825"/>
            <a:ext cx="1414463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61"/>
          <p:cNvCxnSpPr/>
          <p:nvPr/>
        </p:nvCxnSpPr>
        <p:spPr>
          <a:xfrm rot="5400000" flipH="1" flipV="1">
            <a:off x="2443956" y="4766469"/>
            <a:ext cx="293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rot="5400000" flipH="1" flipV="1">
            <a:off x="1093788" y="4765675"/>
            <a:ext cx="2936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 rot="10800000">
            <a:off x="1239838" y="4913313"/>
            <a:ext cx="4238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41" name="Egyenes összekötő 23"/>
          <p:cNvCxnSpPr>
            <a:cxnSpLocks noChangeShapeType="1"/>
          </p:cNvCxnSpPr>
          <p:nvPr/>
        </p:nvCxnSpPr>
        <p:spPr bwMode="auto">
          <a:xfrm flipH="1">
            <a:off x="2517775" y="5461000"/>
            <a:ext cx="3635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42" name="Egyenes összekötő 26"/>
          <p:cNvCxnSpPr>
            <a:cxnSpLocks noChangeShapeType="1"/>
          </p:cNvCxnSpPr>
          <p:nvPr/>
        </p:nvCxnSpPr>
        <p:spPr bwMode="auto">
          <a:xfrm flipH="1">
            <a:off x="2517775" y="5600700"/>
            <a:ext cx="430213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>
            <a:spLocks noChangeArrowheads="1"/>
          </p:cNvSpPr>
          <p:nvPr/>
        </p:nvSpPr>
        <p:spPr bwMode="auto">
          <a:xfrm flipV="1">
            <a:off x="2890838" y="5156200"/>
            <a:ext cx="66675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9" name="Téglalap 28"/>
          <p:cNvSpPr>
            <a:spLocks noChangeArrowheads="1"/>
          </p:cNvSpPr>
          <p:nvPr/>
        </p:nvSpPr>
        <p:spPr bwMode="auto">
          <a:xfrm flipV="1">
            <a:off x="2771775" y="5156200"/>
            <a:ext cx="68263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" name="Téglalap 41"/>
          <p:cNvSpPr>
            <a:spLocks noChangeArrowheads="1"/>
          </p:cNvSpPr>
          <p:nvPr/>
        </p:nvSpPr>
        <p:spPr bwMode="auto">
          <a:xfrm flipV="1">
            <a:off x="2890838" y="556577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3" name="Téglalap 42"/>
          <p:cNvSpPr>
            <a:spLocks noChangeArrowheads="1"/>
          </p:cNvSpPr>
          <p:nvPr/>
        </p:nvSpPr>
        <p:spPr bwMode="auto">
          <a:xfrm flipV="1">
            <a:off x="2771775" y="556577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" name="Egyenes összekötő 47"/>
          <p:cNvCxnSpPr>
            <a:stCxn id="47" idx="0"/>
          </p:cNvCxnSpPr>
          <p:nvPr/>
        </p:nvCxnSpPr>
        <p:spPr>
          <a:xfrm rot="16200000" flipV="1">
            <a:off x="2054225" y="5084763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8" name="Line 51"/>
          <p:cNvSpPr>
            <a:spLocks noChangeShapeType="1"/>
          </p:cNvSpPr>
          <p:nvPr/>
        </p:nvSpPr>
        <p:spPr bwMode="auto">
          <a:xfrm>
            <a:off x="2232025" y="4913313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Text Box 52"/>
          <p:cNvSpPr txBox="1">
            <a:spLocks noChangeArrowheads="1"/>
          </p:cNvSpPr>
          <p:nvPr/>
        </p:nvSpPr>
        <p:spPr bwMode="auto">
          <a:xfrm>
            <a:off x="3054350" y="5418138"/>
            <a:ext cx="1147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DDR2-533</a:t>
            </a:r>
          </a:p>
        </p:txBody>
      </p:sp>
      <p:sp>
        <p:nvSpPr>
          <p:cNvPr id="60450" name="Text Box 53"/>
          <p:cNvSpPr txBox="1">
            <a:spLocks noChangeArrowheads="1"/>
          </p:cNvSpPr>
          <p:nvPr/>
        </p:nvSpPr>
        <p:spPr bwMode="auto">
          <a:xfrm>
            <a:off x="1892300" y="5886450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51" name="Text Box 55"/>
          <p:cNvSpPr txBox="1">
            <a:spLocks noChangeArrowheads="1"/>
          </p:cNvSpPr>
          <p:nvPr/>
        </p:nvSpPr>
        <p:spPr bwMode="auto">
          <a:xfrm>
            <a:off x="4032250" y="5083175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52" name="Téglalap 40"/>
          <p:cNvSpPr>
            <a:spLocks noChangeArrowheads="1"/>
          </p:cNvSpPr>
          <p:nvPr/>
        </p:nvSpPr>
        <p:spPr bwMode="auto">
          <a:xfrm>
            <a:off x="5137150" y="4076700"/>
            <a:ext cx="1349375" cy="522288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Téglalap 46"/>
          <p:cNvSpPr/>
          <p:nvPr/>
        </p:nvSpPr>
        <p:spPr>
          <a:xfrm>
            <a:off x="6064250" y="4989513"/>
            <a:ext cx="1184275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IOH</a:t>
            </a:r>
            <a:r>
              <a:rPr lang="en-US" altLang="en-US" sz="1000" baseline="3000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endParaRPr lang="hu-HU" altLang="en-US" sz="1000" baseline="30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54" name="Szövegdoboz 70"/>
          <p:cNvSpPr txBox="1">
            <a:spLocks noChangeArrowheads="1"/>
          </p:cNvSpPr>
          <p:nvPr/>
        </p:nvSpPr>
        <p:spPr bwMode="auto">
          <a:xfrm>
            <a:off x="5873750" y="4684713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cxnSp>
        <p:nvCxnSpPr>
          <p:cNvPr id="58" name="Egyenes összekötő 57"/>
          <p:cNvCxnSpPr>
            <a:stCxn id="60431" idx="3"/>
          </p:cNvCxnSpPr>
          <p:nvPr/>
        </p:nvCxnSpPr>
        <p:spPr>
          <a:xfrm>
            <a:off x="6486525" y="4357688"/>
            <a:ext cx="361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56" name="Szövegdoboz 70"/>
          <p:cNvSpPr txBox="1">
            <a:spLocks noChangeArrowheads="1"/>
          </p:cNvSpPr>
          <p:nvPr/>
        </p:nvSpPr>
        <p:spPr bwMode="auto">
          <a:xfrm>
            <a:off x="6461125" y="4122738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cxnSp>
        <p:nvCxnSpPr>
          <p:cNvPr id="60" name="Egyenes összekötő 59"/>
          <p:cNvCxnSpPr>
            <a:stCxn id="102" idx="1"/>
          </p:cNvCxnSpPr>
          <p:nvPr/>
        </p:nvCxnSpPr>
        <p:spPr>
          <a:xfrm flipV="1">
            <a:off x="4638675" y="3898900"/>
            <a:ext cx="330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61"/>
          <p:cNvCxnSpPr/>
          <p:nvPr/>
        </p:nvCxnSpPr>
        <p:spPr>
          <a:xfrm rot="10800000" flipH="1" flipV="1">
            <a:off x="4962525" y="42068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62"/>
          <p:cNvCxnSpPr>
            <a:stCxn id="101" idx="1"/>
          </p:cNvCxnSpPr>
          <p:nvPr/>
        </p:nvCxnSpPr>
        <p:spPr>
          <a:xfrm flipV="1">
            <a:off x="4641850" y="4346575"/>
            <a:ext cx="4968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églalap 73"/>
          <p:cNvSpPr>
            <a:spLocks noChangeArrowheads="1"/>
          </p:cNvSpPr>
          <p:nvPr/>
        </p:nvSpPr>
        <p:spPr bwMode="auto">
          <a:xfrm flipH="1" flipV="1">
            <a:off x="4695825" y="41640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5" name="Téglalap 74"/>
          <p:cNvSpPr>
            <a:spLocks noChangeArrowheads="1"/>
          </p:cNvSpPr>
          <p:nvPr/>
        </p:nvSpPr>
        <p:spPr bwMode="auto">
          <a:xfrm flipH="1" flipV="1">
            <a:off x="4814888" y="4164013"/>
            <a:ext cx="68262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6" name="Téglalap 75"/>
          <p:cNvSpPr>
            <a:spLocks noChangeArrowheads="1"/>
          </p:cNvSpPr>
          <p:nvPr/>
        </p:nvSpPr>
        <p:spPr bwMode="auto">
          <a:xfrm flipH="1" flipV="1">
            <a:off x="469106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" name="Téglalap 77"/>
          <p:cNvSpPr>
            <a:spLocks noChangeArrowheads="1"/>
          </p:cNvSpPr>
          <p:nvPr/>
        </p:nvSpPr>
        <p:spPr bwMode="auto">
          <a:xfrm flipH="1" flipV="1">
            <a:off x="481171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79" name="Egyenes összekötő 78"/>
          <p:cNvCxnSpPr>
            <a:stCxn id="103" idx="1"/>
          </p:cNvCxnSpPr>
          <p:nvPr/>
        </p:nvCxnSpPr>
        <p:spPr>
          <a:xfrm flipV="1">
            <a:off x="4635500" y="4805363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églalap 79"/>
          <p:cNvSpPr>
            <a:spLocks noChangeArrowheads="1"/>
          </p:cNvSpPr>
          <p:nvPr/>
        </p:nvSpPr>
        <p:spPr bwMode="auto">
          <a:xfrm flipH="1" flipV="1">
            <a:off x="4695825" y="46307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1" name="Téglalap 80"/>
          <p:cNvSpPr>
            <a:spLocks noChangeArrowheads="1"/>
          </p:cNvSpPr>
          <p:nvPr/>
        </p:nvSpPr>
        <p:spPr bwMode="auto">
          <a:xfrm flipH="1" flipV="1">
            <a:off x="4814888" y="4630738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2" name="Egyenes összekötő 81"/>
          <p:cNvCxnSpPr/>
          <p:nvPr/>
        </p:nvCxnSpPr>
        <p:spPr>
          <a:xfrm rot="5400000" flipH="1" flipV="1">
            <a:off x="4802187" y="463708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 rot="10800000" flipH="1" flipV="1">
            <a:off x="4962525" y="44672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91"/>
          <p:cNvCxnSpPr/>
          <p:nvPr/>
        </p:nvCxnSpPr>
        <p:spPr>
          <a:xfrm rot="5400000" flipH="1" flipV="1">
            <a:off x="4801394" y="40520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00"/>
          <p:cNvSpPr>
            <a:spLocks noChangeArrowheads="1"/>
          </p:cNvSpPr>
          <p:nvPr/>
        </p:nvSpPr>
        <p:spPr bwMode="auto">
          <a:xfrm flipH="1" flipV="1">
            <a:off x="4575175" y="41671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2" name="Téglalap 101"/>
          <p:cNvSpPr>
            <a:spLocks noChangeArrowheads="1"/>
          </p:cNvSpPr>
          <p:nvPr/>
        </p:nvSpPr>
        <p:spPr bwMode="auto">
          <a:xfrm flipH="1" flipV="1">
            <a:off x="4572000" y="3719513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3" name="Téglalap 102"/>
          <p:cNvSpPr>
            <a:spLocks noChangeArrowheads="1"/>
          </p:cNvSpPr>
          <p:nvPr/>
        </p:nvSpPr>
        <p:spPr bwMode="auto">
          <a:xfrm flipH="1" flipV="1">
            <a:off x="4575175" y="46323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09" name="Egyenes összekötő 108"/>
          <p:cNvCxnSpPr>
            <a:stCxn id="127" idx="1"/>
          </p:cNvCxnSpPr>
          <p:nvPr/>
        </p:nvCxnSpPr>
        <p:spPr>
          <a:xfrm flipH="1" flipV="1">
            <a:off x="8382000" y="3886200"/>
            <a:ext cx="32861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109"/>
          <p:cNvCxnSpPr/>
          <p:nvPr/>
        </p:nvCxnSpPr>
        <p:spPr>
          <a:xfrm rot="10800000" flipV="1">
            <a:off x="8220075" y="41941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>
            <a:stCxn id="126" idx="1"/>
          </p:cNvCxnSpPr>
          <p:nvPr/>
        </p:nvCxnSpPr>
        <p:spPr>
          <a:xfrm flipH="1" flipV="1">
            <a:off x="8212138" y="4333875"/>
            <a:ext cx="4953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églalap 113"/>
          <p:cNvSpPr>
            <a:spLocks noChangeArrowheads="1"/>
          </p:cNvSpPr>
          <p:nvPr/>
        </p:nvSpPr>
        <p:spPr bwMode="auto">
          <a:xfrm flipV="1">
            <a:off x="8588375" y="41513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7" name="Téglalap 116"/>
          <p:cNvSpPr>
            <a:spLocks noChangeArrowheads="1"/>
          </p:cNvSpPr>
          <p:nvPr/>
        </p:nvSpPr>
        <p:spPr bwMode="auto">
          <a:xfrm flipV="1">
            <a:off x="8467725" y="4151313"/>
            <a:ext cx="68263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8" name="Téglalap 117"/>
          <p:cNvSpPr>
            <a:spLocks noChangeArrowheads="1"/>
          </p:cNvSpPr>
          <p:nvPr/>
        </p:nvSpPr>
        <p:spPr bwMode="auto">
          <a:xfrm flipV="1">
            <a:off x="8591550" y="370522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9" name="Téglalap 118"/>
          <p:cNvSpPr>
            <a:spLocks noChangeArrowheads="1"/>
          </p:cNvSpPr>
          <p:nvPr/>
        </p:nvSpPr>
        <p:spPr bwMode="auto">
          <a:xfrm flipV="1">
            <a:off x="8470900" y="3705225"/>
            <a:ext cx="69850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0" name="Egyenes összekötő 119"/>
          <p:cNvCxnSpPr>
            <a:stCxn id="128" idx="1"/>
          </p:cNvCxnSpPr>
          <p:nvPr/>
        </p:nvCxnSpPr>
        <p:spPr>
          <a:xfrm flipH="1" flipV="1">
            <a:off x="8382000" y="4799013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églalap 120"/>
          <p:cNvSpPr>
            <a:spLocks noChangeArrowheads="1"/>
          </p:cNvSpPr>
          <p:nvPr/>
        </p:nvSpPr>
        <p:spPr bwMode="auto">
          <a:xfrm flipV="1">
            <a:off x="8588375" y="46180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2" name="Téglalap 121"/>
          <p:cNvSpPr>
            <a:spLocks noChangeArrowheads="1"/>
          </p:cNvSpPr>
          <p:nvPr/>
        </p:nvSpPr>
        <p:spPr bwMode="auto">
          <a:xfrm flipV="1">
            <a:off x="8467725" y="4618038"/>
            <a:ext cx="68263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3" name="Egyenes összekötő 122"/>
          <p:cNvCxnSpPr/>
          <p:nvPr/>
        </p:nvCxnSpPr>
        <p:spPr>
          <a:xfrm rot="16200000" flipV="1">
            <a:off x="8221662" y="461803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gyenes összekötő 123"/>
          <p:cNvCxnSpPr/>
          <p:nvPr/>
        </p:nvCxnSpPr>
        <p:spPr>
          <a:xfrm rot="10800000" flipV="1">
            <a:off x="8220075" y="44545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gyenes összekötő 124"/>
          <p:cNvCxnSpPr/>
          <p:nvPr/>
        </p:nvCxnSpPr>
        <p:spPr>
          <a:xfrm rot="16200000" flipV="1">
            <a:off x="8224044" y="40393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églalap 125"/>
          <p:cNvSpPr>
            <a:spLocks noChangeArrowheads="1"/>
          </p:cNvSpPr>
          <p:nvPr/>
        </p:nvSpPr>
        <p:spPr bwMode="auto">
          <a:xfrm flipV="1">
            <a:off x="8707438" y="41544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7" name="Téglalap 126"/>
          <p:cNvSpPr>
            <a:spLocks noChangeArrowheads="1"/>
          </p:cNvSpPr>
          <p:nvPr/>
        </p:nvSpPr>
        <p:spPr bwMode="auto">
          <a:xfrm flipV="1">
            <a:off x="8710613" y="3706813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8" name="Téglalap 127"/>
          <p:cNvSpPr>
            <a:spLocks noChangeArrowheads="1"/>
          </p:cNvSpPr>
          <p:nvPr/>
        </p:nvSpPr>
        <p:spPr bwMode="auto">
          <a:xfrm flipV="1">
            <a:off x="8707438" y="46196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6440487" y="5700713"/>
            <a:ext cx="390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69"/>
          <p:cNvSpPr/>
          <p:nvPr/>
        </p:nvSpPr>
        <p:spPr>
          <a:xfrm>
            <a:off x="6065838" y="5895975"/>
            <a:ext cx="1157287" cy="522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ICH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1" name="Text Box 95"/>
          <p:cNvSpPr txBox="1">
            <a:spLocks noChangeArrowheads="1"/>
          </p:cNvSpPr>
          <p:nvPr/>
        </p:nvSpPr>
        <p:spPr bwMode="auto">
          <a:xfrm>
            <a:off x="6619875" y="5580063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92" name="Line 96"/>
          <p:cNvSpPr>
            <a:spLocks noChangeShapeType="1"/>
          </p:cNvSpPr>
          <p:nvPr/>
        </p:nvSpPr>
        <p:spPr bwMode="auto">
          <a:xfrm>
            <a:off x="6280150" y="4595813"/>
            <a:ext cx="0" cy="403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3" name="Line 97"/>
          <p:cNvSpPr>
            <a:spLocks noChangeShapeType="1"/>
          </p:cNvSpPr>
          <p:nvPr/>
        </p:nvSpPr>
        <p:spPr bwMode="auto">
          <a:xfrm>
            <a:off x="7023100" y="4595813"/>
            <a:ext cx="0" cy="379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4" name="Szövegdoboz 70"/>
          <p:cNvSpPr txBox="1">
            <a:spLocks noChangeArrowheads="1"/>
          </p:cNvSpPr>
          <p:nvPr/>
        </p:nvSpPr>
        <p:spPr bwMode="auto">
          <a:xfrm>
            <a:off x="6981825" y="4664075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60495" name="Text Box 101"/>
          <p:cNvSpPr txBox="1">
            <a:spLocks noChangeArrowheads="1"/>
          </p:cNvSpPr>
          <p:nvPr/>
        </p:nvSpPr>
        <p:spPr bwMode="auto">
          <a:xfrm>
            <a:off x="7921625" y="5113338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96" name="Téglalap 40"/>
          <p:cNvSpPr>
            <a:spLocks noChangeArrowheads="1"/>
          </p:cNvSpPr>
          <p:nvPr/>
        </p:nvSpPr>
        <p:spPr bwMode="auto">
          <a:xfrm>
            <a:off x="6865938" y="4065588"/>
            <a:ext cx="1349375" cy="522287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7" name="Text Box 105"/>
          <p:cNvSpPr txBox="1">
            <a:spLocks noChangeArrowheads="1"/>
          </p:cNvSpPr>
          <p:nvPr/>
        </p:nvSpPr>
        <p:spPr bwMode="auto">
          <a:xfrm>
            <a:off x="171450" y="2964240"/>
            <a:ext cx="4058419" cy="59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All processors access main memory by the same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  mechanism, (e.g. by individual FSBs and an MCH</a:t>
            </a:r>
            <a:r>
              <a:rPr lang="en-US" altLang="en-US" sz="12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MC is off-die.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60498" name="Text Box 106"/>
          <p:cNvSpPr txBox="1">
            <a:spLocks noChangeArrowheads="1"/>
          </p:cNvSpPr>
          <p:nvPr/>
        </p:nvSpPr>
        <p:spPr bwMode="auto">
          <a:xfrm>
            <a:off x="5321300" y="2854302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60499" name="Text Box 107"/>
          <p:cNvSpPr txBox="1">
            <a:spLocks noChangeArrowheads="1"/>
          </p:cNvSpPr>
          <p:nvPr/>
        </p:nvSpPr>
        <p:spPr bwMode="auto">
          <a:xfrm>
            <a:off x="4406900" y="2951540"/>
            <a:ext cx="4414542" cy="59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A particular part of the main memory can be accessed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    by each processor immediately, other parts remotely</a:t>
            </a:r>
            <a:r>
              <a:rPr lang="en-US" altLang="en-US" sz="1200" dirty="0" smtClean="0">
                <a:latin typeface="Verdana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MC is on-die   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0500" name="Text Box 108"/>
          <p:cNvSpPr txBox="1">
            <a:spLocks noChangeArrowheads="1"/>
          </p:cNvSpPr>
          <p:nvPr/>
        </p:nvSpPr>
        <p:spPr bwMode="auto">
          <a:xfrm>
            <a:off x="7658100" y="6313488"/>
            <a:ext cx="8937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aseline="30000">
                <a:latin typeface="Verdana" pitchFamily="34" charset="0"/>
              </a:rPr>
              <a:t>1</a:t>
            </a:r>
            <a:r>
              <a:rPr lang="en-US" altLang="en-US" sz="1000">
                <a:latin typeface="Verdana" pitchFamily="34" charset="0"/>
              </a:rPr>
              <a:t>ICH: I/O hub</a:t>
            </a:r>
          </a:p>
        </p:txBody>
      </p:sp>
      <p:sp>
        <p:nvSpPr>
          <p:cNvPr id="60501" name="Text Box 109"/>
          <p:cNvSpPr txBox="1">
            <a:spLocks noChangeArrowheads="1"/>
          </p:cNvSpPr>
          <p:nvPr/>
        </p:nvSpPr>
        <p:spPr bwMode="auto">
          <a:xfrm>
            <a:off x="6858000" y="6489700"/>
            <a:ext cx="21256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ESI: Enterprise System Interface</a:t>
            </a:r>
          </a:p>
        </p:txBody>
      </p:sp>
      <p:sp>
        <p:nvSpPr>
          <p:cNvPr id="60502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hu-HU" altLang="en-US" sz="1600" dirty="0" smtClean="0"/>
          </a:p>
        </p:txBody>
      </p:sp>
      <p:sp>
        <p:nvSpPr>
          <p:cNvPr id="88" name="TextBox 87"/>
          <p:cNvSpPr txBox="1"/>
          <p:nvPr/>
        </p:nvSpPr>
        <p:spPr>
          <a:xfrm>
            <a:off x="75903" y="493953"/>
            <a:ext cx="8141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6"/>
                </a:solidFill>
                <a:latin typeface="+mj-lt"/>
              </a:rPr>
              <a:t>Changing the basic platform topology of MP platforms from SMP to NUMA -2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893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692" y="498617"/>
            <a:ext cx="3456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Speeding up the memory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rate -1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742465"/>
              </p:ext>
            </p:extLst>
          </p:nvPr>
        </p:nvGraphicFramePr>
        <p:xfrm>
          <a:off x="64247" y="1114389"/>
          <a:ext cx="9027495" cy="5687888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5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43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</a:t>
                      </a:r>
                      <a:endParaRPr lang="en-US" sz="900" b="1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6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869">
                <a:tc rowSpan="9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388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DDR4-2666</a:t>
                      </a: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Amber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LPDDR3-2133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71966"/>
                  </a:ext>
                </a:extLst>
              </a:tr>
              <a:tr h="319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Whiskey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95955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 R.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88724"/>
                  </a:ext>
                </a:extLst>
              </a:tr>
              <a:tr h="3020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Comet Lake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BGA 1528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400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90118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7416940" y="1106947"/>
            <a:ext cx="972000" cy="57162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7b)</a:t>
            </a:r>
            <a:endParaRPr lang="hu-HU" altLang="en-US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692" y="498617"/>
            <a:ext cx="3584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Speeding up the memory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rate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061169"/>
              </p:ext>
            </p:extLst>
          </p:nvPr>
        </p:nvGraphicFramePr>
        <p:xfrm>
          <a:off x="64247" y="1124013"/>
          <a:ext cx="9027495" cy="1091523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8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Cannon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n.a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Ice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7/2019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BGA 1526/1377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300-series PCH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DDR4-3733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7515283" y="1133475"/>
            <a:ext cx="837137" cy="10724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5161" y="503478"/>
            <a:ext cx="798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the evolution of Intel’s Core-based mainstream DT platforms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607" y="908720"/>
            <a:ext cx="924079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Their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core count </a:t>
            </a:r>
            <a:r>
              <a:rPr lang="en-US" sz="1400" dirty="0" smtClean="0">
                <a:latin typeface="+mj-lt"/>
              </a:rPr>
              <a:t>rose soon (already in 2007) to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4</a:t>
            </a:r>
            <a:r>
              <a:rPr lang="en-US" sz="1400" dirty="0" smtClean="0">
                <a:latin typeface="+mj-lt"/>
              </a:rPr>
              <a:t> and remain at this figure up to the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7. gen. </a:t>
            </a:r>
            <a:r>
              <a:rPr lang="en-US" sz="1400" dirty="0" err="1" smtClean="0">
                <a:latin typeface="+mj-lt"/>
              </a:rPr>
              <a:t>Kaby</a:t>
            </a:r>
            <a:r>
              <a:rPr lang="en-US" sz="1400" dirty="0" smtClean="0">
                <a:latin typeface="+mj-lt"/>
              </a:rPr>
              <a:t> Lake line,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subsequent, 8. and 9. gen. lines </a:t>
            </a:r>
            <a:r>
              <a:rPr lang="en-US" sz="1400" dirty="0" smtClean="0">
                <a:latin typeface="+mj-lt"/>
              </a:rPr>
              <a:t>(Coffee Lake/Coffee Lake Refresh)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raised the core count first to 6 then to 8.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Two memory channels </a:t>
            </a:r>
            <a:r>
              <a:rPr lang="en-US" sz="1400" dirty="0" smtClean="0">
                <a:latin typeface="+mj-lt"/>
              </a:rPr>
              <a:t>are used to connect memory.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is connected up to the Penryn via the MCH thereafter immediately via the processor.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 a 10 year period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speed rose about three to four times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549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462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-1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6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9b)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533087"/>
              </p:ext>
            </p:extLst>
          </p:nvPr>
        </p:nvGraphicFramePr>
        <p:xfrm>
          <a:off x="87479" y="1088740"/>
          <a:ext cx="8920770" cy="3855377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</a:t>
                      </a:r>
                      <a:r>
                        <a:rPr lang="en-US" sz="1100" b="1" dirty="0" smtClean="0"/>
                        <a:t>generationGT2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68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610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12_1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0138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HD615</a:t>
                      </a:r>
                    </a:p>
                    <a:p>
                      <a:pPr algn="ctr"/>
                      <a:r>
                        <a:rPr lang="en-US" sz="1100" dirty="0" smtClean="0"/>
                        <a:t>HD620</a:t>
                      </a:r>
                    </a:p>
                    <a:p>
                      <a:pPr algn="ctr"/>
                      <a:r>
                        <a:rPr lang="en-US" sz="1100" dirty="0" smtClean="0"/>
                        <a:t>HD630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69491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HD640</a:t>
                      </a:r>
                    </a:p>
                    <a:p>
                      <a:pPr algn="ctr"/>
                      <a:r>
                        <a:rPr lang="en-US" sz="1100" dirty="0" smtClean="0"/>
                        <a:t>HD650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65573"/>
                  </a:ext>
                </a:extLst>
              </a:tr>
              <a:tr h="21568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 610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1(3x4)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026626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UHD630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798573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Plus 655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211404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Amber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Lake 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HD615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1(3x4)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800982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Whiskey Lake U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UHD620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609484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Comet Lake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GT2?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1(3x8)?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24?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1446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Cannon Lake</a:t>
                      </a:r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755547"/>
                  </a:ext>
                </a:extLst>
              </a:tr>
              <a:tr h="21568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Ice Lake </a:t>
                      </a:r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4x8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12_1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585483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Plus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6x8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na.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800561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Plus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G7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8x8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na.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37977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462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</a:t>
            </a:r>
            <a:r>
              <a:rPr lang="en-US" sz="1400" b="1" dirty="0" smtClean="0">
                <a:solidFill>
                  <a:srgbClr val="2D2D8A"/>
                </a:solidFill>
              </a:rPr>
              <a:t>2</a:t>
            </a:r>
            <a:endParaRPr lang="en-US" sz="1400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931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-2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106615" y="1043736"/>
            <a:ext cx="1035115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10b)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88740"/>
          <a:ext cx="8920770" cy="3855377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</a:t>
                      </a:r>
                      <a:r>
                        <a:rPr lang="en-US" sz="1100" b="1" dirty="0" smtClean="0"/>
                        <a:t>generationGT2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68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610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12_1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0138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HD615</a:t>
                      </a:r>
                    </a:p>
                    <a:p>
                      <a:pPr algn="ctr"/>
                      <a:r>
                        <a:rPr lang="en-US" sz="1100" dirty="0" smtClean="0"/>
                        <a:t>HD620</a:t>
                      </a:r>
                    </a:p>
                    <a:p>
                      <a:pPr algn="ctr"/>
                      <a:r>
                        <a:rPr lang="en-US" sz="1100" dirty="0" smtClean="0"/>
                        <a:t>HD630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69491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HD640</a:t>
                      </a:r>
                    </a:p>
                    <a:p>
                      <a:pPr algn="ctr"/>
                      <a:r>
                        <a:rPr lang="en-US" sz="1100" dirty="0" smtClean="0"/>
                        <a:t>HD650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65573"/>
                  </a:ext>
                </a:extLst>
              </a:tr>
              <a:tr h="21568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 610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1(3x4)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026626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UHD630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798573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Plus 655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211404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Amber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Lake 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HD615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1(3x4)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800982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Whiskey Lake U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UHD620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609484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Comet Lake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GT2?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1(3x8)?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24?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1446"/>
                  </a:ext>
                </a:extLst>
              </a:tr>
              <a:tr h="215687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Cannon Lake</a:t>
                      </a:r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755547"/>
                  </a:ext>
                </a:extLst>
              </a:tr>
              <a:tr h="21568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Ice Lake </a:t>
                      </a:r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UHD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4x8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12_1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585483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Plus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6x8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na.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800561"/>
                  </a:ext>
                </a:extLst>
              </a:tr>
              <a:tr h="215687">
                <a:tc vMerge="1"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Plus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G7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8x8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na.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37977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462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</a:t>
            </a:r>
            <a:r>
              <a:rPr lang="en-US" sz="1400" b="1" dirty="0" smtClean="0">
                <a:solidFill>
                  <a:srgbClr val="2D2D8A"/>
                </a:solidFill>
              </a:rPr>
              <a:t>2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106615" y="1079208"/>
            <a:ext cx="1035115" cy="386491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1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196575"/>
            <a:ext cx="73914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</a:t>
            </a:r>
          </a:p>
        </p:txBody>
      </p:sp>
      <p:grpSp>
        <p:nvGrpSpPr>
          <p:cNvPr id="30" name="Group 13"/>
          <p:cNvGrpSpPr>
            <a:grpSpLocks/>
          </p:cNvGrpSpPr>
          <p:nvPr/>
        </p:nvGrpSpPr>
        <p:grpSpPr bwMode="auto">
          <a:xfrm>
            <a:off x="749300" y="2066347"/>
            <a:ext cx="7513638" cy="612777"/>
            <a:chOff x="472" y="2160"/>
            <a:chExt cx="4630" cy="386"/>
          </a:xfrm>
        </p:grpSpPr>
        <p:sp>
          <p:nvSpPr>
            <p:cNvPr id="31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38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Overview of the evolution of Intel's Pentium 4 and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Core 2 families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2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3" name="Group 14"/>
          <p:cNvGrpSpPr>
            <a:grpSpLocks/>
          </p:cNvGrpSpPr>
          <p:nvPr/>
        </p:nvGrpSpPr>
        <p:grpSpPr bwMode="auto">
          <a:xfrm>
            <a:off x="749300" y="2744917"/>
            <a:ext cx="7513638" cy="457200"/>
            <a:chOff x="472" y="2160"/>
            <a:chExt cx="4630" cy="288"/>
          </a:xfrm>
        </p:grpSpPr>
        <p:sp>
          <p:nvSpPr>
            <p:cNvPr id="34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Evolution of desktop and laptop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5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6" name="Group 20"/>
          <p:cNvGrpSpPr>
            <a:grpSpLocks/>
          </p:cNvGrpSpPr>
          <p:nvPr/>
        </p:nvGrpSpPr>
        <p:grpSpPr bwMode="auto">
          <a:xfrm>
            <a:off x="749300" y="3317286"/>
            <a:ext cx="7513638" cy="457200"/>
            <a:chOff x="472" y="2160"/>
            <a:chExt cx="4630" cy="288"/>
          </a:xfrm>
        </p:grpSpPr>
        <p:sp>
          <p:nvSpPr>
            <p:cNvPr id="37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Evolution of HEDs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(High-End Desktops)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9" name="Group 29"/>
          <p:cNvGrpSpPr>
            <a:grpSpLocks/>
          </p:cNvGrpSpPr>
          <p:nvPr/>
        </p:nvGrpSpPr>
        <p:grpSpPr bwMode="auto">
          <a:xfrm>
            <a:off x="750888" y="3874612"/>
            <a:ext cx="7512050" cy="457200"/>
            <a:chOff x="472" y="2160"/>
            <a:chExt cx="4630" cy="288"/>
          </a:xfrm>
        </p:grpSpPr>
        <p:sp>
          <p:nvSpPr>
            <p:cNvPr id="40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4.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Evolution of high-end 4S/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8S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servers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1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42" name="Group 17"/>
          <p:cNvGrpSpPr>
            <a:grpSpLocks/>
          </p:cNvGrpSpPr>
          <p:nvPr/>
        </p:nvGrpSpPr>
        <p:grpSpPr bwMode="auto">
          <a:xfrm>
            <a:off x="747713" y="4431210"/>
            <a:ext cx="7515225" cy="457200"/>
            <a:chOff x="472" y="2160"/>
            <a:chExt cx="4630" cy="288"/>
          </a:xfrm>
        </p:grpSpPr>
        <p:sp>
          <p:nvSpPr>
            <p:cNvPr id="43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5.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Evolution of tablet and smartphone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400" y="501623"/>
            <a:ext cx="841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5</a:t>
            </a:r>
            <a:r>
              <a:rPr lang="en-US" sz="1400" b="1" baseline="30000" dirty="0" smtClean="0">
                <a:solidFill>
                  <a:srgbClr val="2D2D8A"/>
                </a:solidFill>
              </a:rPr>
              <a:t>th</a:t>
            </a:r>
            <a:r>
              <a:rPr lang="en-US" sz="1400" b="1" dirty="0" smtClean="0">
                <a:solidFill>
                  <a:srgbClr val="2D2D8A"/>
                </a:solidFill>
              </a:rPr>
              <a:t> to 9</a:t>
            </a:r>
            <a:r>
              <a:rPr lang="en-US" sz="1400" b="1" baseline="30000" dirty="0" smtClean="0">
                <a:solidFill>
                  <a:srgbClr val="2D2D8A"/>
                </a:solidFill>
              </a:rPr>
              <a:t>th</a:t>
            </a:r>
            <a:r>
              <a:rPr lang="en-US" sz="1400" b="1" dirty="0" smtClean="0">
                <a:solidFill>
                  <a:srgbClr val="2D2D8A"/>
                </a:solidFill>
              </a:rPr>
              <a:t>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-3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176587" y="1043736"/>
            <a:ext cx="2070487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2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8085" b="9821"/>
          <a:stretch/>
        </p:blipFill>
        <p:spPr bwMode="auto">
          <a:xfrm>
            <a:off x="2141730" y="1133745"/>
            <a:ext cx="4950550" cy="550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107" y="493953"/>
            <a:ext cx="710963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1400" b="1" dirty="0" smtClean="0">
                <a:solidFill>
                  <a:srgbClr val="2D2D8A"/>
                </a:solidFill>
              </a:rPr>
              <a:t>Example: </a:t>
            </a:r>
            <a:r>
              <a:rPr lang="en-US" sz="1400" b="1" dirty="0" smtClean="0">
                <a:solidFill>
                  <a:srgbClr val="2D2D8A"/>
                </a:solidFill>
              </a:rPr>
              <a:t>A slice of the graphics unit of </a:t>
            </a:r>
            <a:r>
              <a:rPr lang="en-US" sz="1400" b="1" dirty="0" err="1" smtClean="0">
                <a:solidFill>
                  <a:srgbClr val="2D2D8A"/>
                </a:solidFill>
              </a:rPr>
              <a:t>Haswell</a:t>
            </a:r>
            <a:r>
              <a:rPr lang="en-US" sz="1400" b="1" dirty="0" smtClean="0">
                <a:solidFill>
                  <a:srgbClr val="2D2D8A"/>
                </a:solidFill>
              </a:rPr>
              <a:t> (6.5</a:t>
            </a:r>
            <a:r>
              <a:rPr lang="en-US" sz="1400" b="1" baseline="30000" dirty="0" smtClean="0">
                <a:solidFill>
                  <a:srgbClr val="2D2D8A"/>
                </a:solidFill>
              </a:rPr>
              <a:t>th</a:t>
            </a:r>
            <a:r>
              <a:rPr lang="en-US" sz="1400" b="1" dirty="0" smtClean="0">
                <a:solidFill>
                  <a:srgbClr val="2D2D8A"/>
                </a:solidFill>
              </a:rPr>
              <a:t> gen. graphics)</a:t>
            </a:r>
          </a:p>
          <a:p>
            <a:r>
              <a:rPr lang="en-US" sz="1400" b="1" dirty="0" smtClean="0">
                <a:solidFill>
                  <a:srgbClr val="2D2D8A"/>
                </a:solidFill>
              </a:rPr>
              <a:t>1 slice (GT2): </a:t>
            </a:r>
            <a:r>
              <a:rPr lang="hu-HU" sz="1400" b="1" dirty="0" smtClean="0">
                <a:solidFill>
                  <a:srgbClr val="2D2D8A"/>
                </a:solidFill>
              </a:rPr>
              <a:t>includ</a:t>
            </a:r>
            <a:r>
              <a:rPr lang="en-US" sz="1400" b="1" dirty="0" smtClean="0">
                <a:solidFill>
                  <a:srgbClr val="2D2D8A"/>
                </a:solidFill>
              </a:rPr>
              <a:t>s</a:t>
            </a:r>
            <a:r>
              <a:rPr lang="hu-HU" sz="1400" b="1" dirty="0" smtClean="0">
                <a:solidFill>
                  <a:srgbClr val="2D2D8A"/>
                </a:solidFill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</a:rPr>
              <a:t>20 E</a:t>
            </a:r>
            <a:r>
              <a:rPr lang="hu-HU" sz="1400" b="1" dirty="0" smtClean="0">
                <a:solidFill>
                  <a:srgbClr val="2D2D8A"/>
                </a:solidFill>
              </a:rPr>
              <a:t>U</a:t>
            </a:r>
            <a:r>
              <a:rPr lang="en-US" sz="1400" b="1" dirty="0" smtClean="0">
                <a:solidFill>
                  <a:srgbClr val="2D2D8A"/>
                </a:solidFill>
              </a:rPr>
              <a:t>s </a:t>
            </a: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199</a:t>
            </a:r>
            <a:r>
              <a:rPr lang="en-US" sz="1400" dirty="0" smtClean="0">
                <a:solidFill>
                  <a:srgbClr val="000000"/>
                </a:solidFill>
              </a:rPr>
              <a:t>]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431540" y="1185424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785" y="494150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-1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05481" y="4966428"/>
            <a:ext cx="3603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Each EU has </a:t>
            </a:r>
            <a:r>
              <a:rPr lang="en-US" sz="1400" dirty="0" smtClean="0">
                <a:solidFill>
                  <a:srgbClr val="0070C0"/>
                </a:solidFill>
              </a:rPr>
              <a:t>four functional units</a:t>
            </a:r>
            <a:r>
              <a:rPr lang="en-US" sz="1400" dirty="0" smtClean="0"/>
              <a:t>: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46236" y="5281463"/>
            <a:ext cx="3135795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Two </a:t>
            </a:r>
            <a:r>
              <a:rPr lang="en-US" sz="1400" dirty="0" err="1" smtClean="0">
                <a:solidFill>
                  <a:srgbClr val="0070C0"/>
                </a:solidFill>
              </a:rPr>
              <a:t>SIMD</a:t>
            </a:r>
            <a:r>
              <a:rPr lang="en-US" sz="1400" dirty="0" smtClean="0">
                <a:solidFill>
                  <a:srgbClr val="0070C0"/>
                </a:solidFill>
              </a:rPr>
              <a:t> FPU </a:t>
            </a:r>
            <a:r>
              <a:rPr lang="en-US" sz="1400" dirty="0" smtClean="0"/>
              <a:t>units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Send unit (Load/Store)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Branch unit.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5481" y="6091553"/>
            <a:ext cx="6426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An EU issues </a:t>
            </a:r>
            <a:r>
              <a:rPr lang="en-US" sz="1400" dirty="0" smtClean="0">
                <a:solidFill>
                  <a:srgbClr val="0070C0"/>
                </a:solidFill>
              </a:rPr>
              <a:t>up to 4 instructions per cycle </a:t>
            </a:r>
            <a:r>
              <a:rPr lang="en-US" sz="1400" dirty="0" smtClean="0"/>
              <a:t>to the functional units.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17205" y="3445840"/>
            <a:ext cx="2414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</a:rPr>
              <a:t>SIMD: Single Instruction</a:t>
            </a:r>
          </a:p>
          <a:p>
            <a:pPr algn="ctr"/>
            <a:r>
              <a:rPr lang="en-US" sz="1400" dirty="0" smtClean="0">
                <a:solidFill>
                  <a:schemeClr val="accent6"/>
                </a:solidFill>
              </a:rPr>
              <a:t>Multiple Data</a:t>
            </a:r>
          </a:p>
        </p:txBody>
      </p:sp>
    </p:spTree>
    <p:extLst>
      <p:ext uri="{BB962C8B-B14F-4D97-AF65-F5344CB8AC3E}">
        <p14:creationId xmlns:p14="http://schemas.microsoft.com/office/powerpoint/2010/main" val="59020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466655" y="1191495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738" y="494150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-2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50825" y="4959170"/>
            <a:ext cx="8166146" cy="151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Each </a:t>
            </a:r>
            <a:r>
              <a:rPr lang="en-US" sz="1400" dirty="0" smtClean="0">
                <a:solidFill>
                  <a:srgbClr val="FF0000"/>
                </a:solidFill>
              </a:rPr>
              <a:t>SIMD FPUs </a:t>
            </a:r>
            <a:r>
              <a:rPr lang="en-US" sz="1400" dirty="0" smtClean="0"/>
              <a:t>can execute </a:t>
            </a:r>
            <a:r>
              <a:rPr lang="en-US" sz="1400" dirty="0" smtClean="0">
                <a:solidFill>
                  <a:srgbClr val="0070C0"/>
                </a:solidFill>
              </a:rPr>
              <a:t>4 SP FP MAD</a:t>
            </a:r>
            <a:r>
              <a:rPr lang="en-US" sz="1400" dirty="0" smtClean="0"/>
              <a:t> instructions (Multiply-Add)/cycle.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Thus an </a:t>
            </a:r>
            <a:r>
              <a:rPr lang="en-US" sz="1400" dirty="0" smtClean="0">
                <a:solidFill>
                  <a:srgbClr val="FF0000"/>
                </a:solidFill>
              </a:rPr>
              <a:t>EU</a:t>
            </a:r>
            <a:r>
              <a:rPr lang="en-US" sz="1400" dirty="0" smtClean="0"/>
              <a:t> can execute 2 FPU x SIMD4 x 2 (MAD) = 16 SP FP operations/cycle.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EU is </a:t>
            </a:r>
            <a:r>
              <a:rPr lang="en-US" sz="1400" dirty="0" smtClean="0">
                <a:solidFill>
                  <a:srgbClr val="0070C0"/>
                </a:solidFill>
              </a:rPr>
              <a:t>7-way multithreaded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thread has 128 32 B registers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supports </a:t>
            </a:r>
            <a:r>
              <a:rPr lang="en-US" sz="1400" dirty="0" smtClean="0">
                <a:solidFill>
                  <a:srgbClr val="0070C0"/>
                </a:solidFill>
              </a:rPr>
              <a:t>FX operations (1/2/4/8/16/32 </a:t>
            </a:r>
            <a:r>
              <a:rPr lang="en-US" sz="1400" dirty="0">
                <a:solidFill>
                  <a:srgbClr val="0070C0"/>
                </a:solidFill>
              </a:rPr>
              <a:t>bit wide FX </a:t>
            </a:r>
            <a:r>
              <a:rPr lang="en-US" sz="1400" dirty="0" smtClean="0">
                <a:solidFill>
                  <a:srgbClr val="0070C0"/>
                </a:solidFill>
              </a:rPr>
              <a:t>operations).</a:t>
            </a: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 </a:t>
            </a:r>
            <a:r>
              <a:rPr lang="en-US" sz="1400" dirty="0" smtClean="0">
                <a:solidFill>
                  <a:srgbClr val="0070C0"/>
                </a:solidFill>
              </a:rPr>
              <a:t>transcendental math functions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3812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332" y="501623"/>
            <a:ext cx="8133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</a:t>
            </a:r>
            <a:r>
              <a:rPr lang="en-US" sz="1400" b="1" dirty="0">
                <a:solidFill>
                  <a:srgbClr val="2D2D8A"/>
                </a:solidFill>
              </a:rPr>
              <a:t>Intel’s 5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to 9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graphics </a:t>
            </a:r>
            <a:r>
              <a:rPr lang="en-US" sz="1400" b="1" dirty="0" smtClean="0">
                <a:solidFill>
                  <a:srgbClr val="2D2D8A"/>
                </a:solidFill>
              </a:rPr>
              <a:t>families </a:t>
            </a:r>
            <a:r>
              <a:rPr lang="en-US" sz="1400" dirty="0" smtClean="0"/>
              <a:t>(based on [174])</a:t>
            </a:r>
            <a:endParaRPr lang="en-US" sz="1400" dirty="0"/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(15)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202070" y="1043736"/>
            <a:ext cx="765085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0785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801" y="501623"/>
            <a:ext cx="840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</a:t>
            </a:r>
            <a:r>
              <a:rPr lang="en-US" sz="1400" b="1" dirty="0">
                <a:solidFill>
                  <a:srgbClr val="2D2D8A"/>
                </a:solidFill>
              </a:rPr>
              <a:t>5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to 9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graphics </a:t>
            </a:r>
            <a:r>
              <a:rPr lang="en-US" sz="1400" b="1" dirty="0" smtClean="0">
                <a:solidFill>
                  <a:srgbClr val="2D2D8A"/>
                </a:solidFill>
              </a:rPr>
              <a:t>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-4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(16)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967155" y="1043736"/>
            <a:ext cx="900100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332" y="501623"/>
            <a:ext cx="840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</a:t>
            </a:r>
            <a:r>
              <a:rPr lang="en-US" sz="1400" b="1" dirty="0">
                <a:solidFill>
                  <a:srgbClr val="2D2D8A"/>
                </a:solidFill>
              </a:rPr>
              <a:t>5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to 9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graphics </a:t>
            </a:r>
            <a:r>
              <a:rPr lang="en-US" sz="1400" b="1" dirty="0" smtClean="0">
                <a:solidFill>
                  <a:srgbClr val="2D2D8A"/>
                </a:solidFill>
              </a:rPr>
              <a:t>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-5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(17)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854555" y="1043736"/>
            <a:ext cx="2140994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(18)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8692" y="503478"/>
            <a:ext cx="7893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Key features of the evolution of Intel’s </a:t>
            </a:r>
            <a:r>
              <a:rPr lang="en-US" sz="1400" b="1" dirty="0">
                <a:solidFill>
                  <a:srgbClr val="2D2D8A"/>
                </a:solidFill>
              </a:rPr>
              <a:t>5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to 9</a:t>
            </a:r>
            <a:r>
              <a:rPr lang="en-US" sz="1400" b="1" baseline="30000" dirty="0">
                <a:solidFill>
                  <a:srgbClr val="2D2D8A"/>
                </a:solidFill>
              </a:rPr>
              <a:t>th</a:t>
            </a:r>
            <a:r>
              <a:rPr lang="en-US" sz="1400" b="1" dirty="0">
                <a:solidFill>
                  <a:srgbClr val="2D2D8A"/>
                </a:solidFill>
              </a:rPr>
              <a:t> integrated </a:t>
            </a:r>
            <a:r>
              <a:rPr lang="en-US" sz="1400" b="1" dirty="0" smtClean="0">
                <a:solidFill>
                  <a:srgbClr val="2D2D8A"/>
                </a:solidFill>
              </a:rPr>
              <a:t>graphics families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908720"/>
            <a:ext cx="5324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Intel’s graphics implementations are subdivided into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194" y="1223755"/>
            <a:ext cx="853156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graphics generations </a:t>
            </a:r>
            <a:r>
              <a:rPr lang="en-US" sz="1400" dirty="0" smtClean="0">
                <a:solidFill>
                  <a:srgbClr val="000000"/>
                </a:solidFill>
              </a:rPr>
              <a:t>(5</a:t>
            </a:r>
            <a:r>
              <a:rPr lang="en-US" sz="1400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dirty="0" smtClean="0">
                <a:solidFill>
                  <a:srgbClr val="000000"/>
                </a:solidFill>
              </a:rPr>
              <a:t> to 11</a:t>
            </a:r>
            <a:r>
              <a:rPr lang="en-US" sz="1400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dirty="0" smtClean="0">
                <a:solidFill>
                  <a:srgbClr val="000000"/>
                </a:solidFill>
              </a:rPr>
              <a:t>) (Ice Lake introduced the graphics gen. 11 in 2019)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graphics technology levels </a:t>
            </a:r>
            <a:r>
              <a:rPr lang="en-US" sz="1400" dirty="0" smtClean="0">
                <a:solidFill>
                  <a:srgbClr val="000000"/>
                </a:solidFill>
              </a:rPr>
              <a:t>(GT1-GT4).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39" y="1770720"/>
            <a:ext cx="810683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solidFill>
                  <a:srgbClr val="FF0000"/>
                </a:solidFill>
              </a:rPr>
              <a:t>Graphics generations </a:t>
            </a:r>
            <a:r>
              <a:rPr lang="en-US" sz="1400" dirty="0" smtClean="0">
                <a:solidFill>
                  <a:srgbClr val="000000"/>
                </a:solidFill>
              </a:rPr>
              <a:t>are bound to the basic architectures.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 smtClean="0">
                <a:solidFill>
                  <a:srgbClr val="FF0000"/>
                </a:solidFill>
              </a:rPr>
              <a:t>graphics technology levels </a:t>
            </a:r>
            <a:r>
              <a:rPr lang="en-US" sz="1400" dirty="0" smtClean="0">
                <a:solidFill>
                  <a:srgbClr val="000000"/>
                </a:solidFill>
              </a:rPr>
              <a:t>indicate the </a:t>
            </a:r>
            <a:r>
              <a:rPr lang="en-US" sz="1400" dirty="0" smtClean="0">
                <a:solidFill>
                  <a:srgbClr val="0070C0"/>
                </a:solidFill>
              </a:rPr>
              <a:t>number of graphics slices </a:t>
            </a:r>
            <a:r>
              <a:rPr lang="en-US" sz="1400" dirty="0" smtClean="0">
                <a:solidFill>
                  <a:srgbClr val="000000"/>
                </a:solidFill>
              </a:rPr>
              <a:t>(replicable sets of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graphics EUs) </a:t>
            </a:r>
            <a:r>
              <a:rPr lang="hu-HU" sz="1400" dirty="0" smtClean="0">
                <a:solidFill>
                  <a:srgbClr val="000000"/>
                </a:solidFill>
              </a:rPr>
              <a:t>within each graphics generation.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144" y="2581163"/>
            <a:ext cx="7720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 smtClean="0">
                <a:solidFill>
                  <a:srgbClr val="FF0000"/>
                </a:solidFill>
              </a:rPr>
              <a:t>number of graphics EUs </a:t>
            </a:r>
            <a:r>
              <a:rPr lang="en-US" sz="1400" dirty="0" smtClean="0">
                <a:solidFill>
                  <a:srgbClr val="0070C0"/>
                </a:solidFill>
              </a:rPr>
              <a:t>is increasing more or less according to Moore’s rule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(from 12 in 2010 to 72 in 2015)</a:t>
            </a:r>
            <a:r>
              <a:rPr lang="hu-HU" sz="1400" dirty="0" smtClean="0">
                <a:solidFill>
                  <a:srgbClr val="000000"/>
                </a:solidFill>
              </a:rPr>
              <a:t>.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144" y="3121223"/>
            <a:ext cx="8098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With the </a:t>
            </a:r>
            <a:r>
              <a:rPr lang="en-US" sz="1400" dirty="0" err="1" smtClean="0">
                <a:solidFill>
                  <a:srgbClr val="000000"/>
                </a:solidFill>
              </a:rPr>
              <a:t>Haswell</a:t>
            </a:r>
            <a:r>
              <a:rPr lang="en-US" sz="1400" dirty="0" smtClean="0">
                <a:solidFill>
                  <a:srgbClr val="000000"/>
                </a:solidFill>
              </a:rPr>
              <a:t> basic architecture graphics became 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>
                <a:solidFill>
                  <a:srgbClr val="0070C0"/>
                </a:solidFill>
              </a:rPr>
              <a:t> support </a:t>
            </a:r>
            <a:r>
              <a:rPr lang="en-US" sz="1400" dirty="0" smtClean="0">
                <a:solidFill>
                  <a:srgbClr val="000000"/>
                </a:solidFill>
              </a:rPr>
              <a:t>(first 64 MB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then 128 MB)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144" y="3661283"/>
            <a:ext cx="7617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There is continuous </a:t>
            </a:r>
            <a:r>
              <a:rPr lang="en-US" sz="1400" dirty="0" smtClean="0">
                <a:solidFill>
                  <a:srgbClr val="0070C0"/>
                </a:solidFill>
              </a:rPr>
              <a:t>support of newer versions of graphics APIs and of </a:t>
            </a:r>
            <a:r>
              <a:rPr lang="en-US" sz="1400" dirty="0" err="1" smtClean="0">
                <a:solidFill>
                  <a:srgbClr val="0070C0"/>
                </a:solidFill>
              </a:rPr>
              <a:t>OpenCL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7787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19)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988" t="14057" r="36465" b="22000"/>
          <a:stretch/>
        </p:blipFill>
        <p:spPr>
          <a:xfrm>
            <a:off x="3716905" y="451480"/>
            <a:ext cx="5220581" cy="6406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03675"/>
            <a:ext cx="35637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Redesigned architecture of</a:t>
            </a:r>
          </a:p>
          <a:p>
            <a:r>
              <a:rPr lang="en-US" sz="1400" b="1" dirty="0" smtClean="0">
                <a:solidFill>
                  <a:schemeClr val="accent6"/>
                </a:solidFill>
              </a:rPr>
              <a:t>  Intel’s 11th generation graphics</a:t>
            </a:r>
          </a:p>
          <a:p>
            <a:r>
              <a:rPr lang="en-US" sz="1400" b="1" dirty="0" smtClean="0">
                <a:solidFill>
                  <a:schemeClr val="accent6"/>
                </a:solidFill>
              </a:rPr>
              <a:t>  [326]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1358770"/>
            <a:ext cx="3073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There are up to 8 </a:t>
            </a:r>
            <a:r>
              <a:rPr lang="en-US" sz="1400" dirty="0" err="1" smtClean="0">
                <a:solidFill>
                  <a:schemeClr val="accent6"/>
                </a:solidFill>
              </a:rPr>
              <a:t>subslices</a:t>
            </a:r>
            <a:r>
              <a:rPr lang="en-US" sz="1400" dirty="0" smtClean="0">
                <a:solidFill>
                  <a:schemeClr val="accent6"/>
                </a:solidFill>
              </a:rPr>
              <a:t> with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6"/>
                </a:solidFill>
              </a:rPr>
              <a:t>  8 EUs each.</a:t>
            </a:r>
          </a:p>
        </p:txBody>
      </p:sp>
    </p:spTree>
    <p:extLst>
      <p:ext uri="{BB962C8B-B14F-4D97-AF65-F5344CB8AC3E}">
        <p14:creationId xmlns:p14="http://schemas.microsoft.com/office/powerpoint/2010/main" val="296334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Evolution of desktop and laptop processors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165" y="1133745"/>
            <a:ext cx="4226868" cy="32721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15490" y="1165722"/>
            <a:ext cx="4816550" cy="32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8902" y="4554125"/>
            <a:ext cx="4323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Execution Units (SIMD FPUs) implemented in </a:t>
            </a:r>
          </a:p>
          <a:p>
            <a:pPr algn="ctr"/>
            <a:r>
              <a:rPr lang="en-US" sz="1400" dirty="0" smtClean="0"/>
              <a:t>Intel’s graphics generations 5 -9.5 []a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2987" y="4570965"/>
            <a:ext cx="3784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Execution Units (ALUs) implemented in </a:t>
            </a:r>
          </a:p>
          <a:p>
            <a:pPr algn="ctr"/>
            <a:r>
              <a:rPr lang="en-US" sz="1400" dirty="0" smtClean="0"/>
              <a:t>Intel’s graphics generation 11 [236]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47075" y="5246040"/>
            <a:ext cx="3801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Each EU can execute 16 SP FP32 or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32 HP (Half Precision) FP16</a:t>
            </a:r>
            <a:r>
              <a:rPr lang="en-US" sz="1400" dirty="0"/>
              <a:t> operations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31540" y="5229200"/>
            <a:ext cx="4223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Each EU can execute 16 SP FP32 </a:t>
            </a:r>
            <a:r>
              <a:rPr lang="en-US" sz="1400" dirty="0" smtClean="0"/>
              <a:t>operations.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1438" y="513564"/>
            <a:ext cx="8031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Comparing the Execution Units of Intel’s graphics generations 5 – 9.5 and 11 </a:t>
            </a:r>
          </a:p>
        </p:txBody>
      </p:sp>
    </p:spTree>
    <p:extLst>
      <p:ext uri="{BB962C8B-B14F-4D97-AF65-F5344CB8AC3E}">
        <p14:creationId xmlns:p14="http://schemas.microsoft.com/office/powerpoint/2010/main" val="35325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79034" y="1583795"/>
            <a:ext cx="7570892" cy="68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the evolution of Intel's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Core 2 families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(21)</a:t>
            </a:r>
            <a:endParaRPr lang="en-US" sz="1600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3691" y="498102"/>
            <a:ext cx="7157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Graphics performance increase of subsequent Core generations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[196]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6565" y="1214814"/>
            <a:ext cx="8055895" cy="5085565"/>
            <a:chOff x="521550" y="1358769"/>
            <a:chExt cx="8055895" cy="5085565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9400" r="16108" b="7409"/>
            <a:stretch/>
          </p:blipFill>
          <p:spPr bwMode="auto">
            <a:xfrm>
              <a:off x="521550" y="1358769"/>
              <a:ext cx="6623731" cy="508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119613" y="2753925"/>
              <a:ext cx="930446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Skylake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79162" y="3500658"/>
              <a:ext cx="1118645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Broadwell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19613" y="4072184"/>
              <a:ext cx="915468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Haswell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19613" y="4464409"/>
              <a:ext cx="1169019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Ivy Bridge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19613" y="4900718"/>
              <a:ext cx="1457832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Sandy Bridge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0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801670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Desktop) 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(High-End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Desktop) processors (1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74997" y="505134"/>
            <a:ext cx="5352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3. Evolution of </a:t>
            </a:r>
            <a:r>
              <a:rPr lang="en-US" sz="1400" b="1" dirty="0" smtClean="0">
                <a:solidFill>
                  <a:schemeClr val="accent6"/>
                </a:solidFill>
              </a:rPr>
              <a:t>HED </a:t>
            </a:r>
            <a:r>
              <a:rPr lang="en-US" sz="1400" b="1" dirty="0" smtClean="0">
                <a:solidFill>
                  <a:schemeClr val="accent6"/>
                </a:solidFill>
              </a:rPr>
              <a:t>(High-End </a:t>
            </a:r>
            <a:r>
              <a:rPr lang="en-US" sz="1400" b="1" dirty="0" smtClean="0">
                <a:solidFill>
                  <a:schemeClr val="accent6"/>
                </a:solidFill>
              </a:rPr>
              <a:t>Desktop) processors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271802" y="3284984"/>
            <a:ext cx="12121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Smarphones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7185013" y="1889949"/>
            <a:ext cx="236855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Smartphone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034965" y="2175020"/>
            <a:ext cx="9348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Desktops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139272" y="1887990"/>
            <a:ext cx="137856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Server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7" name="Oval 7"/>
          <p:cNvSpPr>
            <a:spLocks noChangeArrowheads="1"/>
          </p:cNvSpPr>
          <p:nvPr/>
        </p:nvSpPr>
        <p:spPr bwMode="auto">
          <a:xfrm>
            <a:off x="8334669" y="1733346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8" name="Line 8"/>
          <p:cNvSpPr>
            <a:spLocks noChangeShapeType="1"/>
          </p:cNvSpPr>
          <p:nvPr/>
        </p:nvSpPr>
        <p:spPr bwMode="auto">
          <a:xfrm>
            <a:off x="5052517" y="1323417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 flipV="1">
            <a:off x="834612" y="1546021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Line 11"/>
          <p:cNvSpPr>
            <a:spLocks noChangeShapeType="1"/>
          </p:cNvSpPr>
          <p:nvPr/>
        </p:nvSpPr>
        <p:spPr bwMode="auto">
          <a:xfrm flipH="1">
            <a:off x="8372769" y="1541259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12"/>
          <p:cNvSpPr>
            <a:spLocks noChangeArrowheads="1"/>
          </p:cNvSpPr>
          <p:nvPr/>
        </p:nvSpPr>
        <p:spPr bwMode="auto">
          <a:xfrm>
            <a:off x="2568103" y="174604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2" name="Line 13"/>
          <p:cNvSpPr>
            <a:spLocks noChangeShapeType="1"/>
          </p:cNvSpPr>
          <p:nvPr/>
        </p:nvSpPr>
        <p:spPr bwMode="auto">
          <a:xfrm>
            <a:off x="2601441" y="154602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2947806" y="1031671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Recent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 categories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6071335" y="1884721"/>
            <a:ext cx="19272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Tablet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5" name="Text Box 16"/>
          <p:cNvSpPr txBox="1">
            <a:spLocks noChangeArrowheads="1"/>
          </p:cNvSpPr>
          <p:nvPr/>
        </p:nvSpPr>
        <p:spPr bwMode="auto">
          <a:xfrm>
            <a:off x="7863545" y="2879676"/>
            <a:ext cx="9991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" name="Text Box 17"/>
          <p:cNvSpPr txBox="1">
            <a:spLocks noChangeArrowheads="1"/>
          </p:cNvSpPr>
          <p:nvPr/>
        </p:nvSpPr>
        <p:spPr bwMode="auto">
          <a:xfrm>
            <a:off x="11461" y="2873995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Xeon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E3</a:t>
            </a: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Platinum/Gold etc.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3745246" y="1889952"/>
            <a:ext cx="112784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78" name="Line 13"/>
          <p:cNvSpPr>
            <a:spLocks noChangeShapeType="1"/>
          </p:cNvSpPr>
          <p:nvPr/>
        </p:nvSpPr>
        <p:spPr bwMode="auto">
          <a:xfrm>
            <a:off x="4338532" y="154760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 Box 21"/>
          <p:cNvSpPr txBox="1">
            <a:spLocks noChangeArrowheads="1"/>
          </p:cNvSpPr>
          <p:nvPr/>
        </p:nvSpPr>
        <p:spPr bwMode="auto">
          <a:xfrm>
            <a:off x="4134457" y="2860194"/>
            <a:ext cx="178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i3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(Basic architectures)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0" name="Text Box 23"/>
          <p:cNvSpPr txBox="1">
            <a:spLocks noChangeArrowheads="1"/>
          </p:cNvSpPr>
          <p:nvPr/>
        </p:nvSpPr>
        <p:spPr bwMode="auto">
          <a:xfrm>
            <a:off x="6556896" y="2886747"/>
            <a:ext cx="10005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</a:p>
        </p:txBody>
      </p:sp>
      <p:sp>
        <p:nvSpPr>
          <p:cNvPr id="81" name="Text Box 4"/>
          <p:cNvSpPr txBox="1">
            <a:spLocks noChangeArrowheads="1"/>
          </p:cNvSpPr>
          <p:nvPr/>
        </p:nvSpPr>
        <p:spPr bwMode="auto">
          <a:xfrm>
            <a:off x="1470247" y="1890889"/>
            <a:ext cx="2342848" cy="4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HED processors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(High-End Desktop)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Text Box 21"/>
          <p:cNvSpPr txBox="1">
            <a:spLocks noChangeArrowheads="1"/>
          </p:cNvSpPr>
          <p:nvPr/>
        </p:nvSpPr>
        <p:spPr bwMode="auto">
          <a:xfrm>
            <a:off x="1855059" y="2867066"/>
            <a:ext cx="14863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i9/i7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(Extreme Edition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X models)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" name="Oval 12"/>
          <p:cNvSpPr>
            <a:spLocks noChangeArrowheads="1"/>
          </p:cNvSpPr>
          <p:nvPr/>
        </p:nvSpPr>
        <p:spPr bwMode="auto">
          <a:xfrm>
            <a:off x="797760" y="174019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" name="Line 13"/>
          <p:cNvSpPr>
            <a:spLocks noChangeShapeType="1"/>
          </p:cNvSpPr>
          <p:nvPr/>
        </p:nvSpPr>
        <p:spPr bwMode="auto">
          <a:xfrm>
            <a:off x="831098" y="154017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Oval 7"/>
          <p:cNvSpPr>
            <a:spLocks noChangeArrowheads="1"/>
          </p:cNvSpPr>
          <p:nvPr/>
        </p:nvSpPr>
        <p:spPr bwMode="auto">
          <a:xfrm>
            <a:off x="7008450" y="175516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6" name="Line 11"/>
          <p:cNvSpPr>
            <a:spLocks noChangeShapeType="1"/>
          </p:cNvSpPr>
          <p:nvPr/>
        </p:nvSpPr>
        <p:spPr bwMode="auto">
          <a:xfrm flipH="1">
            <a:off x="7046550" y="1563081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3772" y="2420888"/>
            <a:ext cx="187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processors: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8" name="Right Brace 87"/>
          <p:cNvSpPr/>
          <p:nvPr/>
        </p:nvSpPr>
        <p:spPr bwMode="auto">
          <a:xfrm rot="16200000" flipH="1">
            <a:off x="7594842" y="1359390"/>
            <a:ext cx="216000" cy="2340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903565" y="2642168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(Mobile processors)</a:t>
            </a:r>
          </a:p>
        </p:txBody>
      </p:sp>
      <p:sp>
        <p:nvSpPr>
          <p:cNvPr id="90" name="Line 13"/>
          <p:cNvSpPr>
            <a:spLocks noChangeShapeType="1"/>
          </p:cNvSpPr>
          <p:nvPr/>
        </p:nvSpPr>
        <p:spPr bwMode="auto">
          <a:xfrm>
            <a:off x="5782257" y="155005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Oval 12"/>
          <p:cNvSpPr>
            <a:spLocks noChangeArrowheads="1"/>
          </p:cNvSpPr>
          <p:nvPr/>
        </p:nvSpPr>
        <p:spPr bwMode="auto">
          <a:xfrm>
            <a:off x="4307695" y="175013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2" name="Text Box 4"/>
          <p:cNvSpPr txBox="1">
            <a:spLocks noChangeArrowheads="1"/>
          </p:cNvSpPr>
          <p:nvPr/>
        </p:nvSpPr>
        <p:spPr bwMode="auto">
          <a:xfrm>
            <a:off x="5029657" y="1892452"/>
            <a:ext cx="1270333" cy="60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(Notebook)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93" name="Right Brace 92"/>
          <p:cNvSpPr/>
          <p:nvPr/>
        </p:nvSpPr>
        <p:spPr bwMode="auto">
          <a:xfrm rot="16200000" flipH="1">
            <a:off x="4959741" y="1336134"/>
            <a:ext cx="216000" cy="2376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155116" y="2636912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processors)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-105914" y="3550037"/>
            <a:ext cx="9144000" cy="2506384"/>
            <a:chOff x="-105914" y="3712172"/>
            <a:chExt cx="9144000" cy="2506384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599230" y="3812525"/>
              <a:ext cx="2383535" cy="18408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827396" y="3807777"/>
              <a:ext cx="1897604" cy="7801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825790" y="3806112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-105914" y="3712172"/>
              <a:ext cx="4836845" cy="2015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014" y="4025242"/>
              <a:ext cx="1337151" cy="108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1" name="TextBox 100"/>
            <p:cNvSpPr txBox="1"/>
            <p:nvPr/>
          </p:nvSpPr>
          <p:spPr>
            <a:xfrm>
              <a:off x="360144" y="5476614"/>
              <a:ext cx="81986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Servers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643869" y="5476614"/>
              <a:ext cx="183241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High-End 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726722" y="543973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951744" y="5394734"/>
              <a:ext cx="87711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Laptops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093095" y="5304724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500269" y="5244107"/>
              <a:ext cx="1236988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Smarphones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181569" y="5282190"/>
              <a:ext cx="8790640" cy="544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8" name="TextBox 107"/>
            <p:cNvSpPr txBox="1"/>
            <p:nvPr/>
          </p:nvSpPr>
          <p:spPr>
            <a:xfrm>
              <a:off x="3919098" y="542361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782932" y="5422610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735666" y="5423619"/>
              <a:ext cx="13024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Smartphones</a:t>
              </a: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261491" y="3954574"/>
              <a:ext cx="1007605" cy="13273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442682" y="3806434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078882" y="4044584"/>
              <a:ext cx="586918" cy="16974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2"/>
            <a:srcRect l="22394" r="60491" b="865"/>
            <a:stretch/>
          </p:blipFill>
          <p:spPr>
            <a:xfrm>
              <a:off x="5439103" y="3795999"/>
              <a:ext cx="956441" cy="1892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2"/>
            <a:srcRect l="20982" r="77136"/>
            <a:stretch/>
          </p:blipFill>
          <p:spPr>
            <a:xfrm>
              <a:off x="5034457" y="3811769"/>
              <a:ext cx="404645" cy="19093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2"/>
            <a:srcRect l="22394" t="7339" r="60491" b="77799"/>
            <a:stretch/>
          </p:blipFill>
          <p:spPr>
            <a:xfrm>
              <a:off x="4724402" y="3788982"/>
              <a:ext cx="1592263" cy="472427"/>
            </a:xfrm>
            <a:prstGeom prst="rect">
              <a:avLst/>
            </a:prstGeom>
            <a:ln>
              <a:noFill/>
            </a:ln>
          </p:spPr>
        </p:pic>
        <p:sp>
          <p:nvSpPr>
            <p:cNvPr id="117" name="Rectangle 116"/>
            <p:cNvSpPr/>
            <p:nvPr/>
          </p:nvSpPr>
          <p:spPr bwMode="auto">
            <a:xfrm>
              <a:off x="3762707" y="5595749"/>
              <a:ext cx="2962871" cy="122230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2"/>
            <a:srcRect r="78076"/>
            <a:stretch/>
          </p:blipFill>
          <p:spPr>
            <a:xfrm>
              <a:off x="3809329" y="4027224"/>
              <a:ext cx="1225128" cy="19101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19" name="Rectangle 118"/>
            <p:cNvSpPr/>
            <p:nvPr/>
          </p:nvSpPr>
          <p:spPr bwMode="auto">
            <a:xfrm>
              <a:off x="5060740" y="5358290"/>
              <a:ext cx="1735836" cy="34357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068807" y="5433726"/>
              <a:ext cx="1371684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(Intel’s/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AMD’sdesignation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Mobiles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3720674" y="5783956"/>
              <a:ext cx="1515118" cy="35408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22" name="Oval 12"/>
          <p:cNvSpPr>
            <a:spLocks noChangeArrowheads="1"/>
          </p:cNvSpPr>
          <p:nvPr/>
        </p:nvSpPr>
        <p:spPr bwMode="auto">
          <a:xfrm>
            <a:off x="5752524" y="175057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" name="Rounded Rectangle 122"/>
          <p:cNvSpPr/>
          <p:nvPr/>
        </p:nvSpPr>
        <p:spPr bwMode="auto">
          <a:xfrm>
            <a:off x="139273" y="5169136"/>
            <a:ext cx="9004728" cy="86398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047540" y="5229200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and AMD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designates them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as mobile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processors)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6395542" y="3203975"/>
            <a:ext cx="28119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0000"/>
                </a:solidFill>
              </a:rPr>
              <a:t>C  a  n  c  e  l  </a:t>
            </a:r>
            <a:r>
              <a:rPr lang="en-US" sz="1100" i="1" dirty="0" err="1" smtClean="0">
                <a:solidFill>
                  <a:srgbClr val="FF0000"/>
                </a:solidFill>
              </a:rPr>
              <a:t>l</a:t>
            </a:r>
            <a:r>
              <a:rPr lang="en-US" sz="1100" i="1" dirty="0" smtClean="0">
                <a:solidFill>
                  <a:srgbClr val="FF0000"/>
                </a:solidFill>
              </a:rPr>
              <a:t>  e  d   </a:t>
            </a:r>
            <a:r>
              <a:rPr lang="en-US" sz="1100" i="1" dirty="0" err="1" smtClean="0">
                <a:solidFill>
                  <a:srgbClr val="FF0000"/>
                </a:solidFill>
              </a:rPr>
              <a:t>i</a:t>
            </a:r>
            <a:r>
              <a:rPr lang="en-US" sz="1100" i="1" dirty="0" smtClean="0">
                <a:solidFill>
                  <a:srgbClr val="FF0000"/>
                </a:solidFill>
              </a:rPr>
              <a:t> n   2 0 1 6</a:t>
            </a:r>
          </a:p>
        </p:txBody>
      </p:sp>
      <p:sp>
        <p:nvSpPr>
          <p:cNvPr id="126" name="Rounded Rectangle 125"/>
          <p:cNvSpPr/>
          <p:nvPr/>
        </p:nvSpPr>
        <p:spPr bwMode="auto">
          <a:xfrm>
            <a:off x="1619001" y="1538790"/>
            <a:ext cx="2002976" cy="40954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Evolution of HED (High-End Desktop)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6866" y="504611"/>
            <a:ext cx="299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2D2D8A"/>
                </a:solidFill>
                <a:latin typeface="Verdana"/>
              </a:rPr>
              <a:t>HEDs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(High-End Desktops)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762" y="863715"/>
            <a:ext cx="8937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They aim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at</a:t>
            </a:r>
            <a:r>
              <a:rPr lang="en-US" altLang="en-US" sz="1400" dirty="0">
                <a:solidFill>
                  <a:srgbClr val="000000"/>
                </a:solidFill>
                <a:latin typeface="Verdana"/>
                <a:cs typeface="Arial" pitchFamily="34" charset="0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  <a:cs typeface="Arial" pitchFamily="34" charset="0"/>
              </a:rPr>
              <a:t>hardcore 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  <a:cs typeface="Arial" pitchFamily="34" charset="0"/>
              </a:rPr>
              <a:t>gamers and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  <a:cs typeface="Arial" pitchFamily="34" charset="0"/>
              </a:rPr>
              <a:t>graphics enthusiasts</a:t>
            </a:r>
            <a:r>
              <a:rPr lang="en-US" altLang="en-US" sz="1400" dirty="0" smtClean="0">
                <a:solidFill>
                  <a:srgbClr val="0000FF"/>
                </a:solidFill>
                <a:latin typeface="Verdana"/>
                <a:cs typeface="Arial" pitchFamily="34" charset="0"/>
              </a:rPr>
              <a:t>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9757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Evolution of HED (High-End Desktop)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9395" r="34089" b="19239"/>
          <a:stretch/>
        </p:blipFill>
        <p:spPr>
          <a:xfrm>
            <a:off x="296863" y="1186534"/>
            <a:ext cx="8575805" cy="5220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88" y="494383"/>
            <a:ext cx="3368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Hardcore gamer scenario </a:t>
            </a:r>
            <a:r>
              <a:rPr lang="en-US" sz="1400" dirty="0" smtClean="0">
                <a:latin typeface="Verdana"/>
              </a:rPr>
              <a:t>[</a:t>
            </a:r>
            <a:r>
              <a:rPr lang="hu-HU" sz="1400" dirty="0" smtClean="0">
                <a:latin typeface="Verdana"/>
              </a:rPr>
              <a:t>221</a:t>
            </a:r>
            <a:r>
              <a:rPr lang="en-US" sz="1400" dirty="0" smtClean="0">
                <a:latin typeface="Verdana"/>
              </a:rPr>
              <a:t>]</a:t>
            </a:r>
            <a:endParaRPr lang="en-US" sz="140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131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9253" y="863715"/>
            <a:ext cx="8624605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HEDs support </a:t>
            </a:r>
            <a:r>
              <a:rPr lang="en-US" altLang="en-US" sz="1400" dirty="0" smtClean="0">
                <a:solidFill>
                  <a:srgbClr val="FF0000"/>
                </a:solidFill>
                <a:latin typeface="Verdana"/>
              </a:rPr>
              <a:t>multiple (up to 4) discrete graphics </a:t>
            </a:r>
            <a:r>
              <a:rPr lang="en-US" altLang="en-US" sz="1400" dirty="0" smtClean="0">
                <a:solidFill>
                  <a:srgbClr val="FF0000"/>
                </a:solidFill>
                <a:latin typeface="Verdana"/>
              </a:rPr>
              <a:t>cards 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but do not need 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on-die integrated</a:t>
            </a:r>
          </a:p>
          <a:p>
            <a:pPr>
              <a:spcAft>
                <a:spcPts val="600"/>
              </a:spcAft>
            </a:pP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     graphics.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latin typeface="Verdana"/>
              </a:rPr>
              <a:t>Recently, graphics cards are attached to computers by 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8 or 16 PCI lanes</a:t>
            </a:r>
          </a:p>
          <a:p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altLang="en-US" sz="1400" dirty="0" smtClean="0">
                <a:latin typeface="Verdana"/>
              </a:rPr>
              <a:t>(previously by AGP buses).</a:t>
            </a:r>
            <a:endParaRPr lang="en-US" altLang="en-US" sz="1400" dirty="0">
              <a:latin typeface="Verdan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47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Evolution of HED (High-End Desktop)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2150" y="507597"/>
            <a:ext cx="198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1.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Introduction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8579" y="1921188"/>
            <a:ext cx="5977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Their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differentiating features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vs. mainstream desktops are 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8565" y="2219410"/>
            <a:ext cx="7454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more </a:t>
            </a:r>
            <a:r>
              <a:rPr lang="en-US" sz="1400" dirty="0" err="1" smtClean="0">
                <a:solidFill>
                  <a:srgbClr val="0070C0"/>
                </a:solidFill>
                <a:latin typeface="Verdana"/>
              </a:rPr>
              <a:t>PCIe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lanes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(connected to either the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PCH or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die)</a:t>
            </a: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more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cores </a:t>
            </a:r>
            <a:r>
              <a:rPr lang="en-US" sz="1400" dirty="0" smtClean="0">
                <a:latin typeface="Verdana"/>
              </a:rPr>
              <a:t>(as graphics has ample parallelism) </a:t>
            </a:r>
            <a:endParaRPr lang="en-US" sz="1400" dirty="0" smtClean="0">
              <a:latin typeface="Verdana"/>
            </a:endParaRP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more memory channels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(to appropriately service more processing resources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)</a:t>
            </a: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higher dissipation </a:t>
            </a:r>
            <a:r>
              <a:rPr lang="en-US" sz="1400" dirty="0" smtClean="0">
                <a:latin typeface="Verdana"/>
              </a:rPr>
              <a:t>and</a:t>
            </a: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the lack of integrated graphics</a:t>
            </a:r>
            <a:endParaRPr lang="en-US" sz="14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850373" y="3527205"/>
            <a:ext cx="319670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as indicated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in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the next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Figures.</a:t>
            </a:r>
            <a:endParaRPr lang="en-US" sz="1400" dirty="0" smtClean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79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323" y="501554"/>
            <a:ext cx="2443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Number of </a:t>
            </a:r>
            <a:r>
              <a:rPr lang="en-US" sz="1400" b="1" dirty="0" err="1" smtClean="0">
                <a:solidFill>
                  <a:srgbClr val="2D2D8A"/>
                </a:solidFill>
                <a:latin typeface="+mj-lt"/>
              </a:rPr>
              <a:t>PCIe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 lanes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33. Evolution of HED (High-End Desktop)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4872739" y="1133744"/>
            <a:ext cx="927843" cy="53035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0797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3"/>
          <p:cNvSpPr>
            <a:spLocks noChangeArrowheads="1"/>
          </p:cNvSpPr>
          <p:nvPr/>
        </p:nvSpPr>
        <p:spPr bwMode="auto">
          <a:xfrm>
            <a:off x="1899080" y="1687513"/>
            <a:ext cx="2374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DT processors: 16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1x16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2x8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1x8+2x4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5" name="Line 4"/>
          <p:cNvSpPr>
            <a:spLocks noChangeShapeType="1"/>
          </p:cNvSpPr>
          <p:nvPr/>
        </p:nvSpPr>
        <p:spPr bwMode="auto">
          <a:xfrm flipV="1">
            <a:off x="2830538" y="1339850"/>
            <a:ext cx="2173287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76" name="Line 5"/>
          <p:cNvSpPr>
            <a:spLocks noChangeShapeType="1"/>
          </p:cNvSpPr>
          <p:nvPr/>
        </p:nvSpPr>
        <p:spPr bwMode="auto">
          <a:xfrm flipH="1" flipV="1">
            <a:off x="5003825" y="1339850"/>
            <a:ext cx="2122488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77" name="Oval 12"/>
          <p:cNvSpPr>
            <a:spLocks noChangeArrowheads="1"/>
          </p:cNvSpPr>
          <p:nvPr/>
        </p:nvSpPr>
        <p:spPr bwMode="auto">
          <a:xfrm>
            <a:off x="7089800" y="15414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8" name="Oval 12"/>
          <p:cNvSpPr>
            <a:spLocks noChangeArrowheads="1"/>
          </p:cNvSpPr>
          <p:nvPr/>
        </p:nvSpPr>
        <p:spPr bwMode="auto">
          <a:xfrm>
            <a:off x="2771800" y="154940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9" name="Line 8"/>
          <p:cNvSpPr>
            <a:spLocks noChangeShapeType="1"/>
          </p:cNvSpPr>
          <p:nvPr/>
        </p:nvSpPr>
        <p:spPr bwMode="auto">
          <a:xfrm flipV="1">
            <a:off x="1187450" y="423394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0" name="Line 9"/>
          <p:cNvSpPr>
            <a:spLocks noChangeShapeType="1"/>
          </p:cNvSpPr>
          <p:nvPr/>
        </p:nvSpPr>
        <p:spPr bwMode="auto">
          <a:xfrm flipV="1">
            <a:off x="1187450" y="6835933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1" name="Line 10"/>
          <p:cNvSpPr>
            <a:spLocks noChangeShapeType="1"/>
          </p:cNvSpPr>
          <p:nvPr/>
        </p:nvSpPr>
        <p:spPr bwMode="auto">
          <a:xfrm flipV="1">
            <a:off x="1187450" y="216886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2" name="Line 11"/>
          <p:cNvSpPr>
            <a:spLocks noChangeShapeType="1"/>
          </p:cNvSpPr>
          <p:nvPr/>
        </p:nvSpPr>
        <p:spPr bwMode="auto">
          <a:xfrm flipH="1">
            <a:off x="5011084" y="2172260"/>
            <a:ext cx="1588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3" name="Line 12"/>
          <p:cNvSpPr>
            <a:spLocks noChangeShapeType="1"/>
          </p:cNvSpPr>
          <p:nvPr/>
        </p:nvSpPr>
        <p:spPr bwMode="auto">
          <a:xfrm flipH="1">
            <a:off x="8956675" y="2172260"/>
            <a:ext cx="1588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4" name="Rectangle 15"/>
          <p:cNvSpPr>
            <a:spLocks noChangeArrowheads="1"/>
          </p:cNvSpPr>
          <p:nvPr/>
        </p:nvSpPr>
        <p:spPr bwMode="auto">
          <a:xfrm>
            <a:off x="3212362" y="1042988"/>
            <a:ext cx="36051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lanes provided on the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processor die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5" name="Rectangle 16"/>
          <p:cNvSpPr>
            <a:spLocks noChangeArrowheads="1"/>
          </p:cNvSpPr>
          <p:nvPr/>
        </p:nvSpPr>
        <p:spPr bwMode="auto">
          <a:xfrm>
            <a:off x="5060449" y="1658938"/>
            <a:ext cx="3797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HED processors: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32-40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lanes (typical)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(configurable, e.g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.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x16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+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x8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x8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7" name="Rectangle 19"/>
          <p:cNvSpPr>
            <a:spLocks noChangeArrowheads="1"/>
          </p:cNvSpPr>
          <p:nvPr/>
        </p:nvSpPr>
        <p:spPr bwMode="auto">
          <a:xfrm rot="-5400000">
            <a:off x="292947" y="5400396"/>
            <a:ext cx="12471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3.0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lanes</a:t>
            </a:r>
          </a:p>
        </p:txBody>
      </p:sp>
      <p:sp>
        <p:nvSpPr>
          <p:cNvPr id="233488" name="Rectangle 20"/>
          <p:cNvSpPr>
            <a:spLocks noChangeArrowheads="1"/>
          </p:cNvSpPr>
          <p:nvPr/>
        </p:nvSpPr>
        <p:spPr bwMode="auto">
          <a:xfrm rot="-5400000">
            <a:off x="202486" y="3128805"/>
            <a:ext cx="14058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2.0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lanes 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9" name="Line 21"/>
          <p:cNvSpPr>
            <a:spLocks noChangeShapeType="1"/>
          </p:cNvSpPr>
          <p:nvPr/>
        </p:nvSpPr>
        <p:spPr bwMode="auto">
          <a:xfrm rot="16200000" flipV="1">
            <a:off x="36195" y="4849868"/>
            <a:ext cx="1122195" cy="17626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92" name="Oval 12"/>
          <p:cNvSpPr>
            <a:spLocks noChangeArrowheads="1"/>
          </p:cNvSpPr>
          <p:nvPr/>
        </p:nvSpPr>
        <p:spPr bwMode="auto">
          <a:xfrm rot="-5400000">
            <a:off x="663310" y="548027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93" name="Text Box 25"/>
          <p:cNvSpPr txBox="1">
            <a:spLocks noChangeArrowheads="1"/>
          </p:cNvSpPr>
          <p:nvPr/>
        </p:nvSpPr>
        <p:spPr bwMode="auto">
          <a:xfrm rot="-5400000">
            <a:off x="-447830" y="4195583"/>
            <a:ext cx="158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generation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95" name="Line 27"/>
          <p:cNvSpPr>
            <a:spLocks noChangeShapeType="1"/>
          </p:cNvSpPr>
          <p:nvPr/>
        </p:nvSpPr>
        <p:spPr bwMode="auto">
          <a:xfrm flipV="1">
            <a:off x="509158" y="3249779"/>
            <a:ext cx="187489" cy="11271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97" name="Line 29"/>
          <p:cNvSpPr>
            <a:spLocks noChangeShapeType="1"/>
          </p:cNvSpPr>
          <p:nvPr/>
        </p:nvSpPr>
        <p:spPr bwMode="auto">
          <a:xfrm flipH="1">
            <a:off x="1152018" y="2158813"/>
            <a:ext cx="1587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33498" name="Group 27"/>
          <p:cNvGrpSpPr>
            <a:grpSpLocks/>
          </p:cNvGrpSpPr>
          <p:nvPr/>
        </p:nvGrpSpPr>
        <p:grpSpPr bwMode="auto">
          <a:xfrm>
            <a:off x="1709738" y="2395705"/>
            <a:ext cx="2386012" cy="1092200"/>
            <a:chOff x="1042" y="2160"/>
            <a:chExt cx="1503" cy="688"/>
          </a:xfrm>
        </p:grpSpPr>
        <p:sp>
          <p:nvSpPr>
            <p:cNvPr id="233544" name="Rectangle 59"/>
            <p:cNvSpPr>
              <a:spLocks noChangeArrowheads="1"/>
            </p:cNvSpPr>
            <p:nvPr/>
          </p:nvSpPr>
          <p:spPr bwMode="auto">
            <a:xfrm>
              <a:off x="2174" y="2204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45" name="Oval 33"/>
            <p:cNvSpPr>
              <a:spLocks noChangeArrowheads="1"/>
            </p:cNvSpPr>
            <p:nvPr/>
          </p:nvSpPr>
          <p:spPr bwMode="auto">
            <a:xfrm>
              <a:off x="1749" y="2206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46" name="Rectangle 48"/>
            <p:cNvSpPr>
              <a:spLocks noChangeArrowheads="1"/>
            </p:cNvSpPr>
            <p:nvPr/>
          </p:nvSpPr>
          <p:spPr bwMode="auto">
            <a:xfrm>
              <a:off x="1537" y="2626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47" name="Line 44"/>
            <p:cNvSpPr>
              <a:spLocks noChangeShapeType="1"/>
            </p:cNvSpPr>
            <p:nvPr/>
          </p:nvSpPr>
          <p:spPr bwMode="auto">
            <a:xfrm>
              <a:off x="1443" y="2313"/>
              <a:ext cx="317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8" name="Text Box 92"/>
            <p:cNvSpPr txBox="1">
              <a:spLocks noChangeArrowheads="1"/>
            </p:cNvSpPr>
            <p:nvPr/>
          </p:nvSpPr>
          <p:spPr bwMode="auto">
            <a:xfrm>
              <a:off x="1042" y="2225"/>
              <a:ext cx="357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PCIe</a:t>
              </a:r>
            </a:p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2.0 </a:t>
              </a:r>
            </a:p>
          </p:txBody>
        </p:sp>
        <p:sp>
          <p:nvSpPr>
            <p:cNvPr id="233549" name="Text Box 93"/>
            <p:cNvSpPr txBox="1">
              <a:spLocks noChangeArrowheads="1"/>
            </p:cNvSpPr>
            <p:nvPr/>
          </p:nvSpPr>
          <p:spPr bwMode="auto">
            <a:xfrm>
              <a:off x="1404" y="2160"/>
              <a:ext cx="38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en-US" altLang="en-US" sz="10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x16</a:t>
              </a: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2x x8</a:t>
              </a:r>
              <a:endPara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50" name="Line 50"/>
            <p:cNvSpPr>
              <a:spLocks noChangeShapeType="1"/>
            </p:cNvSpPr>
            <p:nvPr/>
          </p:nvSpPr>
          <p:spPr bwMode="auto">
            <a:xfrm>
              <a:off x="1864" y="2415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33499" name="Text Box 93"/>
          <p:cNvSpPr txBox="1">
            <a:spLocks noChangeArrowheads="1"/>
          </p:cNvSpPr>
          <p:nvPr/>
        </p:nvSpPr>
        <p:spPr bwMode="auto">
          <a:xfrm>
            <a:off x="2255838" y="4561226"/>
            <a:ext cx="6143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x16</a:t>
            </a: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 x8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00" name="Rectangle 59"/>
          <p:cNvSpPr>
            <a:spLocks noChangeArrowheads="1"/>
          </p:cNvSpPr>
          <p:nvPr/>
        </p:nvSpPr>
        <p:spPr bwMode="auto">
          <a:xfrm>
            <a:off x="3478213" y="4640552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Mem.</a:t>
            </a:r>
          </a:p>
        </p:txBody>
      </p:sp>
      <p:sp>
        <p:nvSpPr>
          <p:cNvPr id="233501" name="Oval 33"/>
          <p:cNvSpPr>
            <a:spLocks noChangeArrowheads="1"/>
          </p:cNvSpPr>
          <p:nvPr/>
        </p:nvSpPr>
        <p:spPr bwMode="auto">
          <a:xfrm>
            <a:off x="2803525" y="4634251"/>
            <a:ext cx="368300" cy="338138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</a:t>
            </a:r>
          </a:p>
        </p:txBody>
      </p:sp>
      <p:sp>
        <p:nvSpPr>
          <p:cNvPr id="233502" name="Rectangle 48"/>
          <p:cNvSpPr>
            <a:spLocks noChangeArrowheads="1"/>
          </p:cNvSpPr>
          <p:nvPr/>
        </p:nvSpPr>
        <p:spPr bwMode="auto">
          <a:xfrm>
            <a:off x="2466975" y="5301001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Periph. Contr.</a:t>
            </a:r>
          </a:p>
        </p:txBody>
      </p:sp>
      <p:sp>
        <p:nvSpPr>
          <p:cNvPr id="233503" name="Line 44"/>
          <p:cNvSpPr>
            <a:spLocks noChangeShapeType="1"/>
          </p:cNvSpPr>
          <p:nvPr/>
        </p:nvSpPr>
        <p:spPr bwMode="auto">
          <a:xfrm>
            <a:off x="2312988" y="4804114"/>
            <a:ext cx="503237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4" name="Text Box 92"/>
          <p:cNvSpPr txBox="1">
            <a:spLocks noChangeArrowheads="1"/>
          </p:cNvSpPr>
          <p:nvPr/>
        </p:nvSpPr>
        <p:spPr bwMode="auto">
          <a:xfrm>
            <a:off x="1704975" y="4656476"/>
            <a:ext cx="5667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PCIe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3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.0 </a:t>
            </a:r>
          </a:p>
        </p:txBody>
      </p:sp>
      <p:sp>
        <p:nvSpPr>
          <p:cNvPr id="233505" name="Line 50"/>
          <p:cNvSpPr>
            <a:spLocks noChangeShapeType="1"/>
          </p:cNvSpPr>
          <p:nvPr/>
        </p:nvSpPr>
        <p:spPr bwMode="auto">
          <a:xfrm>
            <a:off x="2986088" y="4966039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6" name="Line 50"/>
          <p:cNvSpPr>
            <a:spLocks noChangeShapeType="1"/>
          </p:cNvSpPr>
          <p:nvPr/>
        </p:nvSpPr>
        <p:spPr bwMode="auto">
          <a:xfrm>
            <a:off x="3168675" y="4757163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7" name="Text Box 13"/>
          <p:cNvSpPr txBox="1">
            <a:spLocks noChangeArrowheads="1"/>
          </p:cNvSpPr>
          <p:nvPr/>
        </p:nvSpPr>
        <p:spPr bwMode="auto">
          <a:xfrm>
            <a:off x="1306513" y="3564015"/>
            <a:ext cx="35877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2. gen. Nehalem (Lynnfield) (4C), 2 MCh</a:t>
            </a:r>
          </a:p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with P55 (2009)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Sandy Bridge (4C), 2 MCh with P67 (2011)</a:t>
            </a:r>
          </a:p>
        </p:txBody>
      </p:sp>
      <p:sp>
        <p:nvSpPr>
          <p:cNvPr id="233509" name="Text Box 53"/>
          <p:cNvSpPr txBox="1">
            <a:spLocks noChangeArrowheads="1"/>
          </p:cNvSpPr>
          <p:nvPr/>
        </p:nvSpPr>
        <p:spPr bwMode="auto">
          <a:xfrm>
            <a:off x="3598863" y="3152943"/>
            <a:ext cx="77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P55/P67</a:t>
            </a:r>
          </a:p>
        </p:txBody>
      </p:sp>
      <p:sp>
        <p:nvSpPr>
          <p:cNvPr id="233510" name="Text Box 54"/>
          <p:cNvSpPr txBox="1">
            <a:spLocks noChangeArrowheads="1"/>
          </p:cNvSpPr>
          <p:nvPr/>
        </p:nvSpPr>
        <p:spPr bwMode="auto">
          <a:xfrm>
            <a:off x="3636776" y="5262528"/>
            <a:ext cx="12041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Z77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Z87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Z97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Z170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11" name="Text Box 17"/>
          <p:cNvSpPr txBox="1">
            <a:spLocks noChangeArrowheads="1"/>
          </p:cNvSpPr>
          <p:nvPr/>
        </p:nvSpPr>
        <p:spPr bwMode="auto">
          <a:xfrm>
            <a:off x="5163782" y="5873025"/>
            <a:ext cx="366799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Ivy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Bridge-E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6C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X79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(2013)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Haswell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-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E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  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8C) 4 MCh with X79 (2014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en-US" altLang="en-US" sz="1100" dirty="0" smtClean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Broadwell-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10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C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4 MCh with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9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9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201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en-US" altLang="en-US" sz="1100" dirty="0" smtClean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-X    (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10C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4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X299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(2017)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                              (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44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lanes!)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12" name="Text Box 56"/>
          <p:cNvSpPr txBox="1">
            <a:spLocks noChangeArrowheads="1"/>
          </p:cNvSpPr>
          <p:nvPr/>
        </p:nvSpPr>
        <p:spPr bwMode="auto">
          <a:xfrm>
            <a:off x="78698" y="497110"/>
            <a:ext cx="93666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Number of on-die memory channels and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lanes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provided on Intel's DT and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HED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 lines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  <a:cs typeface="Arial" pitchFamily="34" charset="0"/>
            </a:endParaRPr>
          </a:p>
        </p:txBody>
      </p:sp>
      <p:grpSp>
        <p:nvGrpSpPr>
          <p:cNvPr id="233513" name="Group 64"/>
          <p:cNvGrpSpPr>
            <a:grpSpLocks/>
          </p:cNvGrpSpPr>
          <p:nvPr/>
        </p:nvGrpSpPr>
        <p:grpSpPr bwMode="auto">
          <a:xfrm>
            <a:off x="5157065" y="4376905"/>
            <a:ext cx="3765547" cy="1250950"/>
            <a:chOff x="3289" y="3171"/>
            <a:chExt cx="2372" cy="788"/>
          </a:xfrm>
        </p:grpSpPr>
        <p:sp>
          <p:nvSpPr>
            <p:cNvPr id="233531" name="Text Box 31"/>
            <p:cNvSpPr txBox="1">
              <a:spLocks noChangeArrowheads="1"/>
            </p:cNvSpPr>
            <p:nvPr/>
          </p:nvSpPr>
          <p:spPr bwMode="auto">
            <a:xfrm>
              <a:off x="3289" y="3331"/>
              <a:ext cx="5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 dirty="0" err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PCIe</a:t>
              </a:r>
              <a:r>
                <a:rPr lang="en-US" altLang="en-US" sz="1000" b="1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3.0</a:t>
              </a:r>
            </a:p>
          </p:txBody>
        </p:sp>
        <p:sp>
          <p:nvSpPr>
            <p:cNvPr id="233532" name="Text Box 32"/>
            <p:cNvSpPr txBox="1">
              <a:spLocks noChangeArrowheads="1"/>
            </p:cNvSpPr>
            <p:nvPr/>
          </p:nvSpPr>
          <p:spPr bwMode="auto">
            <a:xfrm>
              <a:off x="4379" y="3171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33" name="Line 56"/>
            <p:cNvSpPr>
              <a:spLocks noChangeShapeType="1"/>
            </p:cNvSpPr>
            <p:nvPr/>
          </p:nvSpPr>
          <p:spPr bwMode="auto">
            <a:xfrm>
              <a:off x="4336" y="3277"/>
              <a:ext cx="317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4" name="Line 34"/>
            <p:cNvSpPr>
              <a:spLocks noChangeShapeType="1"/>
            </p:cNvSpPr>
            <p:nvPr/>
          </p:nvSpPr>
          <p:spPr bwMode="auto">
            <a:xfrm flipH="1">
              <a:off x="4330" y="3437"/>
              <a:ext cx="318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5" name="Text Box 40"/>
            <p:cNvSpPr txBox="1">
              <a:spLocks noChangeArrowheads="1"/>
            </p:cNvSpPr>
            <p:nvPr/>
          </p:nvSpPr>
          <p:spPr bwMode="auto">
            <a:xfrm>
              <a:off x="4379" y="3490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36" name="Szövegdoboz 137"/>
            <p:cNvSpPr txBox="1">
              <a:spLocks noChangeArrowheads="1"/>
            </p:cNvSpPr>
            <p:nvPr/>
          </p:nvSpPr>
          <p:spPr bwMode="auto">
            <a:xfrm>
              <a:off x="3730" y="3227"/>
              <a:ext cx="61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40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configurable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lanes</a:t>
              </a:r>
            </a:p>
          </p:txBody>
        </p:sp>
        <p:cxnSp>
          <p:nvCxnSpPr>
            <p:cNvPr id="145" name="Egyenes összekötő 144"/>
            <p:cNvCxnSpPr/>
            <p:nvPr/>
          </p:nvCxnSpPr>
          <p:spPr>
            <a:xfrm rot="5400000" flipH="1" flipV="1">
              <a:off x="4331" y="3401"/>
              <a:ext cx="113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3538" name="Rectangle 59"/>
            <p:cNvSpPr>
              <a:spLocks noChangeArrowheads="1"/>
            </p:cNvSpPr>
            <p:nvPr/>
          </p:nvSpPr>
          <p:spPr bwMode="auto">
            <a:xfrm>
              <a:off x="5071" y="3295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39" name="Oval 33"/>
            <p:cNvSpPr>
              <a:spLocks noChangeArrowheads="1"/>
            </p:cNvSpPr>
            <p:nvPr/>
          </p:nvSpPr>
          <p:spPr bwMode="auto">
            <a:xfrm>
              <a:off x="4646" y="3297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40" name="Rectangle 48"/>
            <p:cNvSpPr>
              <a:spLocks noChangeArrowheads="1"/>
            </p:cNvSpPr>
            <p:nvPr/>
          </p:nvSpPr>
          <p:spPr bwMode="auto">
            <a:xfrm>
              <a:off x="4434" y="3717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41" name="Line 50"/>
            <p:cNvSpPr>
              <a:spLocks noChangeShapeType="1"/>
            </p:cNvSpPr>
            <p:nvPr/>
          </p:nvSpPr>
          <p:spPr bwMode="auto">
            <a:xfrm>
              <a:off x="4761" y="3506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2" name="Line 50"/>
            <p:cNvSpPr>
              <a:spLocks noChangeShapeType="1"/>
            </p:cNvSpPr>
            <p:nvPr/>
          </p:nvSpPr>
          <p:spPr bwMode="auto">
            <a:xfrm>
              <a:off x="4879" y="3375"/>
              <a:ext cx="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3" name="Text Box 62"/>
            <p:cNvSpPr txBox="1">
              <a:spLocks noChangeArrowheads="1"/>
            </p:cNvSpPr>
            <p:nvPr/>
          </p:nvSpPr>
          <p:spPr bwMode="auto">
            <a:xfrm>
              <a:off x="5117" y="3688"/>
              <a:ext cx="544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X79</a:t>
              </a:r>
              <a:r>
                <a:rPr lang="en-US" altLang="en-US" sz="1100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Z99</a:t>
              </a:r>
              <a:r>
                <a:rPr lang="en-US" altLang="en-US" sz="1100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X299</a:t>
              </a:r>
              <a:endPara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grpSp>
        <p:nvGrpSpPr>
          <p:cNvPr id="233515" name="Group 64"/>
          <p:cNvGrpSpPr>
            <a:grpSpLocks/>
          </p:cNvGrpSpPr>
          <p:nvPr/>
        </p:nvGrpSpPr>
        <p:grpSpPr bwMode="auto">
          <a:xfrm>
            <a:off x="5228508" y="2300455"/>
            <a:ext cx="3417888" cy="1219200"/>
            <a:chOff x="3289" y="3171"/>
            <a:chExt cx="2153" cy="768"/>
          </a:xfrm>
        </p:grpSpPr>
        <p:sp>
          <p:nvSpPr>
            <p:cNvPr id="233518" name="Text Box 31"/>
            <p:cNvSpPr txBox="1">
              <a:spLocks noChangeArrowheads="1"/>
            </p:cNvSpPr>
            <p:nvPr/>
          </p:nvSpPr>
          <p:spPr bwMode="auto">
            <a:xfrm>
              <a:off x="3289" y="3331"/>
              <a:ext cx="50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PCIe </a:t>
              </a: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2</a:t>
              </a: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.0</a:t>
              </a:r>
            </a:p>
          </p:txBody>
        </p:sp>
        <p:sp>
          <p:nvSpPr>
            <p:cNvPr id="233519" name="Text Box 32"/>
            <p:cNvSpPr txBox="1">
              <a:spLocks noChangeArrowheads="1"/>
            </p:cNvSpPr>
            <p:nvPr/>
          </p:nvSpPr>
          <p:spPr bwMode="auto">
            <a:xfrm>
              <a:off x="4379" y="3171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20" name="Line 56"/>
            <p:cNvSpPr>
              <a:spLocks noChangeShapeType="1"/>
            </p:cNvSpPr>
            <p:nvPr/>
          </p:nvSpPr>
          <p:spPr bwMode="auto">
            <a:xfrm>
              <a:off x="4336" y="3277"/>
              <a:ext cx="317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21" name="Line 34"/>
            <p:cNvSpPr>
              <a:spLocks noChangeShapeType="1"/>
            </p:cNvSpPr>
            <p:nvPr/>
          </p:nvSpPr>
          <p:spPr bwMode="auto">
            <a:xfrm flipH="1">
              <a:off x="4330" y="3437"/>
              <a:ext cx="318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22" name="Text Box 40"/>
            <p:cNvSpPr txBox="1">
              <a:spLocks noChangeArrowheads="1"/>
            </p:cNvSpPr>
            <p:nvPr/>
          </p:nvSpPr>
          <p:spPr bwMode="auto">
            <a:xfrm>
              <a:off x="4379" y="3490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23" name="Szövegdoboz 137"/>
            <p:cNvSpPr txBox="1">
              <a:spLocks noChangeArrowheads="1"/>
            </p:cNvSpPr>
            <p:nvPr/>
          </p:nvSpPr>
          <p:spPr bwMode="auto">
            <a:xfrm>
              <a:off x="3730" y="3227"/>
              <a:ext cx="61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40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configurable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lanes</a:t>
              </a:r>
            </a:p>
          </p:txBody>
        </p:sp>
        <p:cxnSp>
          <p:nvCxnSpPr>
            <p:cNvPr id="72" name="Egyenes összekötő 144"/>
            <p:cNvCxnSpPr/>
            <p:nvPr/>
          </p:nvCxnSpPr>
          <p:spPr>
            <a:xfrm rot="5400000" flipH="1" flipV="1">
              <a:off x="4331" y="3401"/>
              <a:ext cx="113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3525" name="Rectangle 59"/>
            <p:cNvSpPr>
              <a:spLocks noChangeArrowheads="1"/>
            </p:cNvSpPr>
            <p:nvPr/>
          </p:nvSpPr>
          <p:spPr bwMode="auto">
            <a:xfrm>
              <a:off x="5071" y="3295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26" name="Oval 33"/>
            <p:cNvSpPr>
              <a:spLocks noChangeArrowheads="1"/>
            </p:cNvSpPr>
            <p:nvPr/>
          </p:nvSpPr>
          <p:spPr bwMode="auto">
            <a:xfrm>
              <a:off x="4646" y="3297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27" name="Rectangle 48"/>
            <p:cNvSpPr>
              <a:spLocks noChangeArrowheads="1"/>
            </p:cNvSpPr>
            <p:nvPr/>
          </p:nvSpPr>
          <p:spPr bwMode="auto">
            <a:xfrm>
              <a:off x="4434" y="3717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28" name="Line 50"/>
            <p:cNvSpPr>
              <a:spLocks noChangeShapeType="1"/>
            </p:cNvSpPr>
            <p:nvPr/>
          </p:nvSpPr>
          <p:spPr bwMode="auto">
            <a:xfrm>
              <a:off x="4761" y="3506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0" name="Text Box 62"/>
            <p:cNvSpPr txBox="1">
              <a:spLocks noChangeArrowheads="1"/>
            </p:cNvSpPr>
            <p:nvPr/>
          </p:nvSpPr>
          <p:spPr bwMode="auto">
            <a:xfrm>
              <a:off x="5137" y="3769"/>
              <a:ext cx="288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X79</a:t>
              </a:r>
            </a:p>
          </p:txBody>
        </p:sp>
      </p:grpSp>
      <p:sp>
        <p:nvSpPr>
          <p:cNvPr id="233516" name="Rectangle 2"/>
          <p:cNvSpPr>
            <a:spLocks noChangeArrowheads="1"/>
          </p:cNvSpPr>
          <p:nvPr/>
        </p:nvSpPr>
        <p:spPr bwMode="auto">
          <a:xfrm>
            <a:off x="5075892" y="3925965"/>
            <a:ext cx="393569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Sandy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Bridge-E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6C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X79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(2011)  </a:t>
            </a:r>
          </a:p>
        </p:txBody>
      </p:sp>
      <p:sp>
        <p:nvSpPr>
          <p:cNvPr id="8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3447"/>
            <a:ext cx="9144000" cy="3937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Evolution of HED (High-End Desktop) processors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altLang="en-US" sz="1650" dirty="0" smtClean="0"/>
          </a:p>
        </p:txBody>
      </p:sp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1225493" y="5877381"/>
            <a:ext cx="3876382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Ivy Bridge (4C), 2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Z77 PCH (2012)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Haswell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 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with Z87 PCH (2013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Broadwell 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Z97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2015)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-S  (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Z170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(2015)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1" name="Oval 12"/>
          <p:cNvSpPr>
            <a:spLocks noChangeArrowheads="1"/>
          </p:cNvSpPr>
          <p:nvPr/>
        </p:nvSpPr>
        <p:spPr bwMode="auto">
          <a:xfrm rot="-5400000">
            <a:off x="678494" y="318865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76" name="Line 50"/>
          <p:cNvSpPr>
            <a:spLocks noChangeShapeType="1"/>
          </p:cNvSpPr>
          <p:nvPr/>
        </p:nvSpPr>
        <p:spPr bwMode="auto">
          <a:xfrm>
            <a:off x="7681027" y="4781600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7" name="Line 50"/>
          <p:cNvSpPr>
            <a:spLocks noChangeShapeType="1"/>
          </p:cNvSpPr>
          <p:nvPr/>
        </p:nvSpPr>
        <p:spPr bwMode="auto">
          <a:xfrm>
            <a:off x="7680726" y="4621036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8" name="Line 50"/>
          <p:cNvSpPr>
            <a:spLocks noChangeShapeType="1"/>
          </p:cNvSpPr>
          <p:nvPr/>
        </p:nvSpPr>
        <p:spPr bwMode="auto">
          <a:xfrm>
            <a:off x="7682033" y="4862556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" name="Line 50"/>
          <p:cNvSpPr>
            <a:spLocks noChangeShapeType="1"/>
          </p:cNvSpPr>
          <p:nvPr/>
        </p:nvSpPr>
        <p:spPr bwMode="auto">
          <a:xfrm>
            <a:off x="3168210" y="4876261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3" name="Line 50"/>
          <p:cNvSpPr>
            <a:spLocks noChangeShapeType="1"/>
          </p:cNvSpPr>
          <p:nvPr/>
        </p:nvSpPr>
        <p:spPr bwMode="auto">
          <a:xfrm>
            <a:off x="3199304" y="2573157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4" name="Line 50"/>
          <p:cNvSpPr>
            <a:spLocks noChangeShapeType="1"/>
          </p:cNvSpPr>
          <p:nvPr/>
        </p:nvSpPr>
        <p:spPr bwMode="auto">
          <a:xfrm>
            <a:off x="3198839" y="269225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5" name="Line 50"/>
          <p:cNvSpPr>
            <a:spLocks noChangeShapeType="1"/>
          </p:cNvSpPr>
          <p:nvPr/>
        </p:nvSpPr>
        <p:spPr bwMode="auto">
          <a:xfrm>
            <a:off x="7754313" y="270704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" name="Line 50"/>
          <p:cNvSpPr>
            <a:spLocks noChangeShapeType="1"/>
          </p:cNvSpPr>
          <p:nvPr/>
        </p:nvSpPr>
        <p:spPr bwMode="auto">
          <a:xfrm>
            <a:off x="7754012" y="2546481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7" name="Line 50"/>
          <p:cNvSpPr>
            <a:spLocks noChangeShapeType="1"/>
          </p:cNvSpPr>
          <p:nvPr/>
        </p:nvSpPr>
        <p:spPr bwMode="auto">
          <a:xfrm>
            <a:off x="7748033" y="2788001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8" name="Line 50"/>
          <p:cNvSpPr>
            <a:spLocks noChangeShapeType="1"/>
          </p:cNvSpPr>
          <p:nvPr/>
        </p:nvSpPr>
        <p:spPr bwMode="auto">
          <a:xfrm>
            <a:off x="7753442" y="2618910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2951820" y="4198750"/>
            <a:ext cx="80403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90" name="Down Arrow 89"/>
          <p:cNvSpPr/>
          <p:nvPr/>
        </p:nvSpPr>
        <p:spPr bwMode="auto">
          <a:xfrm>
            <a:off x="7461927" y="4201870"/>
            <a:ext cx="80403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5012672" y="1404793"/>
            <a:ext cx="3959854" cy="543090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349099"/>
              </p:ext>
            </p:extLst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61" y="497852"/>
            <a:ext cx="2781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Core counts of HED lines  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Evolution of HED (High-End Desktop)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380202" y="1133744"/>
            <a:ext cx="675075" cy="534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5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Evolution of HED (High-End Desktop)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 bwMode="auto">
          <a:xfrm rot="10800000" flipH="1" flipV="1">
            <a:off x="71500" y="510932"/>
            <a:ext cx="10794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Verdana"/>
                <a:cs typeface="Arial" charset="0"/>
              </a:rPr>
              <a:t>Remark</a:t>
            </a:r>
          </a:p>
        </p:txBody>
      </p:sp>
      <p:sp>
        <p:nvSpPr>
          <p:cNvPr id="4" name="TextBox 3"/>
          <p:cNvSpPr txBox="1"/>
          <p:nvPr/>
        </p:nvSpPr>
        <p:spPr bwMode="auto">
          <a:xfrm flipH="1">
            <a:off x="116505" y="835550"/>
            <a:ext cx="88652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The </a:t>
            </a:r>
            <a:r>
              <a:rPr lang="en-US" sz="1400" dirty="0" err="1" smtClean="0">
                <a:solidFill>
                  <a:srgbClr val="FF0000"/>
                </a:solidFill>
                <a:latin typeface="Verdana"/>
                <a:cs typeface="Arial" charset="0"/>
              </a:rPr>
              <a:t>Kaby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Arial" charset="0"/>
              </a:rPr>
              <a:t> Lake-X models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in fact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do not fit into the traditional HED line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, they are actually the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  <a:cs typeface="Arial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 highest performance models of the </a:t>
            </a:r>
            <a:r>
              <a:rPr lang="en-US" sz="1400" dirty="0" err="1" smtClean="0">
                <a:solidFill>
                  <a:srgbClr val="0070C0"/>
                </a:solidFill>
                <a:latin typeface="Verdana"/>
                <a:cs typeface="Arial" charset="0"/>
              </a:rPr>
              <a:t>KabyLake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 line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and are designated as mobile models.</a:t>
            </a:r>
          </a:p>
        </p:txBody>
      </p:sp>
    </p:spTree>
    <p:extLst>
      <p:ext uri="{BB962C8B-B14F-4D97-AF65-F5344CB8AC3E}">
        <p14:creationId xmlns:p14="http://schemas.microsoft.com/office/powerpoint/2010/main" val="21397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(1)</a:t>
            </a:r>
            <a:endParaRPr lang="en-US" sz="1600" dirty="0"/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5957354" y="1772826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1773350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850" y="2146323"/>
            <a:ext cx="8631787" cy="3018006"/>
            <a:chOff x="323850" y="1049934"/>
            <a:chExt cx="8631787" cy="2774950"/>
          </a:xfrm>
        </p:grpSpPr>
        <p:sp>
          <p:nvSpPr>
            <p:cNvPr id="4" name="Rectangle 46"/>
            <p:cNvSpPr>
              <a:spLocks noChangeArrowheads="1"/>
            </p:cNvSpPr>
            <p:nvPr/>
          </p:nvSpPr>
          <p:spPr bwMode="auto">
            <a:xfrm>
              <a:off x="2546775" y="1089902"/>
              <a:ext cx="3108960" cy="2690428"/>
            </a:xfrm>
            <a:prstGeom prst="rect">
              <a:avLst/>
            </a:prstGeom>
            <a:solidFill>
              <a:srgbClr val="0000FF">
                <a:alpha val="14117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dirty="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5784577" y="2541719"/>
              <a:ext cx="3171060" cy="594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New 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microarch.,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64-bit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Dual cores (DC) for the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Pentium D (Smithfield) (05/2005)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4608513" y="3127972"/>
              <a:ext cx="10223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1/200</a:t>
              </a: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23850" y="2419947"/>
              <a:ext cx="4121150" cy="612775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393700" y="2438997"/>
              <a:ext cx="3735388" cy="576262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3665538" y="2456459"/>
              <a:ext cx="774700" cy="611188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3890963" y="2621559"/>
              <a:ext cx="590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90nm</a:t>
              </a: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736600" y="2464397"/>
              <a:ext cx="3240088" cy="61277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323850" y="1794472"/>
              <a:ext cx="4121150" cy="57626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6" name="AutoShape 17"/>
            <p:cNvSpPr>
              <a:spLocks noChangeArrowheads="1"/>
            </p:cNvSpPr>
            <p:nvPr/>
          </p:nvSpPr>
          <p:spPr bwMode="auto">
            <a:xfrm>
              <a:off x="393700" y="1805584"/>
              <a:ext cx="3735388" cy="576263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3665538" y="1757959"/>
              <a:ext cx="774700" cy="612775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798888" y="1975447"/>
              <a:ext cx="6858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130</a:t>
              </a: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nm</a:t>
              </a: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736600" y="1797647"/>
              <a:ext cx="3192463" cy="576262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754063" y="1864322"/>
              <a:ext cx="3121025" cy="476250"/>
            </a:xfrm>
            <a:prstGeom prst="rect">
              <a:avLst/>
            </a:prstGeom>
            <a:gradFill rotWithShape="1">
              <a:gsLst>
                <a:gs pos="0">
                  <a:srgbClr val="0066FF">
                    <a:alpha val="57999"/>
                  </a:srgbClr>
                </a:gs>
                <a:gs pos="100000">
                  <a:srgbClr val="FFFFC9"/>
                </a:gs>
              </a:gsLst>
              <a:lin ang="5400000" scaled="1"/>
            </a:gra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br>
                <a:rPr lang="en-US" altLang="en-US" sz="12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en-US" altLang="en-US" sz="12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323850" y="1094384"/>
              <a:ext cx="4121150" cy="611188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393700" y="1083272"/>
              <a:ext cx="3735388" cy="612775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3" name="Oval 24"/>
            <p:cNvSpPr>
              <a:spLocks noChangeArrowheads="1"/>
            </p:cNvSpPr>
            <p:nvPr/>
          </p:nvSpPr>
          <p:spPr bwMode="auto">
            <a:xfrm>
              <a:off x="3665538" y="1092797"/>
              <a:ext cx="774700" cy="611187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736600" y="1108672"/>
              <a:ext cx="3240088" cy="61277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 rot="-5400000">
              <a:off x="215901" y="2653309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26" name="Text Box 29"/>
            <p:cNvSpPr txBox="1">
              <a:spLocks noChangeArrowheads="1"/>
            </p:cNvSpPr>
            <p:nvPr/>
          </p:nvSpPr>
          <p:spPr bwMode="auto">
            <a:xfrm rot="-5400000">
              <a:off x="211138" y="1972271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27" name="Text Box 30"/>
            <p:cNvSpPr txBox="1">
              <a:spLocks noChangeArrowheads="1"/>
            </p:cNvSpPr>
            <p:nvPr/>
          </p:nvSpPr>
          <p:spPr bwMode="auto">
            <a:xfrm rot="-5400000">
              <a:off x="201613" y="1286471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323850" y="3154959"/>
              <a:ext cx="4121150" cy="611188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AutoShape 32"/>
            <p:cNvSpPr>
              <a:spLocks noChangeArrowheads="1"/>
            </p:cNvSpPr>
            <p:nvPr/>
          </p:nvSpPr>
          <p:spPr bwMode="auto">
            <a:xfrm>
              <a:off x="393700" y="3153372"/>
              <a:ext cx="3735388" cy="612775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3665538" y="3150197"/>
              <a:ext cx="774700" cy="612775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" name="Text Box 34"/>
            <p:cNvSpPr txBox="1">
              <a:spLocks noChangeArrowheads="1"/>
            </p:cNvSpPr>
            <p:nvPr/>
          </p:nvSpPr>
          <p:spPr bwMode="auto">
            <a:xfrm>
              <a:off x="3878263" y="3326409"/>
              <a:ext cx="590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65nm</a:t>
              </a:r>
            </a:p>
          </p:txBody>
        </p:sp>
        <p:sp>
          <p:nvSpPr>
            <p:cNvPr id="32" name="Rectangle 35"/>
            <p:cNvSpPr>
              <a:spLocks noChangeArrowheads="1"/>
            </p:cNvSpPr>
            <p:nvPr/>
          </p:nvSpPr>
          <p:spPr bwMode="auto">
            <a:xfrm>
              <a:off x="736600" y="3153372"/>
              <a:ext cx="3240088" cy="61277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3" name="Text Box 36"/>
            <p:cNvSpPr txBox="1">
              <a:spLocks noChangeArrowheads="1"/>
            </p:cNvSpPr>
            <p:nvPr/>
          </p:nvSpPr>
          <p:spPr bwMode="auto">
            <a:xfrm>
              <a:off x="746125" y="3073172"/>
              <a:ext cx="3121025" cy="396186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r>
                <a: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Pentium 4 </a:t>
              </a: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(</a:t>
              </a:r>
              <a:r>
                <a:rPr lang="hu-HU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Cedar Mill</a:t>
              </a: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SC)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        Pentium D (</a:t>
              </a:r>
              <a:r>
                <a:rPr lang="en-US" altLang="en-US" sz="1100" b="1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Presler</a:t>
              </a: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DC)          </a:t>
              </a:r>
              <a:endPara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754063" y="3429000"/>
              <a:ext cx="3121025" cy="302673"/>
            </a:xfrm>
            <a:prstGeom prst="rect">
              <a:avLst/>
            </a:prstGeom>
            <a:solidFill>
              <a:srgbClr val="6148F6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  <a:r>
                <a:rPr lang="en-US" altLang="en-US" sz="140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   </a:t>
              </a:r>
              <a:r>
                <a:rPr lang="hu-HU" altLang="en-US" sz="1200" b="1" dirty="0" err="1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Core</a:t>
              </a:r>
              <a:r>
                <a:rPr lang="hu-HU" altLang="en-US" sz="120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 2</a:t>
              </a:r>
              <a:r>
                <a:rPr lang="en-US" altLang="en-US" sz="120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35" name="Text Box 38"/>
            <p:cNvSpPr txBox="1">
              <a:spLocks noChangeArrowheads="1"/>
            </p:cNvSpPr>
            <p:nvPr/>
          </p:nvSpPr>
          <p:spPr bwMode="auto">
            <a:xfrm rot="-5400000">
              <a:off x="215901" y="3343871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>
              <a:off x="6460442" y="1212882"/>
              <a:ext cx="1544012" cy="424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New microarch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.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called </a:t>
              </a: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Netburst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7" name="Text Box 40"/>
            <p:cNvSpPr txBox="1">
              <a:spLocks noChangeArrowheads="1"/>
            </p:cNvSpPr>
            <p:nvPr/>
          </p:nvSpPr>
          <p:spPr bwMode="auto">
            <a:xfrm>
              <a:off x="6243596" y="1877244"/>
              <a:ext cx="2042547" cy="424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New </a:t>
              </a:r>
              <a:r>
                <a:rPr lang="hu-HU" altLang="en-US" sz="1200" b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microarch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.,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H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yperthreading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(HT)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8" name="Text Box 41"/>
            <p:cNvSpPr txBox="1">
              <a:spLocks noChangeArrowheads="1"/>
            </p:cNvSpPr>
            <p:nvPr/>
          </p:nvSpPr>
          <p:spPr bwMode="auto">
            <a:xfrm>
              <a:off x="1338263" y="2035772"/>
              <a:ext cx="2020887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Pentium 4 /</a:t>
              </a:r>
              <a:r>
                <a:rPr lang="hu-HU" altLang="en-US" sz="11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Northwood</a:t>
              </a:r>
              <a:endPara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9" name="Text Box 42"/>
            <p:cNvSpPr txBox="1">
              <a:spLocks noChangeArrowheads="1"/>
            </p:cNvSpPr>
            <p:nvPr/>
          </p:nvSpPr>
          <p:spPr bwMode="auto">
            <a:xfrm>
              <a:off x="754063" y="1211859"/>
              <a:ext cx="3121025" cy="430213"/>
            </a:xfrm>
            <a:prstGeom prst="rect">
              <a:avLst/>
            </a:prstGeom>
            <a:gradFill rotWithShape="1">
              <a:gsLst>
                <a:gs pos="0">
                  <a:srgbClr val="0066FF">
                    <a:alpha val="57999"/>
                  </a:srgbClr>
                </a:gs>
                <a:gs pos="100000">
                  <a:srgbClr val="FFFFC9"/>
                </a:gs>
              </a:gsLst>
              <a:lin ang="5400000" scaled="1"/>
            </a:gra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br>
                <a:rPr lang="en-US" altLang="en-US" sz="11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en-US" altLang="en-US" sz="11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</a:p>
          </p:txBody>
        </p:sp>
        <p:sp>
          <p:nvSpPr>
            <p:cNvPr id="40" name="Text Box 43"/>
            <p:cNvSpPr txBox="1">
              <a:spLocks noChangeArrowheads="1"/>
            </p:cNvSpPr>
            <p:nvPr/>
          </p:nvSpPr>
          <p:spPr bwMode="auto">
            <a:xfrm>
              <a:off x="736600" y="2562822"/>
              <a:ext cx="3121025" cy="431800"/>
            </a:xfrm>
            <a:prstGeom prst="rect">
              <a:avLst/>
            </a:prstGeom>
            <a:gradFill rotWithShape="1">
              <a:gsLst>
                <a:gs pos="0">
                  <a:srgbClr val="0066FF">
                    <a:alpha val="57999"/>
                  </a:srgbClr>
                </a:gs>
                <a:gs pos="100000">
                  <a:srgbClr val="FFFFC9"/>
                </a:gs>
              </a:gsLst>
              <a:lin ang="5400000" scaled="1"/>
            </a:gra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b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</a:p>
          </p:txBody>
        </p:sp>
        <p:sp>
          <p:nvSpPr>
            <p:cNvPr id="41" name="Text Box 15"/>
            <p:cNvSpPr txBox="1">
              <a:spLocks noChangeArrowheads="1"/>
            </p:cNvSpPr>
            <p:nvPr/>
          </p:nvSpPr>
          <p:spPr bwMode="auto">
            <a:xfrm>
              <a:off x="1411288" y="2648547"/>
              <a:ext cx="2378075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Pentium 4 /Prescott           </a:t>
              </a:r>
            </a:p>
          </p:txBody>
        </p:sp>
        <p:sp>
          <p:nvSpPr>
            <p:cNvPr id="42" name="Text Box 27"/>
            <p:cNvSpPr txBox="1">
              <a:spLocks noChangeArrowheads="1"/>
            </p:cNvSpPr>
            <p:nvPr/>
          </p:nvSpPr>
          <p:spPr bwMode="auto">
            <a:xfrm>
              <a:off x="1411288" y="1353147"/>
              <a:ext cx="2446337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Pentium 4 /</a:t>
              </a:r>
              <a:r>
                <a:rPr lang="hu-HU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Willamette</a:t>
              </a: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         </a:t>
              </a:r>
            </a:p>
          </p:txBody>
        </p:sp>
        <p:sp>
          <p:nvSpPr>
            <p:cNvPr id="43" name="Text Box 44"/>
            <p:cNvSpPr txBox="1">
              <a:spLocks noChangeArrowheads="1"/>
            </p:cNvSpPr>
            <p:nvPr/>
          </p:nvSpPr>
          <p:spPr bwMode="auto">
            <a:xfrm>
              <a:off x="4622800" y="3464870"/>
              <a:ext cx="98901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7/2006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6" name="Text Box 49"/>
            <p:cNvSpPr txBox="1">
              <a:spLocks noChangeArrowheads="1"/>
            </p:cNvSpPr>
            <p:nvPr/>
          </p:nvSpPr>
          <p:spPr bwMode="auto">
            <a:xfrm>
              <a:off x="4641850" y="1291234"/>
              <a:ext cx="93503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11/2000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7" name="Text Box 50"/>
            <p:cNvSpPr txBox="1">
              <a:spLocks noChangeArrowheads="1"/>
            </p:cNvSpPr>
            <p:nvPr/>
          </p:nvSpPr>
          <p:spPr bwMode="auto">
            <a:xfrm>
              <a:off x="4654550" y="1957984"/>
              <a:ext cx="93662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1/2002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8" name="Text Box 51"/>
            <p:cNvSpPr txBox="1">
              <a:spLocks noChangeArrowheads="1"/>
            </p:cNvSpPr>
            <p:nvPr/>
          </p:nvSpPr>
          <p:spPr bwMode="auto">
            <a:xfrm>
              <a:off x="4654550" y="2597747"/>
              <a:ext cx="9366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2/2004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2" name="Line 57"/>
            <p:cNvSpPr>
              <a:spLocks noChangeShapeType="1"/>
            </p:cNvSpPr>
            <p:nvPr/>
          </p:nvSpPr>
          <p:spPr bwMode="auto">
            <a:xfrm>
              <a:off x="361950" y="3100984"/>
              <a:ext cx="8459788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0" name="Text Box 25"/>
            <p:cNvSpPr txBox="1">
              <a:spLocks noChangeArrowheads="1"/>
            </p:cNvSpPr>
            <p:nvPr/>
          </p:nvSpPr>
          <p:spPr bwMode="auto">
            <a:xfrm>
              <a:off x="3824288" y="1308697"/>
              <a:ext cx="681037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180nm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8814338" y="716935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9628" y="5454998"/>
            <a:ext cx="9292922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Note</a:t>
            </a:r>
          </a:p>
          <a:p>
            <a:r>
              <a:rPr lang="en-US" sz="1400" dirty="0" smtClean="0">
                <a:latin typeface="+mj-lt"/>
              </a:rPr>
              <a:t>This is 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single phase development model</a:t>
            </a:r>
            <a:r>
              <a:rPr lang="en-US" sz="1400" dirty="0" smtClean="0">
                <a:latin typeface="+mj-lt"/>
              </a:rPr>
              <a:t>, in each generation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both technology and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microarchitecture</a:t>
            </a:r>
            <a:r>
              <a:rPr lang="en-US" sz="1400" dirty="0" smtClean="0">
                <a:latin typeface="+mj-lt"/>
              </a:rPr>
              <a:t> is changed.</a:t>
            </a:r>
            <a:endParaRPr lang="en-US" sz="1400" dirty="0">
              <a:latin typeface="+mj-lt"/>
            </a:endParaRP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78184" y="507813"/>
            <a:ext cx="8909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1. Overview of the evolution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of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Intel's Pentium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and Core 2 families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(Based on [3])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184" y="870220"/>
            <a:ext cx="66854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The Core 2 family was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preceded</a:t>
            </a:r>
            <a:r>
              <a:rPr lang="en-US" sz="1400" dirty="0" smtClean="0">
                <a:latin typeface="+mj-lt"/>
              </a:rPr>
              <a:t> by 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 family</a:t>
            </a:r>
          </a:p>
          <a:p>
            <a:r>
              <a:rPr lang="en-US" sz="1400" dirty="0" smtClean="0">
                <a:latin typeface="+mj-lt"/>
              </a:rPr>
              <a:t>The Pentium 4 family introduced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important innovations</a:t>
            </a:r>
            <a:r>
              <a:rPr lang="en-US" sz="1400" dirty="0" smtClean="0">
                <a:latin typeface="+mj-lt"/>
              </a:rPr>
              <a:t>, as listed below.</a:t>
            </a:r>
            <a:endParaRPr lang="en-US" sz="1400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825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Evolution of HED (High-End Desktop)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006715" y="649604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008179" y="6494869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2003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293276" y="6495197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02632" y="649721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2014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498080" y="649721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2016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195066" y="6495197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2006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0459" y="494150"/>
            <a:ext cx="6813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Evolution of the core counts in Intel's HED lines </a:t>
            </a:r>
            <a:r>
              <a:rPr lang="en-US" sz="1400" dirty="0" smtClean="0">
                <a:latin typeface="+mj-lt"/>
              </a:rPr>
              <a:t>(Based on [</a:t>
            </a:r>
            <a:r>
              <a:rPr lang="hu-HU" sz="1400" dirty="0" smtClean="0">
                <a:latin typeface="+mj-lt"/>
              </a:rPr>
              <a:t>222</a:t>
            </a:r>
            <a:r>
              <a:rPr lang="en-US" sz="1400" dirty="0" smtClean="0">
                <a:latin typeface="+mj-lt"/>
              </a:rPr>
              <a:t>])</a:t>
            </a:r>
            <a:endParaRPr lang="en-US" sz="1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10342" y="6496777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2017</a:t>
            </a:r>
            <a:endParaRPr lang="en-US" sz="1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341530" y="973360"/>
            <a:ext cx="8505944" cy="5570313"/>
            <a:chOff x="341530" y="1054042"/>
            <a:chExt cx="8505944" cy="5570313"/>
          </a:xfrm>
        </p:grpSpPr>
        <p:pic>
          <p:nvPicPr>
            <p:cNvPr id="2050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7" b="12595"/>
            <a:stretch/>
          </p:blipFill>
          <p:spPr bwMode="auto">
            <a:xfrm>
              <a:off x="341530" y="2365999"/>
              <a:ext cx="7884830" cy="4205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006715" y="4645482"/>
              <a:ext cx="8322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Core 2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Extreme</a:t>
              </a: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</a:rPr>
                <a:t>X6800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95890" y="4096639"/>
              <a:ext cx="1209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Westmere</a:t>
              </a:r>
              <a:r>
                <a:rPr lang="en-US" sz="1200" dirty="0" smtClean="0">
                  <a:solidFill>
                    <a:schemeClr val="bg1"/>
                  </a:solidFill>
                </a:rPr>
                <a:t> EE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66020" y="3646589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Haswell 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81123" y="3151534"/>
              <a:ext cx="10021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Broadwell 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28596" y="4141644"/>
              <a:ext cx="8322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Core 2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Extreme</a:t>
              </a: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</a:rPr>
                <a:t>QX6700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" t="-512" r="-3" b="93963"/>
            <a:stretch/>
          </p:blipFill>
          <p:spPr bwMode="auto">
            <a:xfrm>
              <a:off x="341530" y="1054042"/>
              <a:ext cx="8505944" cy="2149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91" t="-518" r="-3" b="12575"/>
            <a:stretch/>
          </p:blipFill>
          <p:spPr bwMode="auto">
            <a:xfrm>
              <a:off x="8127395" y="2030635"/>
              <a:ext cx="720079" cy="4540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41" t="32227" r="10515" b="12756"/>
            <a:stretch/>
          </p:blipFill>
          <p:spPr bwMode="auto">
            <a:xfrm>
              <a:off x="7299194" y="2030635"/>
              <a:ext cx="1125125" cy="4536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302980" y="1268760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Skylake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smtClean="0">
                  <a:solidFill>
                    <a:schemeClr val="bg1"/>
                  </a:solidFill>
                </a:rPr>
                <a:t>X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72350" t="26145" r="2106" b="20465"/>
            <a:stretch/>
          </p:blipFill>
          <p:spPr>
            <a:xfrm>
              <a:off x="7542330" y="1521352"/>
              <a:ext cx="684030" cy="59925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82654" y="2029764"/>
              <a:ext cx="31611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18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92" t="78996" r="11041" b="19133"/>
            <a:stretch/>
          </p:blipFill>
          <p:spPr bwMode="auto">
            <a:xfrm>
              <a:off x="7390738" y="5909050"/>
              <a:ext cx="990110" cy="63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7444082" y="6193468"/>
              <a:ext cx="8194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 smtClean="0">
                  <a:solidFill>
                    <a:schemeClr val="bg1"/>
                  </a:solidFill>
                  <a:latin typeface="Bodoni MT Condensed" panose="02070606080606020203" pitchFamily="18" charset="0"/>
                </a:rPr>
                <a:t>18 CORE</a:t>
              </a:r>
              <a:endParaRPr lang="en-US" sz="2100" dirty="0">
                <a:solidFill>
                  <a:schemeClr val="bg1"/>
                </a:solidFill>
                <a:latin typeface="Bodoni MT Condensed" panose="02070606080606020203" pitchFamily="18" charset="0"/>
              </a:endParaRPr>
            </a:p>
          </p:txBody>
        </p:sp>
        <p:pic>
          <p:nvPicPr>
            <p:cNvPr id="29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11" t="18197" r="28917" b="73386"/>
            <a:stretch/>
          </p:blipFill>
          <p:spPr bwMode="auto">
            <a:xfrm>
              <a:off x="2276745" y="3564015"/>
              <a:ext cx="2745305" cy="405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003791" y="2213865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D357"/>
                  </a:solidFill>
                </a:rPr>
                <a:t>Number of cores</a:t>
              </a:r>
              <a:endParaRPr lang="en-US" dirty="0">
                <a:solidFill>
                  <a:srgbClr val="FFD357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01570" y="5046893"/>
            <a:ext cx="1214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Pentium 4 EE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3.2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3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153155"/>
              </p:ext>
            </p:extLst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61" y="494150"/>
            <a:ext cx="3097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Number of memory channels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Evolution of HED (High-End Desktop)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10)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829457" y="1120297"/>
            <a:ext cx="796643" cy="534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5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678565"/>
              </p:ext>
            </p:extLst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61" y="494150"/>
            <a:ext cx="2728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Unlocked clock multiplier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Evolution of HED (High-End Desktop)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11)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9599" y="6579350"/>
            <a:ext cx="2560909" cy="27003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327234"/>
              </p:ext>
            </p:extLst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580" y="494150"/>
            <a:ext cx="3122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2D2D8A"/>
                </a:solidFill>
                <a:latin typeface="+mj-lt"/>
              </a:rPr>
              <a:t>TDP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 (Thermal Design Power)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Evolution of HED (High-End Desktop)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12)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7469583" y="1133744"/>
            <a:ext cx="612808" cy="534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7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366" y="863715"/>
            <a:ext cx="3851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 smtClean="0">
                <a:solidFill>
                  <a:srgbClr val="FF0000"/>
                </a:solidFill>
                <a:latin typeface="Verdana"/>
              </a:rPr>
              <a:t>Key </a:t>
            </a:r>
            <a:r>
              <a:rPr lang="en-US" altLang="en-US" sz="1400" dirty="0">
                <a:solidFill>
                  <a:srgbClr val="FF0000"/>
                </a:solidFill>
                <a:latin typeface="Verdana"/>
              </a:rPr>
              <a:t>features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of Intel’s </a:t>
            </a:r>
            <a:r>
              <a:rPr lang="en-US" altLang="en-US" sz="1400" dirty="0" err="1" smtClean="0">
                <a:solidFill>
                  <a:srgbClr val="0070C0"/>
                </a:solidFill>
                <a:latin typeface="Verdana"/>
              </a:rPr>
              <a:t>HED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 lines (cont.):</a:t>
            </a:r>
            <a:endParaRPr lang="en-US" altLang="en-US" sz="14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33. Evolution of HED (High-End Desktop)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3705" y="498072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Introduction -3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216370" y="1195324"/>
            <a:ext cx="851104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They are equipped with a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large number of </a:t>
            </a:r>
            <a:r>
              <a:rPr lang="en-US" sz="1400" dirty="0" err="1" smtClean="0">
                <a:solidFill>
                  <a:srgbClr val="0070C0"/>
                </a:solidFill>
                <a:latin typeface="Verdana"/>
                <a:cs typeface="Arial" charset="0"/>
              </a:rPr>
              <a:t>PCIe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 lanes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(typically 32 to 44) to connect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     multiple discrete graphics cards vs. 16 typical in desktops,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they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 do not provide integrated graphics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as it is assumed that the installation is intended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to provide high quality graphics by attaching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discrete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graphics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cards,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215419" y="2236215"/>
            <a:ext cx="8316123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they have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more cores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than desktops than graphics offers more parallelism than typical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desktop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workloads,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to </a:t>
            </a:r>
            <a:r>
              <a:rPr lang="en-US" sz="1400" dirty="0" smtClean="0">
                <a:latin typeface="Verdana"/>
                <a:cs typeface="Arial" charset="0"/>
              </a:rPr>
              <a:t>support more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cores typically they have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more memory channels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(up to 4), 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212668" y="3057017"/>
            <a:ext cx="2486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they are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unlocked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and</a:t>
            </a:r>
            <a:endParaRPr lang="en-US" sz="14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11717" y="3391253"/>
            <a:ext cx="76223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have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higher TDP of 130 to 150 W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vs. 65 to 95 W typical for DT processors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. </a:t>
            </a:r>
            <a:endParaRPr lang="en-US" sz="1400" dirty="0" smtClean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6645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2S server 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007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Evolution of high-end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(1)</a:t>
            </a:r>
            <a:endParaRPr lang="en-US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81717" y="501774"/>
            <a:ext cx="4884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4. Evolution of high-end </a:t>
            </a:r>
            <a:r>
              <a:rPr lang="en-US" sz="1400" b="1" dirty="0" smtClean="0">
                <a:solidFill>
                  <a:schemeClr val="accent6"/>
                </a:solidFill>
              </a:rPr>
              <a:t>2S server processors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271802" y="3284984"/>
            <a:ext cx="12121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Smarphones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7185013" y="1889949"/>
            <a:ext cx="236855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Smartphone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34965" y="2175020"/>
            <a:ext cx="9348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Desktops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139272" y="1887990"/>
            <a:ext cx="137856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Server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6" name="Oval 7"/>
          <p:cNvSpPr>
            <a:spLocks noChangeArrowheads="1"/>
          </p:cNvSpPr>
          <p:nvPr/>
        </p:nvSpPr>
        <p:spPr bwMode="auto">
          <a:xfrm>
            <a:off x="8334669" y="1733346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7" name="Line 8"/>
          <p:cNvSpPr>
            <a:spLocks noChangeShapeType="1"/>
          </p:cNvSpPr>
          <p:nvPr/>
        </p:nvSpPr>
        <p:spPr bwMode="auto">
          <a:xfrm>
            <a:off x="5052517" y="1323417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Line 10"/>
          <p:cNvSpPr>
            <a:spLocks noChangeShapeType="1"/>
          </p:cNvSpPr>
          <p:nvPr/>
        </p:nvSpPr>
        <p:spPr bwMode="auto">
          <a:xfrm flipV="1">
            <a:off x="834612" y="1546021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Line 11"/>
          <p:cNvSpPr>
            <a:spLocks noChangeShapeType="1"/>
          </p:cNvSpPr>
          <p:nvPr/>
        </p:nvSpPr>
        <p:spPr bwMode="auto">
          <a:xfrm flipH="1">
            <a:off x="8372769" y="1541259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12"/>
          <p:cNvSpPr>
            <a:spLocks noChangeArrowheads="1"/>
          </p:cNvSpPr>
          <p:nvPr/>
        </p:nvSpPr>
        <p:spPr bwMode="auto">
          <a:xfrm>
            <a:off x="2568103" y="174604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1" name="Line 13"/>
          <p:cNvSpPr>
            <a:spLocks noChangeShapeType="1"/>
          </p:cNvSpPr>
          <p:nvPr/>
        </p:nvSpPr>
        <p:spPr bwMode="auto">
          <a:xfrm>
            <a:off x="2601441" y="154602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2947806" y="1031671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Recent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 categories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6071335" y="1884721"/>
            <a:ext cx="19272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Tablet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4" name="Text Box 16"/>
          <p:cNvSpPr txBox="1">
            <a:spLocks noChangeArrowheads="1"/>
          </p:cNvSpPr>
          <p:nvPr/>
        </p:nvSpPr>
        <p:spPr bwMode="auto">
          <a:xfrm>
            <a:off x="7863545" y="2879676"/>
            <a:ext cx="9991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5" name="Text Box 17"/>
          <p:cNvSpPr txBox="1">
            <a:spLocks noChangeArrowheads="1"/>
          </p:cNvSpPr>
          <p:nvPr/>
        </p:nvSpPr>
        <p:spPr bwMode="auto">
          <a:xfrm>
            <a:off x="11461" y="2873995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Xeon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E3</a:t>
            </a: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Platinum/Gold etc.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3745246" y="1889952"/>
            <a:ext cx="112784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77" name="Line 13"/>
          <p:cNvSpPr>
            <a:spLocks noChangeShapeType="1"/>
          </p:cNvSpPr>
          <p:nvPr/>
        </p:nvSpPr>
        <p:spPr bwMode="auto">
          <a:xfrm>
            <a:off x="4338532" y="154760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 Box 21"/>
          <p:cNvSpPr txBox="1">
            <a:spLocks noChangeArrowheads="1"/>
          </p:cNvSpPr>
          <p:nvPr/>
        </p:nvSpPr>
        <p:spPr bwMode="auto">
          <a:xfrm>
            <a:off x="4134457" y="2860194"/>
            <a:ext cx="178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i7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i5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en-US" alt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i3</a:t>
            </a: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(Basic architectures)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6556896" y="2886747"/>
            <a:ext cx="10005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 lines</a:t>
            </a:r>
          </a:p>
        </p:txBody>
      </p: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1470247" y="1890889"/>
            <a:ext cx="2342848" cy="4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HED processors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(High-End Desktop)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1" name="Text Box 21"/>
          <p:cNvSpPr txBox="1">
            <a:spLocks noChangeArrowheads="1"/>
          </p:cNvSpPr>
          <p:nvPr/>
        </p:nvSpPr>
        <p:spPr bwMode="auto">
          <a:xfrm>
            <a:off x="1855059" y="2867066"/>
            <a:ext cx="14863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i9/i7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(Extreme Edition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X models)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Oval 12"/>
          <p:cNvSpPr>
            <a:spLocks noChangeArrowheads="1"/>
          </p:cNvSpPr>
          <p:nvPr/>
        </p:nvSpPr>
        <p:spPr bwMode="auto">
          <a:xfrm>
            <a:off x="797760" y="174019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" name="Line 13"/>
          <p:cNvSpPr>
            <a:spLocks noChangeShapeType="1"/>
          </p:cNvSpPr>
          <p:nvPr/>
        </p:nvSpPr>
        <p:spPr bwMode="auto">
          <a:xfrm>
            <a:off x="831098" y="154017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Oval 7"/>
          <p:cNvSpPr>
            <a:spLocks noChangeArrowheads="1"/>
          </p:cNvSpPr>
          <p:nvPr/>
        </p:nvSpPr>
        <p:spPr bwMode="auto">
          <a:xfrm>
            <a:off x="7008450" y="175516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" name="Line 11"/>
          <p:cNvSpPr>
            <a:spLocks noChangeShapeType="1"/>
          </p:cNvSpPr>
          <p:nvPr/>
        </p:nvSpPr>
        <p:spPr bwMode="auto">
          <a:xfrm flipH="1">
            <a:off x="7046550" y="1563081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3772" y="2420888"/>
            <a:ext cx="187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processors: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Right Brace 86"/>
          <p:cNvSpPr/>
          <p:nvPr/>
        </p:nvSpPr>
        <p:spPr bwMode="auto">
          <a:xfrm rot="16200000" flipH="1">
            <a:off x="7594842" y="1359390"/>
            <a:ext cx="216000" cy="2340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903565" y="2642168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(Mobile processors)</a:t>
            </a:r>
          </a:p>
        </p:txBody>
      </p:sp>
      <p:sp>
        <p:nvSpPr>
          <p:cNvPr id="89" name="Line 13"/>
          <p:cNvSpPr>
            <a:spLocks noChangeShapeType="1"/>
          </p:cNvSpPr>
          <p:nvPr/>
        </p:nvSpPr>
        <p:spPr bwMode="auto">
          <a:xfrm>
            <a:off x="5782257" y="155005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Oval 12"/>
          <p:cNvSpPr>
            <a:spLocks noChangeArrowheads="1"/>
          </p:cNvSpPr>
          <p:nvPr/>
        </p:nvSpPr>
        <p:spPr bwMode="auto">
          <a:xfrm>
            <a:off x="4307695" y="175013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1" name="Text Box 4"/>
          <p:cNvSpPr txBox="1">
            <a:spLocks noChangeArrowheads="1"/>
          </p:cNvSpPr>
          <p:nvPr/>
        </p:nvSpPr>
        <p:spPr bwMode="auto">
          <a:xfrm>
            <a:off x="5029657" y="1892452"/>
            <a:ext cx="1270333" cy="60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(Notebook)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</a:t>
            </a:r>
          </a:p>
        </p:txBody>
      </p:sp>
      <p:sp>
        <p:nvSpPr>
          <p:cNvPr id="92" name="Right Brace 91"/>
          <p:cNvSpPr/>
          <p:nvPr/>
        </p:nvSpPr>
        <p:spPr bwMode="auto">
          <a:xfrm rot="16200000" flipH="1">
            <a:off x="4959741" y="1336134"/>
            <a:ext cx="216000" cy="2376000"/>
          </a:xfrm>
          <a:prstGeom prst="rightBrac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155116" y="2636912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processors)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-105914" y="3550037"/>
            <a:ext cx="9144000" cy="2506384"/>
            <a:chOff x="-105914" y="3712172"/>
            <a:chExt cx="9144000" cy="2506384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599230" y="3812525"/>
              <a:ext cx="2383535" cy="18408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827396" y="3807777"/>
              <a:ext cx="1897604" cy="7801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825790" y="3806112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-105914" y="3712172"/>
              <a:ext cx="4836845" cy="20153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889" y="4025242"/>
              <a:ext cx="1337151" cy="108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0" name="TextBox 99"/>
            <p:cNvSpPr txBox="1"/>
            <p:nvPr/>
          </p:nvSpPr>
          <p:spPr>
            <a:xfrm>
              <a:off x="360144" y="5476614"/>
              <a:ext cx="81986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Servers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643869" y="5476614"/>
              <a:ext cx="183241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High-End 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726722" y="543973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951744" y="5394734"/>
              <a:ext cx="87711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Laptops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93095" y="5304724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500269" y="5244107"/>
              <a:ext cx="1236988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Smarphones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181569" y="5282190"/>
              <a:ext cx="8790640" cy="544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7" name="TextBox 106"/>
            <p:cNvSpPr txBox="1"/>
            <p:nvPr/>
          </p:nvSpPr>
          <p:spPr>
            <a:xfrm>
              <a:off x="3919098" y="5423619"/>
              <a:ext cx="95399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hu-H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esktops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782932" y="5422610"/>
              <a:ext cx="7920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Tablets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735666" y="5423619"/>
              <a:ext cx="13024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Smartphones</a:t>
              </a:r>
            </a:p>
          </p:txBody>
        </p:sp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348116" y="3954574"/>
              <a:ext cx="1007605" cy="13273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442682" y="3806434"/>
              <a:ext cx="1194067" cy="5398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078882" y="4044584"/>
              <a:ext cx="586918" cy="16974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2"/>
            <a:srcRect l="22394" r="60491" b="865"/>
            <a:stretch/>
          </p:blipFill>
          <p:spPr>
            <a:xfrm>
              <a:off x="5439103" y="3795999"/>
              <a:ext cx="956441" cy="18928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2"/>
            <a:srcRect l="20982" r="77136"/>
            <a:stretch/>
          </p:blipFill>
          <p:spPr>
            <a:xfrm>
              <a:off x="5034457" y="3811769"/>
              <a:ext cx="404645" cy="19093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2"/>
            <a:srcRect l="22394" t="7339" r="60491" b="77799"/>
            <a:stretch/>
          </p:blipFill>
          <p:spPr>
            <a:xfrm>
              <a:off x="4724402" y="3788982"/>
              <a:ext cx="1592263" cy="472427"/>
            </a:xfrm>
            <a:prstGeom prst="rect">
              <a:avLst/>
            </a:prstGeom>
            <a:ln>
              <a:noFill/>
            </a:ln>
          </p:spPr>
        </p:pic>
        <p:sp>
          <p:nvSpPr>
            <p:cNvPr id="116" name="Rectangle 115"/>
            <p:cNvSpPr/>
            <p:nvPr/>
          </p:nvSpPr>
          <p:spPr bwMode="auto">
            <a:xfrm>
              <a:off x="3762707" y="5595749"/>
              <a:ext cx="2962871" cy="122230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2"/>
            <a:srcRect r="78076"/>
            <a:stretch/>
          </p:blipFill>
          <p:spPr>
            <a:xfrm>
              <a:off x="3809329" y="4027224"/>
              <a:ext cx="1225128" cy="19101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18" name="Rectangle 117"/>
            <p:cNvSpPr/>
            <p:nvPr/>
          </p:nvSpPr>
          <p:spPr bwMode="auto">
            <a:xfrm>
              <a:off x="5060740" y="5358290"/>
              <a:ext cx="1735836" cy="34357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068807" y="5433726"/>
              <a:ext cx="1371684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(Intel’s/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AMD’sdesignation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Mobiles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3720674" y="5783956"/>
              <a:ext cx="1515118" cy="354085"/>
            </a:xfrm>
            <a:prstGeom prst="rect">
              <a:avLst/>
            </a:prstGeom>
            <a:solidFill>
              <a:srgbClr val="0070C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21" name="Oval 12"/>
          <p:cNvSpPr>
            <a:spLocks noChangeArrowheads="1"/>
          </p:cNvSpPr>
          <p:nvPr/>
        </p:nvSpPr>
        <p:spPr bwMode="auto">
          <a:xfrm>
            <a:off x="5752524" y="175057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" name="Rounded Rectangle 121"/>
          <p:cNvSpPr/>
          <p:nvPr/>
        </p:nvSpPr>
        <p:spPr bwMode="auto">
          <a:xfrm>
            <a:off x="139273" y="5169136"/>
            <a:ext cx="9004728" cy="86398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095665" y="5229200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and AMD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designates them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as mobile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processors)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299990" y="3203975"/>
            <a:ext cx="2680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0000"/>
                </a:solidFill>
              </a:rPr>
              <a:t>C  a  n  c  e  l  </a:t>
            </a:r>
            <a:r>
              <a:rPr lang="en-US" sz="1100" i="1" dirty="0" err="1" smtClean="0">
                <a:solidFill>
                  <a:srgbClr val="FF0000"/>
                </a:solidFill>
              </a:rPr>
              <a:t>l</a:t>
            </a:r>
            <a:r>
              <a:rPr lang="en-US" sz="1100" i="1" dirty="0" smtClean="0">
                <a:solidFill>
                  <a:srgbClr val="FF0000"/>
                </a:solidFill>
              </a:rPr>
              <a:t>  e  d   </a:t>
            </a:r>
            <a:r>
              <a:rPr lang="en-US" sz="1100" i="1" dirty="0" err="1" smtClean="0">
                <a:solidFill>
                  <a:srgbClr val="FF0000"/>
                </a:solidFill>
              </a:rPr>
              <a:t>i</a:t>
            </a:r>
            <a:r>
              <a:rPr lang="en-US" sz="1100" i="1" dirty="0" smtClean="0">
                <a:solidFill>
                  <a:srgbClr val="FF0000"/>
                </a:solidFill>
              </a:rPr>
              <a:t> n   2 0 1 6</a:t>
            </a:r>
          </a:p>
        </p:txBody>
      </p:sp>
      <p:sp>
        <p:nvSpPr>
          <p:cNvPr id="125" name="Rounded Rectangle 124"/>
          <p:cNvSpPr/>
          <p:nvPr/>
        </p:nvSpPr>
        <p:spPr bwMode="auto">
          <a:xfrm>
            <a:off x="26495" y="1538790"/>
            <a:ext cx="1561673" cy="40954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8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42875" y="504825"/>
            <a:ext cx="7218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en-US" sz="1400" b="1" dirty="0" smtClean="0">
                <a:solidFill>
                  <a:srgbClr val="333399"/>
                </a:solidFill>
              </a:rPr>
              <a:t>Example: Recent datacenter [175]</a:t>
            </a:r>
            <a:endParaRPr lang="en-US" altLang="en-US" sz="1400" b="1" dirty="0">
              <a:solidFill>
                <a:srgbClr val="333399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33977"/>
            <a:ext cx="8953500" cy="51424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027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150369" y="540218"/>
            <a:ext cx="779700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Server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platforms classified according to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the number of processors supported</a:t>
            </a:r>
            <a:endParaRPr lang="en-US" altLang="en-US" sz="1400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381250" y="3203623"/>
            <a:ext cx="217328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2S (DP)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396" name="Oval 7"/>
          <p:cNvSpPr>
            <a:spLocks noChangeArrowheads="1"/>
          </p:cNvSpPr>
          <p:nvPr/>
        </p:nvSpPr>
        <p:spPr bwMode="auto">
          <a:xfrm>
            <a:off x="7969250" y="311472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397" name="Line 8"/>
          <p:cNvSpPr>
            <a:spLocks noChangeShapeType="1"/>
          </p:cNvSpPr>
          <p:nvPr/>
        </p:nvSpPr>
        <p:spPr bwMode="auto">
          <a:xfrm>
            <a:off x="3810000" y="1250998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Line 10"/>
          <p:cNvSpPr>
            <a:spLocks noChangeShapeType="1"/>
          </p:cNvSpPr>
          <p:nvPr/>
        </p:nvSpPr>
        <p:spPr bwMode="auto">
          <a:xfrm flipV="1">
            <a:off x="1552575" y="1466898"/>
            <a:ext cx="4356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11"/>
          <p:cNvSpPr>
            <a:spLocks noChangeShapeType="1"/>
          </p:cNvSpPr>
          <p:nvPr/>
        </p:nvSpPr>
        <p:spPr bwMode="auto">
          <a:xfrm flipH="1">
            <a:off x="8007350" y="2928986"/>
            <a:ext cx="3175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Oval 12"/>
          <p:cNvSpPr>
            <a:spLocks noChangeArrowheads="1"/>
          </p:cNvSpPr>
          <p:nvPr/>
        </p:nvSpPr>
        <p:spPr bwMode="auto">
          <a:xfrm>
            <a:off x="1511300" y="166692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>
            <a:off x="1544638" y="146689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2781300" y="908098"/>
            <a:ext cx="20637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6889213" y="3179811"/>
            <a:ext cx="22166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     Platforms </a:t>
            </a:r>
            <a:r>
              <a:rPr lang="en-US" altLang="en-US" sz="1200" b="1" dirty="0">
                <a:latin typeface="Verdana" pitchFamily="34" charset="0"/>
              </a:rPr>
              <a:t>for </a:t>
            </a:r>
            <a:r>
              <a:rPr lang="en-US" altLang="en-US" sz="1200" b="1" dirty="0" smtClean="0">
                <a:latin typeface="Verdana" pitchFamily="34" charset="0"/>
              </a:rPr>
              <a:t>more than 4 or 8 sockets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4" name="Text Box 13"/>
          <p:cNvSpPr txBox="1">
            <a:spLocks noChangeArrowheads="1"/>
          </p:cNvSpPr>
          <p:nvPr/>
        </p:nvSpPr>
        <p:spPr bwMode="auto">
          <a:xfrm>
            <a:off x="2132526" y="3721148"/>
            <a:ext cx="2513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 2- 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(2-socket server platforms)</a:t>
            </a: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4821238" y="3205211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4S/</a:t>
            </a:r>
            <a:r>
              <a:rPr lang="en-US" altLang="en-US" sz="1200" b="1" dirty="0" err="1" smtClean="0">
                <a:latin typeface="Verdana" pitchFamily="34" charset="0"/>
              </a:rPr>
              <a:t>8S</a:t>
            </a:r>
            <a:r>
              <a:rPr lang="en-US" altLang="en-US" sz="1200" b="1" dirty="0" smtClean="0">
                <a:latin typeface="Verdana" pitchFamily="34" charset="0"/>
              </a:rPr>
              <a:t> (MP)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6" name="Oval 12"/>
          <p:cNvSpPr>
            <a:spLocks noChangeArrowheads="1"/>
          </p:cNvSpPr>
          <p:nvPr/>
        </p:nvSpPr>
        <p:spPr bwMode="auto">
          <a:xfrm>
            <a:off x="5881688" y="31099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5908675" y="29099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Text Box 17"/>
          <p:cNvSpPr txBox="1">
            <a:spLocks noChangeArrowheads="1"/>
          </p:cNvSpPr>
          <p:nvPr/>
        </p:nvSpPr>
        <p:spPr bwMode="auto">
          <a:xfrm>
            <a:off x="4592628" y="3722736"/>
            <a:ext cx="25955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4/8-processor </a:t>
            </a:r>
            <a:r>
              <a:rPr lang="en-US" altLang="en-US" sz="1200" i="1" dirty="0">
                <a:latin typeface="Verdana" pitchFamily="34" charset="0"/>
              </a:rPr>
              <a:t>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(</a:t>
            </a:r>
            <a:r>
              <a:rPr lang="en-US" altLang="en-US" sz="1200" i="1" dirty="0" smtClean="0">
                <a:latin typeface="Verdana" pitchFamily="34" charset="0"/>
              </a:rPr>
              <a:t>4/8-socket </a:t>
            </a:r>
            <a:r>
              <a:rPr lang="en-US" altLang="en-US" sz="1200" i="1" dirty="0">
                <a:latin typeface="Verdana" pitchFamily="34" charset="0"/>
              </a:rPr>
              <a:t>server platforms)</a:t>
            </a:r>
          </a:p>
        </p:txBody>
      </p:sp>
      <p:sp>
        <p:nvSpPr>
          <p:cNvPr id="59409" name="Text Box 18"/>
          <p:cNvSpPr txBox="1">
            <a:spLocks noChangeArrowheads="1"/>
          </p:cNvSpPr>
          <p:nvPr/>
        </p:nvSpPr>
        <p:spPr bwMode="auto">
          <a:xfrm>
            <a:off x="7120186" y="3724323"/>
            <a:ext cx="1871025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Server </a:t>
            </a:r>
            <a:r>
              <a:rPr lang="en-US" altLang="en-US" sz="1200" i="1" dirty="0">
                <a:latin typeface="Verdana" pitchFamily="34" charset="0"/>
              </a:rPr>
              <a:t>platforms for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 more than </a:t>
            </a:r>
            <a:r>
              <a:rPr lang="en-US" altLang="en-US" sz="1200" i="1" dirty="0" smtClean="0">
                <a:latin typeface="Verdana" pitchFamily="34" charset="0"/>
              </a:rPr>
              <a:t>the Intel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supported number of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sockets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(4 or 8 sockets)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They need third party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node controllers</a:t>
            </a:r>
            <a:endParaRPr lang="en-US" altLang="en-US" sz="1200" i="1" dirty="0">
              <a:latin typeface="Verdana" pitchFamily="34" charset="0"/>
            </a:endParaRPr>
          </a:p>
        </p:txBody>
      </p:sp>
      <p:sp>
        <p:nvSpPr>
          <p:cNvPr id="59410" name="Text Box 4"/>
          <p:cNvSpPr txBox="1">
            <a:spLocks noChangeArrowheads="1"/>
          </p:cNvSpPr>
          <p:nvPr/>
        </p:nvSpPr>
        <p:spPr bwMode="auto">
          <a:xfrm rot="10800000" flipH="1" flipV="1">
            <a:off x="107950" y="1741536"/>
            <a:ext cx="30273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Uniprocessor 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(UP-server platforms)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1" name="Text Box 20"/>
          <p:cNvSpPr txBox="1">
            <a:spLocks noChangeArrowheads="1"/>
          </p:cNvSpPr>
          <p:nvPr/>
        </p:nvSpPr>
        <p:spPr bwMode="auto">
          <a:xfrm>
            <a:off x="282575" y="2243186"/>
            <a:ext cx="245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1-processor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(1-socket server platforms)</a:t>
            </a:r>
          </a:p>
        </p:txBody>
      </p:sp>
      <p:sp>
        <p:nvSpPr>
          <p:cNvPr id="59412" name="Oval 12"/>
          <p:cNvSpPr>
            <a:spLocks noChangeArrowheads="1"/>
          </p:cNvSpPr>
          <p:nvPr/>
        </p:nvSpPr>
        <p:spPr bwMode="auto">
          <a:xfrm>
            <a:off x="3443288" y="31353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3" name="Line 13"/>
          <p:cNvSpPr>
            <a:spLocks noChangeShapeType="1"/>
          </p:cNvSpPr>
          <p:nvPr/>
        </p:nvSpPr>
        <p:spPr bwMode="auto">
          <a:xfrm>
            <a:off x="3476625" y="29353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4" name="Oval 12"/>
          <p:cNvSpPr>
            <a:spLocks noChangeArrowheads="1"/>
          </p:cNvSpPr>
          <p:nvPr/>
        </p:nvSpPr>
        <p:spPr bwMode="auto">
          <a:xfrm>
            <a:off x="5868988" y="16621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5" name="Line 13"/>
          <p:cNvSpPr>
            <a:spLocks noChangeShapeType="1"/>
          </p:cNvSpPr>
          <p:nvPr/>
        </p:nvSpPr>
        <p:spPr bwMode="auto">
          <a:xfrm>
            <a:off x="5902325" y="14621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6" name="Text Box 4"/>
          <p:cNvSpPr txBox="1">
            <a:spLocks noChangeArrowheads="1"/>
          </p:cNvSpPr>
          <p:nvPr/>
        </p:nvSpPr>
        <p:spPr bwMode="auto">
          <a:xfrm rot="10800000" flipH="1" flipV="1">
            <a:off x="4395788" y="1743123"/>
            <a:ext cx="29829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Multiprocessor 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7" name="Text Box 28"/>
          <p:cNvSpPr txBox="1">
            <a:spLocks noChangeArrowheads="1"/>
          </p:cNvSpPr>
          <p:nvPr/>
        </p:nvSpPr>
        <p:spPr bwMode="auto">
          <a:xfrm>
            <a:off x="3514725" y="2238423"/>
            <a:ext cx="437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Server platforms supporting more than one processor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(Multi-socket server platforms)</a:t>
            </a:r>
          </a:p>
        </p:txBody>
      </p:sp>
      <p:sp>
        <p:nvSpPr>
          <p:cNvPr id="59418" name="Line 8"/>
          <p:cNvSpPr>
            <a:spLocks noChangeShapeType="1"/>
          </p:cNvSpPr>
          <p:nvPr/>
        </p:nvSpPr>
        <p:spPr bwMode="auto">
          <a:xfrm>
            <a:off x="5907088" y="2706736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9" name="Line 10"/>
          <p:cNvSpPr>
            <a:spLocks noChangeShapeType="1"/>
          </p:cNvSpPr>
          <p:nvPr/>
        </p:nvSpPr>
        <p:spPr bwMode="auto">
          <a:xfrm flipV="1">
            <a:off x="3476625" y="2927398"/>
            <a:ext cx="453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hu-HU" altLang="en-US" sz="1600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8814338" y="652472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8823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animBg="1"/>
      <p:bldP spid="59399" grpId="0" animBg="1"/>
      <p:bldP spid="59403" grpId="0"/>
      <p:bldP spid="59404" grpId="0"/>
      <p:bldP spid="59405" grpId="0"/>
      <p:bldP spid="59406" grpId="0" animBg="1"/>
      <p:bldP spid="59407" grpId="0" animBg="1"/>
      <p:bldP spid="59408" grpId="0"/>
      <p:bldP spid="59409" grpId="0"/>
      <p:bldP spid="59412" grpId="0" animBg="1"/>
      <p:bldP spid="59413" grpId="0" animBg="1"/>
      <p:bldP spid="59417" grpId="0"/>
      <p:bldP spid="59418" grpId="0" animBg="1"/>
      <p:bldP spid="5941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4" y="9525"/>
            <a:ext cx="9134475" cy="40005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2514598" y="1309056"/>
            <a:ext cx="4390466" cy="3650114"/>
            <a:chOff x="2272552" y="2418217"/>
            <a:chExt cx="4390466" cy="36501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9643" t="3512" r="19838" b="4514"/>
            <a:stretch/>
          </p:blipFill>
          <p:spPr>
            <a:xfrm>
              <a:off x="2286000" y="2418217"/>
              <a:ext cx="4377018" cy="365011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644" t="28182" r="70918" b="42978"/>
            <a:stretch/>
          </p:blipFill>
          <p:spPr>
            <a:xfrm>
              <a:off x="2272552" y="2433917"/>
              <a:ext cx="1344701" cy="154641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2644" t="28182" r="70918" b="42978"/>
            <a:stretch/>
          </p:blipFill>
          <p:spPr>
            <a:xfrm>
              <a:off x="2290482" y="2438400"/>
              <a:ext cx="1344701" cy="154641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1500" y="503675"/>
            <a:ext cx="5061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Recent market share of 1S and 2S servers [170]</a:t>
            </a:r>
          </a:p>
        </p:txBody>
      </p:sp>
    </p:spTree>
    <p:extLst>
      <p:ext uri="{BB962C8B-B14F-4D97-AF65-F5344CB8AC3E}">
        <p14:creationId xmlns:p14="http://schemas.microsoft.com/office/powerpoint/2010/main" val="139320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63715"/>
            <a:ext cx="88978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At Pentium 4's launch (Nov. 2000) Intel's vice president 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dirty="0" err="1" smtClean="0">
                <a:latin typeface="+mj-lt"/>
              </a:rPr>
              <a:t>Otellini</a:t>
            </a:r>
            <a:r>
              <a:rPr lang="en-US" sz="1400" dirty="0" smtClean="0">
                <a:latin typeface="+mj-lt"/>
              </a:rPr>
              <a:t>) claimed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lifespan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of the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Netburst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microarchitecture to be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7 years </a:t>
            </a:r>
            <a:r>
              <a:rPr lang="en-US" sz="1400" dirty="0" smtClean="0">
                <a:latin typeface="+mj-lt"/>
              </a:rPr>
              <a:t>and expected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its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clock frequency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to break the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10 GHz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mark in 2006 </a:t>
            </a:r>
            <a:r>
              <a:rPr lang="en-US" sz="1400" dirty="0" smtClean="0">
                <a:latin typeface="+mj-lt"/>
              </a:rPr>
              <a:t>[</a:t>
            </a:r>
            <a:r>
              <a:rPr lang="hu-HU" sz="1400" dirty="0" smtClean="0">
                <a:latin typeface="+mj-lt"/>
              </a:rPr>
              <a:t>219</a:t>
            </a:r>
            <a:r>
              <a:rPr lang="en-US" sz="1400" dirty="0" smtClean="0">
                <a:latin typeface="+mj-lt"/>
              </a:rPr>
              <a:t>].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503675"/>
            <a:ext cx="3975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Design target of the Pentium 4 family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147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98" y="1068403"/>
            <a:ext cx="8352814" cy="4908884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79521" y="506252"/>
            <a:ext cx="7116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</a:rPr>
              <a:t>Intel's vs AMD's x86 server market share (Based </a:t>
            </a:r>
            <a:r>
              <a:rPr lang="en-US" sz="1400" b="1" dirty="0" smtClean="0">
                <a:solidFill>
                  <a:srgbClr val="2D2D8A"/>
                </a:solidFill>
              </a:rPr>
              <a:t>on data from [315]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913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150369" y="540218"/>
            <a:ext cx="372698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Intel’s high-end 2S server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platforms 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381250" y="3203623"/>
            <a:ext cx="217328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2S (DP)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396" name="Oval 7"/>
          <p:cNvSpPr>
            <a:spLocks noChangeArrowheads="1"/>
          </p:cNvSpPr>
          <p:nvPr/>
        </p:nvSpPr>
        <p:spPr bwMode="auto">
          <a:xfrm>
            <a:off x="7969250" y="311472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397" name="Line 8"/>
          <p:cNvSpPr>
            <a:spLocks noChangeShapeType="1"/>
          </p:cNvSpPr>
          <p:nvPr/>
        </p:nvSpPr>
        <p:spPr bwMode="auto">
          <a:xfrm>
            <a:off x="3810000" y="1250998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Line 10"/>
          <p:cNvSpPr>
            <a:spLocks noChangeShapeType="1"/>
          </p:cNvSpPr>
          <p:nvPr/>
        </p:nvSpPr>
        <p:spPr bwMode="auto">
          <a:xfrm flipV="1">
            <a:off x="1552575" y="1466898"/>
            <a:ext cx="4356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11"/>
          <p:cNvSpPr>
            <a:spLocks noChangeShapeType="1"/>
          </p:cNvSpPr>
          <p:nvPr/>
        </p:nvSpPr>
        <p:spPr bwMode="auto">
          <a:xfrm flipH="1">
            <a:off x="8007350" y="2928986"/>
            <a:ext cx="3175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Oval 12"/>
          <p:cNvSpPr>
            <a:spLocks noChangeArrowheads="1"/>
          </p:cNvSpPr>
          <p:nvPr/>
        </p:nvSpPr>
        <p:spPr bwMode="auto">
          <a:xfrm>
            <a:off x="1511300" y="166692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>
            <a:off x="1544638" y="146689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2781300" y="908098"/>
            <a:ext cx="20637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6889213" y="3179811"/>
            <a:ext cx="22166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     Platforms </a:t>
            </a:r>
            <a:r>
              <a:rPr lang="en-US" altLang="en-US" sz="1200" b="1" dirty="0">
                <a:latin typeface="Verdana" pitchFamily="34" charset="0"/>
              </a:rPr>
              <a:t>for </a:t>
            </a:r>
            <a:r>
              <a:rPr lang="en-US" altLang="en-US" sz="1200" b="1" dirty="0" smtClean="0">
                <a:latin typeface="Verdana" pitchFamily="34" charset="0"/>
              </a:rPr>
              <a:t>more than 4 or 8 sockets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4" name="Text Box 13"/>
          <p:cNvSpPr txBox="1">
            <a:spLocks noChangeArrowheads="1"/>
          </p:cNvSpPr>
          <p:nvPr/>
        </p:nvSpPr>
        <p:spPr bwMode="auto">
          <a:xfrm>
            <a:off x="2132526" y="3721148"/>
            <a:ext cx="2513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 2- 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(2-socket server platforms)</a:t>
            </a: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4821238" y="3205211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4S/</a:t>
            </a:r>
            <a:r>
              <a:rPr lang="en-US" altLang="en-US" sz="1200" b="1" dirty="0" err="1" smtClean="0">
                <a:latin typeface="Verdana" pitchFamily="34" charset="0"/>
              </a:rPr>
              <a:t>8S</a:t>
            </a:r>
            <a:r>
              <a:rPr lang="en-US" altLang="en-US" sz="1200" b="1" dirty="0" smtClean="0">
                <a:latin typeface="Verdana" pitchFamily="34" charset="0"/>
              </a:rPr>
              <a:t> (MP)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6" name="Oval 12"/>
          <p:cNvSpPr>
            <a:spLocks noChangeArrowheads="1"/>
          </p:cNvSpPr>
          <p:nvPr/>
        </p:nvSpPr>
        <p:spPr bwMode="auto">
          <a:xfrm>
            <a:off x="5881688" y="31099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5908675" y="29099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Text Box 17"/>
          <p:cNvSpPr txBox="1">
            <a:spLocks noChangeArrowheads="1"/>
          </p:cNvSpPr>
          <p:nvPr/>
        </p:nvSpPr>
        <p:spPr bwMode="auto">
          <a:xfrm>
            <a:off x="4592628" y="3722736"/>
            <a:ext cx="25955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4/8-processor </a:t>
            </a:r>
            <a:r>
              <a:rPr lang="en-US" altLang="en-US" sz="1200" i="1" dirty="0">
                <a:latin typeface="Verdana" pitchFamily="34" charset="0"/>
              </a:rPr>
              <a:t>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(</a:t>
            </a:r>
            <a:r>
              <a:rPr lang="en-US" altLang="en-US" sz="1200" i="1" dirty="0" smtClean="0">
                <a:latin typeface="Verdana" pitchFamily="34" charset="0"/>
              </a:rPr>
              <a:t>4/8-socket </a:t>
            </a:r>
            <a:r>
              <a:rPr lang="en-US" altLang="en-US" sz="1200" i="1" dirty="0">
                <a:latin typeface="Verdana" pitchFamily="34" charset="0"/>
              </a:rPr>
              <a:t>server platforms)</a:t>
            </a:r>
          </a:p>
        </p:txBody>
      </p:sp>
      <p:sp>
        <p:nvSpPr>
          <p:cNvPr id="59409" name="Text Box 18"/>
          <p:cNvSpPr txBox="1">
            <a:spLocks noChangeArrowheads="1"/>
          </p:cNvSpPr>
          <p:nvPr/>
        </p:nvSpPr>
        <p:spPr bwMode="auto">
          <a:xfrm>
            <a:off x="7120186" y="3724323"/>
            <a:ext cx="1871025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Server </a:t>
            </a:r>
            <a:r>
              <a:rPr lang="en-US" altLang="en-US" sz="1200" i="1" dirty="0">
                <a:latin typeface="Verdana" pitchFamily="34" charset="0"/>
              </a:rPr>
              <a:t>platforms for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 more than </a:t>
            </a:r>
            <a:r>
              <a:rPr lang="en-US" altLang="en-US" sz="1200" i="1" dirty="0" smtClean="0">
                <a:latin typeface="Verdana" pitchFamily="34" charset="0"/>
              </a:rPr>
              <a:t>the Intel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supported number of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sockets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(4 or 8 sockets)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They need third party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node controllers</a:t>
            </a:r>
            <a:endParaRPr lang="en-US" altLang="en-US" sz="1200" i="1" dirty="0">
              <a:latin typeface="Verdana" pitchFamily="34" charset="0"/>
            </a:endParaRPr>
          </a:p>
        </p:txBody>
      </p:sp>
      <p:sp>
        <p:nvSpPr>
          <p:cNvPr id="59410" name="Text Box 4"/>
          <p:cNvSpPr txBox="1">
            <a:spLocks noChangeArrowheads="1"/>
          </p:cNvSpPr>
          <p:nvPr/>
        </p:nvSpPr>
        <p:spPr bwMode="auto">
          <a:xfrm rot="10800000" flipH="1" flipV="1">
            <a:off x="107950" y="1741536"/>
            <a:ext cx="30273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Uniprocessor 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(UP-server platforms)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1" name="Text Box 20"/>
          <p:cNvSpPr txBox="1">
            <a:spLocks noChangeArrowheads="1"/>
          </p:cNvSpPr>
          <p:nvPr/>
        </p:nvSpPr>
        <p:spPr bwMode="auto">
          <a:xfrm>
            <a:off x="282575" y="2243186"/>
            <a:ext cx="245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1-processor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(1-socket server platforms)</a:t>
            </a:r>
          </a:p>
        </p:txBody>
      </p:sp>
      <p:sp>
        <p:nvSpPr>
          <p:cNvPr id="59412" name="Oval 12"/>
          <p:cNvSpPr>
            <a:spLocks noChangeArrowheads="1"/>
          </p:cNvSpPr>
          <p:nvPr/>
        </p:nvSpPr>
        <p:spPr bwMode="auto">
          <a:xfrm>
            <a:off x="3443288" y="31353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3" name="Line 13"/>
          <p:cNvSpPr>
            <a:spLocks noChangeShapeType="1"/>
          </p:cNvSpPr>
          <p:nvPr/>
        </p:nvSpPr>
        <p:spPr bwMode="auto">
          <a:xfrm>
            <a:off x="3476625" y="29353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4" name="Oval 12"/>
          <p:cNvSpPr>
            <a:spLocks noChangeArrowheads="1"/>
          </p:cNvSpPr>
          <p:nvPr/>
        </p:nvSpPr>
        <p:spPr bwMode="auto">
          <a:xfrm>
            <a:off x="5868988" y="16621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5" name="Line 13"/>
          <p:cNvSpPr>
            <a:spLocks noChangeShapeType="1"/>
          </p:cNvSpPr>
          <p:nvPr/>
        </p:nvSpPr>
        <p:spPr bwMode="auto">
          <a:xfrm>
            <a:off x="5902325" y="14621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6" name="Text Box 4"/>
          <p:cNvSpPr txBox="1">
            <a:spLocks noChangeArrowheads="1"/>
          </p:cNvSpPr>
          <p:nvPr/>
        </p:nvSpPr>
        <p:spPr bwMode="auto">
          <a:xfrm rot="10800000" flipH="1" flipV="1">
            <a:off x="4395788" y="1743123"/>
            <a:ext cx="29829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Multiprocessor 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7" name="Text Box 28"/>
          <p:cNvSpPr txBox="1">
            <a:spLocks noChangeArrowheads="1"/>
          </p:cNvSpPr>
          <p:nvPr/>
        </p:nvSpPr>
        <p:spPr bwMode="auto">
          <a:xfrm>
            <a:off x="3514725" y="2238423"/>
            <a:ext cx="437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Server platforms supporting more than one processor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(Multi-socket server platforms)</a:t>
            </a:r>
          </a:p>
        </p:txBody>
      </p:sp>
      <p:sp>
        <p:nvSpPr>
          <p:cNvPr id="59418" name="Line 8"/>
          <p:cNvSpPr>
            <a:spLocks noChangeShapeType="1"/>
          </p:cNvSpPr>
          <p:nvPr/>
        </p:nvSpPr>
        <p:spPr bwMode="auto">
          <a:xfrm>
            <a:off x="5907088" y="2706736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9" name="Line 10"/>
          <p:cNvSpPr>
            <a:spLocks noChangeShapeType="1"/>
          </p:cNvSpPr>
          <p:nvPr/>
        </p:nvSpPr>
        <p:spPr bwMode="auto">
          <a:xfrm flipV="1">
            <a:off x="3476625" y="2927398"/>
            <a:ext cx="453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hu-HU" altLang="en-US" sz="1600" dirty="0" smtClean="0"/>
          </a:p>
        </p:txBody>
      </p:sp>
      <p:sp>
        <p:nvSpPr>
          <p:cNvPr id="41" name="Rounded Rectangle 40"/>
          <p:cNvSpPr/>
          <p:nvPr/>
        </p:nvSpPr>
        <p:spPr bwMode="auto">
          <a:xfrm>
            <a:off x="2141730" y="2933945"/>
            <a:ext cx="2500322" cy="16381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14338" y="652472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3619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/>
          </p:nvPr>
        </p:nvGraphicFramePr>
        <p:xfrm>
          <a:off x="67376" y="1318663"/>
          <a:ext cx="9005123" cy="2925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403">
                  <a:extLst>
                    <a:ext uri="{9D8B030D-6E8A-4147-A177-3AD203B41FA5}">
                      <a16:colId xmlns:a16="http://schemas.microsoft.com/office/drawing/2014/main" val="86967819"/>
                    </a:ext>
                  </a:extLst>
                </a:gridCol>
                <a:gridCol w="1710938">
                  <a:extLst>
                    <a:ext uri="{9D8B030D-6E8A-4147-A177-3AD203B41FA5}">
                      <a16:colId xmlns:a16="http://schemas.microsoft.com/office/drawing/2014/main" val="3303539019"/>
                    </a:ext>
                  </a:extLst>
                </a:gridCol>
                <a:gridCol w="783294">
                  <a:extLst>
                    <a:ext uri="{9D8B030D-6E8A-4147-A177-3AD203B41FA5}">
                      <a16:colId xmlns:a16="http://schemas.microsoft.com/office/drawing/2014/main" val="970719749"/>
                    </a:ext>
                  </a:extLst>
                </a:gridCol>
                <a:gridCol w="912436">
                  <a:extLst>
                    <a:ext uri="{9D8B030D-6E8A-4147-A177-3AD203B41FA5}">
                      <a16:colId xmlns:a16="http://schemas.microsoft.com/office/drawing/2014/main" val="4115332554"/>
                    </a:ext>
                  </a:extLst>
                </a:gridCol>
                <a:gridCol w="1535684">
                  <a:extLst>
                    <a:ext uri="{9D8B030D-6E8A-4147-A177-3AD203B41FA5}">
                      <a16:colId xmlns:a16="http://schemas.microsoft.com/office/drawing/2014/main" val="3412756130"/>
                    </a:ext>
                  </a:extLst>
                </a:gridCol>
                <a:gridCol w="1535684">
                  <a:extLst>
                    <a:ext uri="{9D8B030D-6E8A-4147-A177-3AD203B41FA5}">
                      <a16:colId xmlns:a16="http://schemas.microsoft.com/office/drawing/2014/main" val="464845211"/>
                    </a:ext>
                  </a:extLst>
                </a:gridCol>
                <a:gridCol w="1535684">
                  <a:extLst>
                    <a:ext uri="{9D8B030D-6E8A-4147-A177-3AD203B41FA5}">
                      <a16:colId xmlns:a16="http://schemas.microsoft.com/office/drawing/2014/main" val="2730644842"/>
                    </a:ext>
                  </a:extLst>
                </a:gridCol>
              </a:tblGrid>
              <a:tr h="589876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Platform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Techn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Date of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Intro.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High-end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ulticore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2S server 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lines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Chipset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Processor socket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7363"/>
                  </a:ext>
                </a:extLst>
              </a:tr>
              <a:tr h="316798">
                <a:tc rowSpan="2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MP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6/2004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Nocona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E7520+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ICH5R/6300ESB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mPGA604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701211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l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10/2005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DP 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.8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(Paxville DP)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69243"/>
                  </a:ext>
                </a:extLst>
              </a:tr>
              <a:tr h="385301">
                <a:tc rowSpan="4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Bensley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50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(Dempsey)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5000+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631xESB/632xESB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LGA771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572423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Core2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51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(Woodcrest)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699658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Core2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(Clowertown)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511904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Penryn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</a:t>
                      </a:r>
                      <a:r>
                        <a:rPr lang="hu-HU" sz="11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11/2007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54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(Harpertown)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8721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484764"/>
            <a:ext cx="6787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Intel’s high-end 2S SMP server platforms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6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/>
          </p:nvPr>
        </p:nvGraphicFramePr>
        <p:xfrm>
          <a:off x="67376" y="1318666"/>
          <a:ext cx="9005123" cy="4392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403">
                  <a:extLst>
                    <a:ext uri="{9D8B030D-6E8A-4147-A177-3AD203B41FA5}">
                      <a16:colId xmlns:a16="http://schemas.microsoft.com/office/drawing/2014/main" val="86967819"/>
                    </a:ext>
                  </a:extLst>
                </a:gridCol>
                <a:gridCol w="1710938">
                  <a:extLst>
                    <a:ext uri="{9D8B030D-6E8A-4147-A177-3AD203B41FA5}">
                      <a16:colId xmlns:a16="http://schemas.microsoft.com/office/drawing/2014/main" val="3303539019"/>
                    </a:ext>
                  </a:extLst>
                </a:gridCol>
                <a:gridCol w="783294">
                  <a:extLst>
                    <a:ext uri="{9D8B030D-6E8A-4147-A177-3AD203B41FA5}">
                      <a16:colId xmlns:a16="http://schemas.microsoft.com/office/drawing/2014/main" val="970719749"/>
                    </a:ext>
                  </a:extLst>
                </a:gridCol>
                <a:gridCol w="912436">
                  <a:extLst>
                    <a:ext uri="{9D8B030D-6E8A-4147-A177-3AD203B41FA5}">
                      <a16:colId xmlns:a16="http://schemas.microsoft.com/office/drawing/2014/main" val="4115332554"/>
                    </a:ext>
                  </a:extLst>
                </a:gridCol>
                <a:gridCol w="1535684">
                  <a:extLst>
                    <a:ext uri="{9D8B030D-6E8A-4147-A177-3AD203B41FA5}">
                      <a16:colId xmlns:a16="http://schemas.microsoft.com/office/drawing/2014/main" val="3412756130"/>
                    </a:ext>
                  </a:extLst>
                </a:gridCol>
                <a:gridCol w="1535684">
                  <a:extLst>
                    <a:ext uri="{9D8B030D-6E8A-4147-A177-3AD203B41FA5}">
                      <a16:colId xmlns:a16="http://schemas.microsoft.com/office/drawing/2014/main" val="464845211"/>
                    </a:ext>
                  </a:extLst>
                </a:gridCol>
                <a:gridCol w="1535684">
                  <a:extLst>
                    <a:ext uri="{9D8B030D-6E8A-4147-A177-3AD203B41FA5}">
                      <a16:colId xmlns:a16="http://schemas.microsoft.com/office/drawing/2014/main" val="2730644842"/>
                    </a:ext>
                  </a:extLst>
                </a:gridCol>
              </a:tblGrid>
              <a:tr h="589876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Platform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Techn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Date of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Intro.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High-end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ulticore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2S server 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lines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Chipset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Processor socket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7363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Tylersburg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3/2009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55xx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 –EP) 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Gainestown)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55xx+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ICH9/ICH10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LGA1366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045782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Boxboro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-EX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3/2010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65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75xx+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ICH10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LGA1567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58398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Westmere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4/2011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E7-28xx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(Westmere-EX)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024335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Brickland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Ivy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Bridge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2/2014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E7-28xx v2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(Ivy Bridge-EX)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C600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Pattsburg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LGA2011-1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725493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Grantley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Haswell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9/2014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E5-26xx v3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(Haswell-EP)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C612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(Wellsburg)</a:t>
                      </a:r>
                      <a:endParaRPr lang="hu-HU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LGA2011-3</a:t>
                      </a:r>
                      <a:endParaRPr lang="hu-HU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470796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Broadwell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E5-26xx v4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(Broadwell-EP)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002690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Purley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Skylake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7/2017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Silver 41xx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(Skylake-SP)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C621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(Lewisburg)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LGA3647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266529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 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Silver 42xx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Lake-SP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829803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??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 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Platinum 92xx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Lake-AP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BGA??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7369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825" y="485875"/>
            <a:ext cx="6787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Intel’s high-end 2S NUMA server platforms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293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528421"/>
              </p:ext>
            </p:extLst>
          </p:nvPr>
        </p:nvGraphicFramePr>
        <p:xfrm>
          <a:off x="67376" y="1318663"/>
          <a:ext cx="9076626" cy="3162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906">
                  <a:extLst>
                    <a:ext uri="{9D8B030D-6E8A-4147-A177-3AD203B41FA5}">
                      <a16:colId xmlns:a16="http://schemas.microsoft.com/office/drawing/2014/main" val="86967819"/>
                    </a:ext>
                  </a:extLst>
                </a:gridCol>
                <a:gridCol w="1220062">
                  <a:extLst>
                    <a:ext uri="{9D8B030D-6E8A-4147-A177-3AD203B41FA5}">
                      <a16:colId xmlns:a16="http://schemas.microsoft.com/office/drawing/2014/main" val="3303539019"/>
                    </a:ext>
                  </a:extLst>
                </a:gridCol>
                <a:gridCol w="847620">
                  <a:extLst>
                    <a:ext uri="{9D8B030D-6E8A-4147-A177-3AD203B41FA5}">
                      <a16:colId xmlns:a16="http://schemas.microsoft.com/office/drawing/2014/main" val="970719749"/>
                    </a:ext>
                  </a:extLst>
                </a:gridCol>
                <a:gridCol w="824345">
                  <a:extLst>
                    <a:ext uri="{9D8B030D-6E8A-4147-A177-3AD203B41FA5}">
                      <a16:colId xmlns:a16="http://schemas.microsoft.com/office/drawing/2014/main" val="4115332554"/>
                    </a:ext>
                  </a:extLst>
                </a:gridCol>
                <a:gridCol w="1506682">
                  <a:extLst>
                    <a:ext uri="{9D8B030D-6E8A-4147-A177-3AD203B41FA5}">
                      <a16:colId xmlns:a16="http://schemas.microsoft.com/office/drawing/2014/main" val="3412756130"/>
                    </a:ext>
                  </a:extLst>
                </a:gridCol>
                <a:gridCol w="1123084">
                  <a:extLst>
                    <a:ext uri="{9D8B030D-6E8A-4147-A177-3AD203B41FA5}">
                      <a16:colId xmlns:a16="http://schemas.microsoft.com/office/drawing/2014/main" val="1062735717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132781250"/>
                    </a:ext>
                  </a:extLst>
                </a:gridCol>
                <a:gridCol w="1409702">
                  <a:extLst>
                    <a:ext uri="{9D8B030D-6E8A-4147-A177-3AD203B41FA5}">
                      <a16:colId xmlns:a16="http://schemas.microsoft.com/office/drawing/2014/main" val="3607554555"/>
                    </a:ext>
                  </a:extLst>
                </a:gridCol>
              </a:tblGrid>
              <a:tr h="589876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Platform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Techn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Date of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Intro.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High-end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ulticore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2S server 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lines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count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L3 cache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No./speed of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em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channels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 socket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7363"/>
                  </a:ext>
                </a:extLst>
              </a:tr>
              <a:tr h="316798">
                <a:tc rowSpan="2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MP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6/2004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Nocona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701211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l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10/2005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DP 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.8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(Paxville DP)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2x1C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69243"/>
                  </a:ext>
                </a:extLst>
              </a:tr>
              <a:tr h="385301">
                <a:tc rowSpan="4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Bensley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50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(Dempsey)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2x1C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 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572423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Core2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51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(Woodcrest)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699658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Core2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(Clowertown)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2x2C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511904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Penryn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</a:t>
                      </a:r>
                      <a:r>
                        <a:rPr lang="hu-HU" sz="11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11/2007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54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(Harpertown)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2x2C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8721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484764"/>
            <a:ext cx="6787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Core counts of Intel’s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high-end 2S SMP server platforms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568615" y="1318663"/>
            <a:ext cx="1116000" cy="31623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/>
          </p:nvPr>
        </p:nvGraphicFramePr>
        <p:xfrm>
          <a:off x="67376" y="1318666"/>
          <a:ext cx="8999623" cy="470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31">
                  <a:extLst>
                    <a:ext uri="{9D8B030D-6E8A-4147-A177-3AD203B41FA5}">
                      <a16:colId xmlns:a16="http://schemas.microsoft.com/office/drawing/2014/main" val="86967819"/>
                    </a:ext>
                  </a:extLst>
                </a:gridCol>
                <a:gridCol w="1190697">
                  <a:extLst>
                    <a:ext uri="{9D8B030D-6E8A-4147-A177-3AD203B41FA5}">
                      <a16:colId xmlns:a16="http://schemas.microsoft.com/office/drawing/2014/main" val="3303539019"/>
                    </a:ext>
                  </a:extLst>
                </a:gridCol>
                <a:gridCol w="869110">
                  <a:extLst>
                    <a:ext uri="{9D8B030D-6E8A-4147-A177-3AD203B41FA5}">
                      <a16:colId xmlns:a16="http://schemas.microsoft.com/office/drawing/2014/main" val="970719749"/>
                    </a:ext>
                  </a:extLst>
                </a:gridCol>
                <a:gridCol w="827772">
                  <a:extLst>
                    <a:ext uri="{9D8B030D-6E8A-4147-A177-3AD203B41FA5}">
                      <a16:colId xmlns:a16="http://schemas.microsoft.com/office/drawing/2014/main" val="4115332554"/>
                    </a:ext>
                  </a:extLst>
                </a:gridCol>
                <a:gridCol w="1520792">
                  <a:extLst>
                    <a:ext uri="{9D8B030D-6E8A-4147-A177-3AD203B41FA5}">
                      <a16:colId xmlns:a16="http://schemas.microsoft.com/office/drawing/2014/main" val="341275613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784958564"/>
                    </a:ext>
                  </a:extLst>
                </a:gridCol>
                <a:gridCol w="1066291">
                  <a:extLst>
                    <a:ext uri="{9D8B030D-6E8A-4147-A177-3AD203B41FA5}">
                      <a16:colId xmlns:a16="http://schemas.microsoft.com/office/drawing/2014/main" val="1409857883"/>
                    </a:ext>
                  </a:extLst>
                </a:gridCol>
                <a:gridCol w="1311150">
                  <a:extLst>
                    <a:ext uri="{9D8B030D-6E8A-4147-A177-3AD203B41FA5}">
                      <a16:colId xmlns:a16="http://schemas.microsoft.com/office/drawing/2014/main" val="552071532"/>
                    </a:ext>
                  </a:extLst>
                </a:gridCol>
              </a:tblGrid>
              <a:tr h="589876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Platform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Techn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Date of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Intro.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High-end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ulticore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2S server 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lines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count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L3 cache/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No./speed of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em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channels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 socket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7363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Tylersburg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3/2009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55xx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 –EP) 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Gainestown)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1333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045782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Boxboro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-EX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3/2010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65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1066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58398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Westmere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4/2011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E7-28xx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(Westmere-EX)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1333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024335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Brickland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Ivy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Bridge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2/2014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E7-28xx v2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(Ivy Bridge-EX)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2.5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725493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Grantley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Haswell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9/2014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E5-26xx v3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(Haswell-EP)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2.5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2133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470796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Broadwell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E5-26xx v4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(Broadwell-EP)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002690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Purley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Skylake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7/2017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Silver 41xx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(Skylake-SP)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1.375/core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266529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 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Silver 42xx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Lake-SP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829803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??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 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Platinum 92xx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Lake-AP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2x28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1.375/core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DDR4-2933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7369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825" y="485875"/>
            <a:ext cx="7771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Core counts of Intel’s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high-end 2S NUMA server platforms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10)</a:t>
            </a:r>
            <a:endParaRPr lang="en-US" sz="160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5571735" y="1318666"/>
            <a:ext cx="1125125" cy="47091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11)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513563"/>
            <a:ext cx="6615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Remark to Intel’s 56-core Cascade Lake 9200-AP processor line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42" b="9532"/>
          <a:stretch/>
        </p:blipFill>
        <p:spPr>
          <a:xfrm>
            <a:off x="4229282" y="2142354"/>
            <a:ext cx="4753208" cy="3041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6"/>
          <a:stretch/>
        </p:blipFill>
        <p:spPr>
          <a:xfrm>
            <a:off x="836585" y="2242820"/>
            <a:ext cx="2812080" cy="27760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1510" y="899718"/>
            <a:ext cx="898249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/>
              <a:t>With this processor line Intel intends to </a:t>
            </a:r>
            <a:r>
              <a:rPr lang="en-US" sz="1400" dirty="0"/>
              <a:t>e</a:t>
            </a:r>
            <a:r>
              <a:rPr lang="en-US" sz="1400" dirty="0" smtClean="0"/>
              <a:t>ncounter AMD’s 64-core EPYC Rome line.</a:t>
            </a:r>
          </a:p>
          <a:p>
            <a:r>
              <a:rPr lang="en-US" sz="1400" dirty="0" smtClean="0"/>
              <a:t>The 9200-AP is a </a:t>
            </a:r>
            <a:r>
              <a:rPr lang="en-US" sz="1400" dirty="0" smtClean="0">
                <a:solidFill>
                  <a:srgbClr val="FF0000"/>
                </a:solidFill>
              </a:rPr>
              <a:t>dual-chip module </a:t>
            </a:r>
            <a:r>
              <a:rPr lang="en-US" sz="1400" dirty="0" smtClean="0"/>
              <a:t>with the </a:t>
            </a:r>
            <a:r>
              <a:rPr lang="en-US" sz="1400" dirty="0" smtClean="0">
                <a:solidFill>
                  <a:srgbClr val="FF0000"/>
                </a:solidFill>
              </a:rPr>
              <a:t>Cascade Lake-SP </a:t>
            </a:r>
            <a:r>
              <a:rPr lang="en-US" sz="1400" dirty="0" smtClean="0"/>
              <a:t>dies interconnected properly,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presumable by an UPI bus, and </a:t>
            </a:r>
            <a:r>
              <a:rPr lang="en-US" sz="1400" dirty="0" smtClean="0">
                <a:solidFill>
                  <a:srgbClr val="0070C0"/>
                </a:solidFill>
              </a:rPr>
              <a:t>placed into a BGA </a:t>
            </a:r>
            <a:r>
              <a:rPr lang="en-US" sz="1400" dirty="0" smtClean="0"/>
              <a:t>(Ball Grid Array</a:t>
            </a:r>
            <a:r>
              <a:rPr lang="en-US" sz="1400" dirty="0" smtClean="0">
                <a:solidFill>
                  <a:srgbClr val="0070C0"/>
                </a:solidFill>
              </a:rPr>
              <a:t>) package</a:t>
            </a:r>
            <a:r>
              <a:rPr lang="en-US" sz="1400" dirty="0" smtClean="0"/>
              <a:t>, </a:t>
            </a:r>
            <a:r>
              <a:rPr lang="en-US" sz="1400" dirty="0"/>
              <a:t>as </a:t>
            </a:r>
            <a:r>
              <a:rPr lang="en-US" sz="1400" dirty="0" smtClean="0"/>
              <a:t>indicated in the</a:t>
            </a:r>
          </a:p>
          <a:p>
            <a:r>
              <a:rPr lang="en-US" sz="1400" dirty="0" smtClean="0"/>
              <a:t>  left </a:t>
            </a:r>
            <a:r>
              <a:rPr lang="en-US" sz="1400" dirty="0"/>
              <a:t>Figure, </a:t>
            </a:r>
            <a:r>
              <a:rPr lang="en-US" sz="1400" dirty="0" smtClean="0"/>
              <a:t>that will be surface mounted (soldered) onto the mainboard.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5233418"/>
            <a:ext cx="4463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Dual-chip module of the 9200-AP [314]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4385736" y="5233071"/>
            <a:ext cx="4662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Dual-socket server based on the 9200-AP [314]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500" y="5696090"/>
            <a:ext cx="907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 </a:t>
            </a:r>
            <a:r>
              <a:rPr lang="en-US" sz="1400" dirty="0" smtClean="0">
                <a:solidFill>
                  <a:srgbClr val="0070C0"/>
                </a:solidFill>
              </a:rPr>
              <a:t>dual socket server </a:t>
            </a:r>
            <a:r>
              <a:rPr lang="en-US" sz="1400" dirty="0" smtClean="0"/>
              <a:t>built up of the Cascade Lake 9200-AP (see the Figure on the right) appears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and operates actually as </a:t>
            </a:r>
            <a:r>
              <a:rPr lang="en-US" sz="1400" dirty="0" smtClean="0">
                <a:solidFill>
                  <a:srgbClr val="0070C0"/>
                </a:solidFill>
              </a:rPr>
              <a:t>4-processor server</a:t>
            </a:r>
            <a:r>
              <a:rPr lang="en-US" sz="1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642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365759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12)</a:t>
            </a:r>
            <a:endParaRPr lang="en-US" altLang="en-US" sz="1600" dirty="0"/>
          </a:p>
        </p:txBody>
      </p:sp>
      <p:sp>
        <p:nvSpPr>
          <p:cNvPr id="81" name="TextBox 80"/>
          <p:cNvSpPr txBox="1"/>
          <p:nvPr/>
        </p:nvSpPr>
        <p:spPr>
          <a:xfrm>
            <a:off x="78997" y="500663"/>
            <a:ext cx="9856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Rising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core counts in Intel's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high-end 2S server processors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1500" y="1091860"/>
            <a:ext cx="9041450" cy="5585391"/>
            <a:chOff x="456671" y="691504"/>
            <a:chExt cx="9041450" cy="5585391"/>
          </a:xfrm>
        </p:grpSpPr>
        <p:grpSp>
          <p:nvGrpSpPr>
            <p:cNvPr id="4" name="Group 3"/>
            <p:cNvGrpSpPr/>
            <p:nvPr/>
          </p:nvGrpSpPr>
          <p:grpSpPr>
            <a:xfrm>
              <a:off x="458815" y="691504"/>
              <a:ext cx="9039306" cy="5585391"/>
              <a:chOff x="116505" y="755374"/>
              <a:chExt cx="9039306" cy="5585391"/>
            </a:xfrm>
          </p:grpSpPr>
          <p:cxnSp>
            <p:nvCxnSpPr>
              <p:cNvPr id="16" name="Egyenes összekötő nyíllal 4"/>
              <p:cNvCxnSpPr/>
              <p:nvPr/>
            </p:nvCxnSpPr>
            <p:spPr>
              <a:xfrm flipH="1" flipV="1">
                <a:off x="603904" y="1179822"/>
                <a:ext cx="76" cy="4932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nyíllal 6"/>
              <p:cNvCxnSpPr/>
              <p:nvPr/>
            </p:nvCxnSpPr>
            <p:spPr>
              <a:xfrm flipV="1">
                <a:off x="544790" y="5978825"/>
                <a:ext cx="8496000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gyenes összekötő 11"/>
              <p:cNvCxnSpPr/>
              <p:nvPr/>
            </p:nvCxnSpPr>
            <p:spPr>
              <a:xfrm>
                <a:off x="1155886" y="591613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2"/>
              <p:cNvCxnSpPr/>
              <p:nvPr/>
            </p:nvCxnSpPr>
            <p:spPr>
              <a:xfrm>
                <a:off x="1703881" y="59148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gyenes összekötő 13"/>
              <p:cNvCxnSpPr/>
              <p:nvPr/>
            </p:nvCxnSpPr>
            <p:spPr>
              <a:xfrm>
                <a:off x="2253087" y="591423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gyenes összekötő 14"/>
              <p:cNvCxnSpPr/>
              <p:nvPr/>
            </p:nvCxnSpPr>
            <p:spPr>
              <a:xfrm>
                <a:off x="2801082" y="59129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15"/>
              <p:cNvCxnSpPr/>
              <p:nvPr/>
            </p:nvCxnSpPr>
            <p:spPr>
              <a:xfrm>
                <a:off x="335513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16"/>
              <p:cNvCxnSpPr/>
              <p:nvPr/>
            </p:nvCxnSpPr>
            <p:spPr>
              <a:xfrm>
                <a:off x="390312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17"/>
              <p:cNvCxnSpPr/>
              <p:nvPr/>
            </p:nvCxnSpPr>
            <p:spPr>
              <a:xfrm>
                <a:off x="445233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18"/>
              <p:cNvCxnSpPr/>
              <p:nvPr/>
            </p:nvCxnSpPr>
            <p:spPr>
              <a:xfrm>
                <a:off x="500032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19"/>
              <p:cNvCxnSpPr/>
              <p:nvPr/>
            </p:nvCxnSpPr>
            <p:spPr>
              <a:xfrm>
                <a:off x="555050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20"/>
              <p:cNvCxnSpPr/>
              <p:nvPr/>
            </p:nvCxnSpPr>
            <p:spPr>
              <a:xfrm>
                <a:off x="609849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21"/>
              <p:cNvCxnSpPr/>
              <p:nvPr/>
            </p:nvCxnSpPr>
            <p:spPr>
              <a:xfrm>
                <a:off x="664770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gyenes összekötő 22"/>
              <p:cNvCxnSpPr/>
              <p:nvPr/>
            </p:nvCxnSpPr>
            <p:spPr>
              <a:xfrm>
                <a:off x="719569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Szövegdoboz 27"/>
              <p:cNvSpPr txBox="1"/>
              <p:nvPr/>
            </p:nvSpPr>
            <p:spPr>
              <a:xfrm>
                <a:off x="258296" y="755374"/>
                <a:ext cx="691215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Core</a:t>
                </a:r>
                <a:br>
                  <a:rPr kumimoji="0" lang="hu-HU" sz="12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kumimoji="0" lang="hu-HU" sz="12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count</a:t>
                </a:r>
              </a:p>
            </p:txBody>
          </p:sp>
          <p:sp>
            <p:nvSpPr>
              <p:cNvPr id="31" name="Szövegdoboz 28"/>
              <p:cNvSpPr txBox="1"/>
              <p:nvPr/>
            </p:nvSpPr>
            <p:spPr>
              <a:xfrm>
                <a:off x="1132028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</a:p>
            </p:txBody>
          </p:sp>
          <p:sp>
            <p:nvSpPr>
              <p:cNvPr id="32" name="Szövegdoboz 29"/>
              <p:cNvSpPr txBox="1"/>
              <p:nvPr/>
            </p:nvSpPr>
            <p:spPr>
              <a:xfrm>
                <a:off x="2232959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</a:p>
            </p:txBody>
          </p:sp>
          <p:sp>
            <p:nvSpPr>
              <p:cNvPr id="33" name="Szövegdoboz 30"/>
              <p:cNvSpPr txBox="1"/>
              <p:nvPr/>
            </p:nvSpPr>
            <p:spPr>
              <a:xfrm>
                <a:off x="3341046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</a:p>
            </p:txBody>
          </p:sp>
          <p:sp>
            <p:nvSpPr>
              <p:cNvPr id="34" name="Szövegdoboz 31"/>
              <p:cNvSpPr txBox="1"/>
              <p:nvPr/>
            </p:nvSpPr>
            <p:spPr>
              <a:xfrm>
                <a:off x="4429442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</a:p>
            </p:txBody>
          </p:sp>
          <p:sp>
            <p:nvSpPr>
              <p:cNvPr id="35" name="Szövegdoboz 32"/>
              <p:cNvSpPr txBox="1"/>
              <p:nvPr/>
            </p:nvSpPr>
            <p:spPr>
              <a:xfrm>
                <a:off x="5532051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</a:p>
            </p:txBody>
          </p:sp>
          <p:sp>
            <p:nvSpPr>
              <p:cNvPr id="36" name="Szövegdoboz 33"/>
              <p:cNvSpPr txBox="1"/>
              <p:nvPr/>
            </p:nvSpPr>
            <p:spPr>
              <a:xfrm>
                <a:off x="6630135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</a:p>
            </p:txBody>
          </p:sp>
          <p:sp>
            <p:nvSpPr>
              <p:cNvPr id="37" name="Szövegdoboz 34"/>
              <p:cNvSpPr txBox="1"/>
              <p:nvPr/>
            </p:nvSpPr>
            <p:spPr>
              <a:xfrm>
                <a:off x="8551050" y="6056072"/>
                <a:ext cx="604761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</a:p>
            </p:txBody>
          </p:sp>
          <p:sp>
            <p:nvSpPr>
              <p:cNvPr id="38" name="Szövegdoboz 46"/>
              <p:cNvSpPr txBox="1"/>
              <p:nvPr/>
            </p:nvSpPr>
            <p:spPr>
              <a:xfrm>
                <a:off x="599812" y="4665899"/>
                <a:ext cx="1109598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DP 2.8 GHz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(90 nm)</a:t>
                </a:r>
              </a:p>
            </p:txBody>
          </p:sp>
          <p:sp>
            <p:nvSpPr>
              <p:cNvPr id="39" name="Szövegdoboz 56"/>
              <p:cNvSpPr txBox="1"/>
              <p:nvPr/>
            </p:nvSpPr>
            <p:spPr>
              <a:xfrm>
                <a:off x="1275804" y="3894695"/>
                <a:ext cx="740907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3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xx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(65 nm)</a:t>
                </a:r>
              </a:p>
            </p:txBody>
          </p:sp>
          <p:sp>
            <p:nvSpPr>
              <p:cNvPr id="40" name="Szövegdoboz 57"/>
              <p:cNvSpPr txBox="1"/>
              <p:nvPr/>
            </p:nvSpPr>
            <p:spPr>
              <a:xfrm>
                <a:off x="1868553" y="3779444"/>
                <a:ext cx="740907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xx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41" name="Szövegdoboz 58"/>
              <p:cNvSpPr txBox="1"/>
              <p:nvPr/>
            </p:nvSpPr>
            <p:spPr>
              <a:xfrm>
                <a:off x="2640587" y="3101687"/>
                <a:ext cx="1302766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Nehalem-EX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(45 </a:t>
                </a:r>
                <a:r>
                  <a:rPr kumimoji="0" lang="hu-HU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nm)</a:t>
                </a:r>
                <a:endPara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2" name="Szövegdoboz 59"/>
              <p:cNvSpPr txBox="1"/>
              <p:nvPr/>
            </p:nvSpPr>
            <p:spPr>
              <a:xfrm>
                <a:off x="3514254" y="2688945"/>
                <a:ext cx="1311578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Westmere-EX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(32 </a:t>
                </a:r>
                <a:r>
                  <a:rPr kumimoji="0" lang="hu-HU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nm)</a:t>
                </a:r>
                <a:endPara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3" name="Szövegdoboz 60"/>
              <p:cNvSpPr txBox="1"/>
              <p:nvPr/>
            </p:nvSpPr>
            <p:spPr>
              <a:xfrm>
                <a:off x="4479846" y="2393968"/>
                <a:ext cx="1311641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Ivy-Bridge-EX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(22 </a:t>
                </a:r>
                <a:r>
                  <a:rPr kumimoji="0" lang="hu-HU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nm)</a:t>
                </a:r>
                <a:endPara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" name="Szövegdoboz 61"/>
              <p:cNvSpPr txBox="1"/>
              <p:nvPr/>
            </p:nvSpPr>
            <p:spPr>
              <a:xfrm>
                <a:off x="6166368" y="1639308"/>
                <a:ext cx="1241045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Broadwell-E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(14 </a:t>
                </a:r>
                <a:r>
                  <a:rPr kumimoji="0" lang="hu-HU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nm)</a:t>
                </a:r>
                <a:endPara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4887644" y="2812271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4045086" y="3307290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3422981" y="3561916"/>
                <a:ext cx="45719" cy="181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2140810" y="4333747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1584110" y="4354864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1089046" y="5139451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1" name="Szövegdoboz 35"/>
              <p:cNvSpPr txBox="1"/>
              <p:nvPr/>
            </p:nvSpPr>
            <p:spPr>
              <a:xfrm>
                <a:off x="171937" y="5057605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52" name="Szövegdoboz 36"/>
              <p:cNvSpPr txBox="1"/>
              <p:nvPr/>
            </p:nvSpPr>
            <p:spPr>
              <a:xfrm>
                <a:off x="169444" y="4271697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</a:p>
            </p:txBody>
          </p:sp>
          <p:sp>
            <p:nvSpPr>
              <p:cNvPr id="53" name="Szövegdoboz 37"/>
              <p:cNvSpPr txBox="1"/>
              <p:nvPr/>
            </p:nvSpPr>
            <p:spPr>
              <a:xfrm>
                <a:off x="174783" y="3463659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</a:p>
            </p:txBody>
          </p:sp>
          <p:sp>
            <p:nvSpPr>
              <p:cNvPr id="54" name="Szövegdoboz 38"/>
              <p:cNvSpPr txBox="1"/>
              <p:nvPr/>
            </p:nvSpPr>
            <p:spPr>
              <a:xfrm>
                <a:off x="117853" y="2556211"/>
                <a:ext cx="364202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1</a:t>
                </a:r>
                <a:r>
                  <a: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  <a:endPara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5" name="Szövegdoboz 39"/>
              <p:cNvSpPr txBox="1"/>
              <p:nvPr/>
            </p:nvSpPr>
            <p:spPr>
              <a:xfrm>
                <a:off x="119836" y="2062968"/>
                <a:ext cx="364202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28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56" name="Egyenes összekötő 40"/>
              <p:cNvCxnSpPr/>
              <p:nvPr/>
            </p:nvCxnSpPr>
            <p:spPr>
              <a:xfrm rot="5400000">
                <a:off x="589312" y="4318466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Egyenes összekötő 41"/>
              <p:cNvCxnSpPr/>
              <p:nvPr/>
            </p:nvCxnSpPr>
            <p:spPr>
              <a:xfrm rot="5400000">
                <a:off x="596656" y="2111906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Egyenes összekötő 43"/>
              <p:cNvCxnSpPr/>
              <p:nvPr/>
            </p:nvCxnSpPr>
            <p:spPr>
              <a:xfrm rot="5400000">
                <a:off x="603211" y="2612537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Szövegdoboz 47"/>
              <p:cNvSpPr txBox="1"/>
              <p:nvPr/>
            </p:nvSpPr>
            <p:spPr>
              <a:xfrm>
                <a:off x="117853" y="2230968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24</a:t>
                </a:r>
              </a:p>
            </p:txBody>
          </p:sp>
          <p:sp>
            <p:nvSpPr>
              <p:cNvPr id="60" name="Szövegdoboz 52"/>
              <p:cNvSpPr txBox="1"/>
              <p:nvPr/>
            </p:nvSpPr>
            <p:spPr>
              <a:xfrm>
                <a:off x="121760" y="322154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</a:p>
            </p:txBody>
          </p:sp>
          <p:cxnSp>
            <p:nvCxnSpPr>
              <p:cNvPr id="61" name="Egyenes összekötő 53"/>
              <p:cNvCxnSpPr/>
              <p:nvPr/>
            </p:nvCxnSpPr>
            <p:spPr>
              <a:xfrm rot="5400000">
                <a:off x="589924" y="354020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Egyenes összekötő 54"/>
              <p:cNvCxnSpPr/>
              <p:nvPr/>
            </p:nvCxnSpPr>
            <p:spPr>
              <a:xfrm rot="5400000">
                <a:off x="590616" y="2265924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Egyenes összekötő 55"/>
              <p:cNvCxnSpPr/>
              <p:nvPr/>
            </p:nvCxnSpPr>
            <p:spPr>
              <a:xfrm rot="5400000">
                <a:off x="587316" y="5136424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Egyenes összekötő 71"/>
              <p:cNvCxnSpPr/>
              <p:nvPr/>
            </p:nvCxnSpPr>
            <p:spPr>
              <a:xfrm rot="5400000">
                <a:off x="589312" y="328961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Egyenes összekötő 74"/>
              <p:cNvCxnSpPr/>
              <p:nvPr/>
            </p:nvCxnSpPr>
            <p:spPr>
              <a:xfrm rot="5400000">
                <a:off x="587351" y="3848645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Szövegdoboz 75"/>
              <p:cNvSpPr txBox="1"/>
              <p:nvPr/>
            </p:nvSpPr>
            <p:spPr>
              <a:xfrm>
                <a:off x="174783" y="380384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6</a:t>
                </a:r>
              </a:p>
            </p:txBody>
          </p:sp>
          <p:cxnSp>
            <p:nvCxnSpPr>
              <p:cNvPr id="67" name="Egyenes összekötő 76"/>
              <p:cNvCxnSpPr/>
              <p:nvPr/>
            </p:nvCxnSpPr>
            <p:spPr>
              <a:xfrm rot="5400000">
                <a:off x="594849" y="282302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Szövegdoboz 77"/>
              <p:cNvSpPr txBox="1"/>
              <p:nvPr/>
            </p:nvSpPr>
            <p:spPr>
              <a:xfrm>
                <a:off x="116505" y="277657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15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828909" y="2716900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26240" y="221606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 rot="60000">
              <a:off x="6148043" y="2630486"/>
              <a:ext cx="1260000" cy="288000"/>
              <a:chOff x="5213339" y="3196036"/>
              <a:chExt cx="1260000" cy="288000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 rot="20383141">
                <a:off x="5213339" y="3196036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" name="Szövegdoboz 69"/>
              <p:cNvSpPr txBox="1"/>
              <p:nvPr/>
            </p:nvSpPr>
            <p:spPr>
              <a:xfrm rot="20348621">
                <a:off x="5275820" y="3196773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~2x/4 years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 rot="21136769">
              <a:off x="1929211" y="4726042"/>
              <a:ext cx="1260000" cy="293400"/>
              <a:chOff x="4996461" y="3260162"/>
              <a:chExt cx="1260000" cy="293400"/>
            </a:xfrm>
          </p:grpSpPr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 rot="19783231">
                <a:off x="4996461" y="3265562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3" name="Szövegdoboz 69"/>
              <p:cNvSpPr txBox="1"/>
              <p:nvPr/>
            </p:nvSpPr>
            <p:spPr>
              <a:xfrm rot="19718289">
                <a:off x="5077249" y="3260162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~2x/2 years</a:t>
                </a:r>
              </a:p>
            </p:txBody>
          </p:sp>
        </p:grpSp>
        <p:sp>
          <p:nvSpPr>
            <p:cNvPr id="2" name="Down Arrow 1"/>
            <p:cNvSpPr/>
            <p:nvPr/>
          </p:nvSpPr>
          <p:spPr bwMode="auto">
            <a:xfrm>
              <a:off x="3697404" y="2510589"/>
              <a:ext cx="137160" cy="548640"/>
            </a:xfrm>
            <a:prstGeom prst="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07573" y="1800514"/>
              <a:ext cx="1936749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Emergence of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 L3 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caches in the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 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Core 2-based DP 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line</a:t>
              </a:r>
            </a:p>
          </p:txBody>
        </p:sp>
        <p:cxnSp>
          <p:nvCxnSpPr>
            <p:cNvPr id="76" name="Egyenes összekötő 22"/>
            <p:cNvCxnSpPr/>
            <p:nvPr/>
          </p:nvCxnSpPr>
          <p:spPr>
            <a:xfrm>
              <a:off x="8093121" y="585429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6145145" y="250679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Szövegdoboz 61"/>
            <p:cNvSpPr txBox="1"/>
            <p:nvPr/>
          </p:nvSpPr>
          <p:spPr>
            <a:xfrm>
              <a:off x="5755777" y="1939252"/>
              <a:ext cx="106792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-E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" name="Szövegdoboz 61"/>
            <p:cNvSpPr txBox="1"/>
            <p:nvPr/>
          </p:nvSpPr>
          <p:spPr>
            <a:xfrm>
              <a:off x="7276157" y="3179178"/>
              <a:ext cx="1128835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-SP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(14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 flipH="1">
              <a:off x="1706094" y="5071288"/>
              <a:ext cx="45719" cy="173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2" name="Szövegdoboz 46"/>
            <p:cNvSpPr txBox="1"/>
            <p:nvPr/>
          </p:nvSpPr>
          <p:spPr>
            <a:xfrm>
              <a:off x="1358195" y="5161280"/>
              <a:ext cx="79015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 51xx</a:t>
              </a:r>
              <a:endPara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 nm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9" name="Straight Connector 68"/>
            <p:cNvCxnSpPr>
              <a:stCxn id="47" idx="3"/>
              <a:endCxn id="92" idx="0"/>
            </p:cNvCxnSpPr>
            <p:nvPr/>
          </p:nvCxnSpPr>
          <p:spPr bwMode="auto">
            <a:xfrm flipH="1">
              <a:off x="1753273" y="3589870"/>
              <a:ext cx="2067002" cy="157141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72"/>
            <p:cNvCxnSpPr>
              <a:endCxn id="47" idx="3"/>
            </p:cNvCxnSpPr>
            <p:nvPr/>
          </p:nvCxnSpPr>
          <p:spPr bwMode="auto">
            <a:xfrm flipH="1">
              <a:off x="3820275" y="2063961"/>
              <a:ext cx="4151816" cy="1525909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3229892" y="4280708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583011" y="3075516"/>
              <a:ext cx="152157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Two-die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implementations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 bwMode="auto">
            <a:xfrm flipH="1">
              <a:off x="1988568" y="3528226"/>
              <a:ext cx="159782" cy="282051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Straight Arrow Connector 88"/>
            <p:cNvCxnSpPr>
              <a:stCxn id="87" idx="2"/>
            </p:cNvCxnSpPr>
            <p:nvPr/>
          </p:nvCxnSpPr>
          <p:spPr bwMode="auto">
            <a:xfrm>
              <a:off x="2343796" y="3552570"/>
              <a:ext cx="237521" cy="224648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3" name="Szövegdoboz 52"/>
            <p:cNvSpPr txBox="1"/>
            <p:nvPr/>
          </p:nvSpPr>
          <p:spPr>
            <a:xfrm>
              <a:off x="456671" y="2937207"/>
              <a:ext cx="389850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94" name="Egyenes összekötő 76"/>
            <p:cNvCxnSpPr/>
            <p:nvPr/>
          </p:nvCxnSpPr>
          <p:spPr>
            <a:xfrm rot="5400000">
              <a:off x="938635" y="3000327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Egyenes összekötő 22"/>
          <p:cNvCxnSpPr/>
          <p:nvPr/>
        </p:nvCxnSpPr>
        <p:spPr>
          <a:xfrm>
            <a:off x="8262410" y="6194288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Szövegdoboz 33"/>
          <p:cNvSpPr txBox="1"/>
          <p:nvPr/>
        </p:nvSpPr>
        <p:spPr>
          <a:xfrm>
            <a:off x="7692930" y="6328220"/>
            <a:ext cx="595035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201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2" name="Egyenes összekötő 22"/>
          <p:cNvCxnSpPr/>
          <p:nvPr/>
        </p:nvCxnSpPr>
        <p:spPr>
          <a:xfrm>
            <a:off x="8812370" y="6199831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gyenes összekötő 54"/>
          <p:cNvCxnSpPr/>
          <p:nvPr/>
        </p:nvCxnSpPr>
        <p:spPr>
          <a:xfrm rot="5400000">
            <a:off x="552329" y="1583193"/>
            <a:ext cx="0" cy="1647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Szövegdoboz 39"/>
          <p:cNvSpPr txBox="1"/>
          <p:nvPr/>
        </p:nvSpPr>
        <p:spPr>
          <a:xfrm>
            <a:off x="46532" y="1522624"/>
            <a:ext cx="38985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56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307668" y="15226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08" name="Szövegdoboz 61"/>
          <p:cNvSpPr txBox="1"/>
          <p:nvPr/>
        </p:nvSpPr>
        <p:spPr>
          <a:xfrm>
            <a:off x="7587335" y="1170129"/>
            <a:ext cx="155619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Cascade Lake-AP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, 2 dies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298383" y="300900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317305" y="33032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3" name="Szövegdoboz 61"/>
          <p:cNvSpPr txBox="1"/>
          <p:nvPr/>
        </p:nvSpPr>
        <p:spPr>
          <a:xfrm>
            <a:off x="7630300" y="3146578"/>
            <a:ext cx="155856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Cascade Lake-SP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9" name="Straight Arrow Connector 118"/>
          <p:cNvCxnSpPr/>
          <p:nvPr/>
        </p:nvCxnSpPr>
        <p:spPr bwMode="auto">
          <a:xfrm>
            <a:off x="5883641" y="2686543"/>
            <a:ext cx="0" cy="20529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Straight Arrow Connector 119"/>
          <p:cNvCxnSpPr/>
          <p:nvPr/>
        </p:nvCxnSpPr>
        <p:spPr bwMode="auto">
          <a:xfrm>
            <a:off x="6753260" y="2381013"/>
            <a:ext cx="0" cy="20529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/>
          <p:cNvCxnSpPr/>
          <p:nvPr/>
        </p:nvCxnSpPr>
        <p:spPr bwMode="auto">
          <a:xfrm>
            <a:off x="4042450" y="3405618"/>
            <a:ext cx="0" cy="20529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4" name="Rectangle 133"/>
          <p:cNvSpPr>
            <a:spLocks noChangeArrowheads="1"/>
          </p:cNvSpPr>
          <p:nvPr/>
        </p:nvSpPr>
        <p:spPr bwMode="auto">
          <a:xfrm>
            <a:off x="2844721" y="4632939"/>
            <a:ext cx="44613" cy="18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37" name="Straight Arrow Connector 136"/>
          <p:cNvCxnSpPr/>
          <p:nvPr/>
        </p:nvCxnSpPr>
        <p:spPr bwMode="auto">
          <a:xfrm flipH="1" flipV="1">
            <a:off x="2966333" y="4763263"/>
            <a:ext cx="180000" cy="12768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8" name="Szövegdoboz 57"/>
          <p:cNvSpPr txBox="1"/>
          <p:nvPr/>
        </p:nvSpPr>
        <p:spPr>
          <a:xfrm>
            <a:off x="2682198" y="4823843"/>
            <a:ext cx="1460657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55xx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(Nehalem-EP)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(45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  <a:r>
              <a:rPr lang="en-US" sz="10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10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814338" y="652315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187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12b)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3708" y="506877"/>
            <a:ext cx="8129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Remarks to the </a:t>
            </a:r>
            <a:r>
              <a:rPr lang="hu-HU" sz="1400" dirty="0" smtClean="0">
                <a:solidFill>
                  <a:srgbClr val="FF0000"/>
                </a:solidFill>
                <a:cs typeface="Times New Roman" pitchFamily="18" charset="0"/>
              </a:rPr>
              <a:t>rate of rising core counts in Intel's </a:t>
            </a: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high-end</a:t>
            </a:r>
            <a:r>
              <a:rPr lang="hu-HU" sz="14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4S/</a:t>
            </a:r>
            <a:r>
              <a:rPr lang="en-US" sz="1400" dirty="0" err="1" smtClean="0">
                <a:solidFill>
                  <a:srgbClr val="FF0000"/>
                </a:solidFill>
                <a:cs typeface="Times New Roman" pitchFamily="18" charset="0"/>
              </a:rPr>
              <a:t>8S</a:t>
            </a: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FF0000"/>
                </a:solidFill>
                <a:cs typeface="Times New Roman" pitchFamily="18" charset="0"/>
              </a:rPr>
              <a:t>server</a:t>
            </a: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 processor</a:t>
            </a:r>
            <a:r>
              <a:rPr lang="hu-HU" sz="1400" dirty="0" smtClean="0">
                <a:solidFill>
                  <a:srgbClr val="FF0000"/>
                </a:solidFill>
                <a:cs typeface="Times New Roman" pitchFamily="18" charset="0"/>
              </a:rPr>
              <a:t>s -</a:t>
            </a: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endParaRPr lang="en-US" sz="14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383" y="863715"/>
            <a:ext cx="884713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06650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As the Figure above  demonstrates,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the core count of Intel’s early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-less 4S server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406650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   processors has doubled roughly biannually.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06650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This is obvious, since the evolving IC  technology allowed to double transistor counts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406650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roughly in every new technology node.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06650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Consequently,  in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-less processors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twice as many transistors per technology node permit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406650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     the doubling of core counts also roughly biannually.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Nevertheless, </a:t>
            </a:r>
            <a:r>
              <a:rPr lang="en-US" sz="1400" dirty="0" smtClean="0">
                <a:solidFill>
                  <a:srgbClr val="000000"/>
                </a:solidFill>
              </a:rPr>
              <a:t>processors with L3 cache have significantly more transistors and mainly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due </a:t>
            </a:r>
            <a:r>
              <a:rPr lang="en-US" sz="1400" dirty="0">
                <a:solidFill>
                  <a:srgbClr val="000000"/>
                </a:solidFill>
              </a:rPr>
              <a:t>to power restrictions </a:t>
            </a:r>
            <a:r>
              <a:rPr lang="en-US" sz="1400" dirty="0">
                <a:solidFill>
                  <a:srgbClr val="0070C0"/>
                </a:solidFill>
              </a:rPr>
              <a:t>Intel could raise transistor counts on server </a:t>
            </a:r>
            <a:r>
              <a:rPr lang="en-US" sz="1400" dirty="0" smtClean="0">
                <a:solidFill>
                  <a:srgbClr val="0070C0"/>
                </a:solidFill>
              </a:rPr>
              <a:t>dies only </a:t>
            </a:r>
            <a:r>
              <a:rPr lang="en-US" sz="1400" dirty="0">
                <a:solidFill>
                  <a:srgbClr val="0070C0"/>
                </a:solidFill>
              </a:rPr>
              <a:t>at the </a:t>
            </a:r>
            <a:endParaRPr lang="en-US" sz="1400" dirty="0" smtClean="0">
              <a:solidFill>
                <a:srgbClr val="0070C0"/>
              </a:solidFill>
            </a:endParaRPr>
          </a:p>
          <a:p>
            <a:pPr lvl="0"/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 modest </a:t>
            </a:r>
            <a:r>
              <a:rPr lang="en-US" sz="1400" dirty="0">
                <a:solidFill>
                  <a:srgbClr val="0070C0"/>
                </a:solidFill>
              </a:rPr>
              <a:t>rate of doubling roughly every four years, </a:t>
            </a:r>
            <a:r>
              <a:rPr lang="en-US" sz="1400" dirty="0">
                <a:solidFill>
                  <a:srgbClr val="000000"/>
                </a:solidFill>
              </a:rPr>
              <a:t>as above Table reveals, </a:t>
            </a:r>
            <a:r>
              <a:rPr lang="en-US" sz="1400" dirty="0" smtClean="0">
                <a:solidFill>
                  <a:srgbClr val="000000"/>
                </a:solidFill>
              </a:rPr>
              <a:t>leading </a:t>
            </a:r>
            <a:r>
              <a:rPr lang="en-US" sz="1400" dirty="0">
                <a:solidFill>
                  <a:srgbClr val="000000"/>
                </a:solidFill>
              </a:rPr>
              <a:t>to </a:t>
            </a:r>
            <a:endParaRPr lang="en-US" sz="1400" dirty="0" smtClean="0">
              <a:solidFill>
                <a:srgbClr val="000000"/>
              </a:solidFill>
            </a:endParaRP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</a:t>
            </a:r>
            <a:r>
              <a:rPr lang="en-US" sz="1400" dirty="0" smtClean="0">
                <a:solidFill>
                  <a:srgbClr val="FF0000"/>
                </a:solidFill>
              </a:rPr>
              <a:t>doubling </a:t>
            </a:r>
            <a:r>
              <a:rPr lang="en-US" sz="1400" dirty="0">
                <a:solidFill>
                  <a:srgbClr val="FF0000"/>
                </a:solidFill>
              </a:rPr>
              <a:t>core counts approximately every four years</a:t>
            </a:r>
            <a:r>
              <a:rPr lang="en-US" sz="1400" dirty="0">
                <a:solidFill>
                  <a:srgbClr val="000000"/>
                </a:solidFill>
              </a:rPr>
              <a:t>, as depicted in the above </a:t>
            </a:r>
            <a:r>
              <a:rPr lang="en-US" sz="1400" dirty="0" smtClean="0">
                <a:solidFill>
                  <a:srgbClr val="000000"/>
                </a:solidFill>
              </a:rPr>
              <a:t>Figure</a:t>
            </a:r>
            <a:r>
              <a:rPr lang="en-US" sz="1400" dirty="0">
                <a:solidFill>
                  <a:srgbClr val="000000"/>
                </a:solidFill>
              </a:rPr>
              <a:t>.  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26805" y="648627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7638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8625" y="1121284"/>
            <a:ext cx="8494471" cy="3788966"/>
            <a:chOff x="428625" y="1121284"/>
            <a:chExt cx="8494471" cy="3788966"/>
          </a:xfrm>
        </p:grpSpPr>
        <p:cxnSp>
          <p:nvCxnSpPr>
            <p:cNvPr id="26" name="Egyenes összekötő nyíllal 4">
              <a:extLst>
                <a:ext uri="{FF2B5EF4-FFF2-40B4-BE49-F238E27FC236}">
                  <a16:creationId xmlns:a16="http://schemas.microsoft.com/office/drawing/2014/main" id="{AA6B3F54-3B24-4A97-9C3C-850BCC1493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6216" y="1733870"/>
              <a:ext cx="76" cy="2916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6">
              <a:extLst>
                <a:ext uri="{FF2B5EF4-FFF2-40B4-BE49-F238E27FC236}">
                  <a16:creationId xmlns:a16="http://schemas.microsoft.com/office/drawing/2014/main" id="{783C9EED-3740-4AC8-904D-0BA0584FE1AA}"/>
                </a:ext>
              </a:extLst>
            </p:cNvPr>
            <p:cNvCxnSpPr/>
            <p:nvPr/>
          </p:nvCxnSpPr>
          <p:spPr>
            <a:xfrm flipV="1">
              <a:off x="887100" y="4555681"/>
              <a:ext cx="758952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11">
              <a:extLst>
                <a:ext uri="{FF2B5EF4-FFF2-40B4-BE49-F238E27FC236}">
                  <a16:creationId xmlns:a16="http://schemas.microsoft.com/office/drawing/2014/main" id="{B66C51B8-AAD0-4EE4-96CE-E6796352C62A}"/>
                </a:ext>
              </a:extLst>
            </p:cNvPr>
            <p:cNvCxnSpPr/>
            <p:nvPr/>
          </p:nvCxnSpPr>
          <p:spPr>
            <a:xfrm>
              <a:off x="1498196" y="449299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12">
              <a:extLst>
                <a:ext uri="{FF2B5EF4-FFF2-40B4-BE49-F238E27FC236}">
                  <a16:creationId xmlns:a16="http://schemas.microsoft.com/office/drawing/2014/main" id="{DD6D9BDA-46BC-47BA-B8D1-DC048FE654DE}"/>
                </a:ext>
              </a:extLst>
            </p:cNvPr>
            <p:cNvCxnSpPr/>
            <p:nvPr/>
          </p:nvCxnSpPr>
          <p:spPr>
            <a:xfrm>
              <a:off x="2046191" y="449170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13">
              <a:extLst>
                <a:ext uri="{FF2B5EF4-FFF2-40B4-BE49-F238E27FC236}">
                  <a16:creationId xmlns:a16="http://schemas.microsoft.com/office/drawing/2014/main" id="{8FDC922B-2E3E-47F5-831D-4987C93BB9DD}"/>
                </a:ext>
              </a:extLst>
            </p:cNvPr>
            <p:cNvCxnSpPr/>
            <p:nvPr/>
          </p:nvCxnSpPr>
          <p:spPr>
            <a:xfrm>
              <a:off x="2595397" y="449109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14">
              <a:extLst>
                <a:ext uri="{FF2B5EF4-FFF2-40B4-BE49-F238E27FC236}">
                  <a16:creationId xmlns:a16="http://schemas.microsoft.com/office/drawing/2014/main" id="{0B38F2F4-469E-4E51-9676-9E8C3D683AD1}"/>
                </a:ext>
              </a:extLst>
            </p:cNvPr>
            <p:cNvCxnSpPr/>
            <p:nvPr/>
          </p:nvCxnSpPr>
          <p:spPr>
            <a:xfrm>
              <a:off x="3143392" y="448980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15">
              <a:extLst>
                <a:ext uri="{FF2B5EF4-FFF2-40B4-BE49-F238E27FC236}">
                  <a16:creationId xmlns:a16="http://schemas.microsoft.com/office/drawing/2014/main" id="{3F854303-F6F5-4ECF-8FBC-469E0D976805}"/>
                </a:ext>
              </a:extLst>
            </p:cNvPr>
            <p:cNvCxnSpPr/>
            <p:nvPr/>
          </p:nvCxnSpPr>
          <p:spPr>
            <a:xfrm>
              <a:off x="3697441" y="449742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16">
              <a:extLst>
                <a:ext uri="{FF2B5EF4-FFF2-40B4-BE49-F238E27FC236}">
                  <a16:creationId xmlns:a16="http://schemas.microsoft.com/office/drawing/2014/main" id="{3306C02E-A12F-4B41-A65A-A488B7532278}"/>
                </a:ext>
              </a:extLst>
            </p:cNvPr>
            <p:cNvCxnSpPr/>
            <p:nvPr/>
          </p:nvCxnSpPr>
          <p:spPr>
            <a:xfrm>
              <a:off x="4245436" y="44961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17">
              <a:extLst>
                <a:ext uri="{FF2B5EF4-FFF2-40B4-BE49-F238E27FC236}">
                  <a16:creationId xmlns:a16="http://schemas.microsoft.com/office/drawing/2014/main" id="{6728508D-64F5-4909-B7D9-B46DD4A1910C}"/>
                </a:ext>
              </a:extLst>
            </p:cNvPr>
            <p:cNvCxnSpPr/>
            <p:nvPr/>
          </p:nvCxnSpPr>
          <p:spPr>
            <a:xfrm>
              <a:off x="4794642" y="449552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18">
              <a:extLst>
                <a:ext uri="{FF2B5EF4-FFF2-40B4-BE49-F238E27FC236}">
                  <a16:creationId xmlns:a16="http://schemas.microsoft.com/office/drawing/2014/main" id="{19C84456-5366-4DC3-9420-B095A539077A}"/>
                </a:ext>
              </a:extLst>
            </p:cNvPr>
            <p:cNvCxnSpPr/>
            <p:nvPr/>
          </p:nvCxnSpPr>
          <p:spPr>
            <a:xfrm>
              <a:off x="5342637" y="44942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19">
              <a:extLst>
                <a:ext uri="{FF2B5EF4-FFF2-40B4-BE49-F238E27FC236}">
                  <a16:creationId xmlns:a16="http://schemas.microsoft.com/office/drawing/2014/main" id="{C59D3845-4F45-4293-BF90-DF3B01E90927}"/>
                </a:ext>
              </a:extLst>
            </p:cNvPr>
            <p:cNvCxnSpPr/>
            <p:nvPr/>
          </p:nvCxnSpPr>
          <p:spPr>
            <a:xfrm>
              <a:off x="5892811" y="449742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20">
              <a:extLst>
                <a:ext uri="{FF2B5EF4-FFF2-40B4-BE49-F238E27FC236}">
                  <a16:creationId xmlns:a16="http://schemas.microsoft.com/office/drawing/2014/main" id="{EE8FA329-5C31-4F21-A2A8-670FB70F4236}"/>
                </a:ext>
              </a:extLst>
            </p:cNvPr>
            <p:cNvCxnSpPr/>
            <p:nvPr/>
          </p:nvCxnSpPr>
          <p:spPr>
            <a:xfrm>
              <a:off x="6440806" y="44961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21">
              <a:extLst>
                <a:ext uri="{FF2B5EF4-FFF2-40B4-BE49-F238E27FC236}">
                  <a16:creationId xmlns:a16="http://schemas.microsoft.com/office/drawing/2014/main" id="{57C1F274-77F1-4FF5-9A30-F7D3C896CE77}"/>
                </a:ext>
              </a:extLst>
            </p:cNvPr>
            <p:cNvCxnSpPr/>
            <p:nvPr/>
          </p:nvCxnSpPr>
          <p:spPr>
            <a:xfrm>
              <a:off x="6990012" y="449552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22">
              <a:extLst>
                <a:ext uri="{FF2B5EF4-FFF2-40B4-BE49-F238E27FC236}">
                  <a16:creationId xmlns:a16="http://schemas.microsoft.com/office/drawing/2014/main" id="{FF4BBD6A-03C2-4E40-AA60-D29E30FDA899}"/>
                </a:ext>
              </a:extLst>
            </p:cNvPr>
            <p:cNvCxnSpPr/>
            <p:nvPr/>
          </p:nvCxnSpPr>
          <p:spPr>
            <a:xfrm>
              <a:off x="7538007" y="44942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Szövegdoboz 27">
              <a:extLst>
                <a:ext uri="{FF2B5EF4-FFF2-40B4-BE49-F238E27FC236}">
                  <a16:creationId xmlns:a16="http://schemas.microsoft.com/office/drawing/2014/main" id="{6CFE1B96-D026-4897-8467-C44A0ACA1471}"/>
                </a:ext>
              </a:extLst>
            </p:cNvPr>
            <p:cNvSpPr txBox="1"/>
            <p:nvPr/>
          </p:nvSpPr>
          <p:spPr>
            <a:xfrm>
              <a:off x="428625" y="1121284"/>
              <a:ext cx="1178794" cy="541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ts val="11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hu-HU" sz="125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Transist</a:t>
              </a:r>
              <a:r>
                <a:rPr lang="en-US" sz="125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o</a:t>
              </a:r>
              <a:r>
                <a:rPr lang="hu-HU" sz="125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r</a:t>
              </a:r>
              <a:r>
                <a:rPr lang="hu-HU" sz="12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count</a:t>
              </a:r>
            </a:p>
            <a:p>
              <a:pPr algn="ctr" fontAlgn="auto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u-HU" sz="12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(billion)</a:t>
              </a:r>
            </a:p>
          </p:txBody>
        </p:sp>
        <p:sp>
          <p:nvSpPr>
            <p:cNvPr id="41" name="Szövegdoboz 28">
              <a:extLst>
                <a:ext uri="{FF2B5EF4-FFF2-40B4-BE49-F238E27FC236}">
                  <a16:creationId xmlns:a16="http://schemas.microsoft.com/office/drawing/2014/main" id="{945EAEC8-4C5A-468E-B0ED-AA91D11CCE7B}"/>
                </a:ext>
              </a:extLst>
            </p:cNvPr>
            <p:cNvSpPr txBox="1"/>
            <p:nvPr/>
          </p:nvSpPr>
          <p:spPr>
            <a:xfrm>
              <a:off x="1474338" y="4617862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2006</a:t>
              </a:r>
            </a:p>
          </p:txBody>
        </p:sp>
        <p:sp>
          <p:nvSpPr>
            <p:cNvPr id="42" name="Szövegdoboz 29">
              <a:extLst>
                <a:ext uri="{FF2B5EF4-FFF2-40B4-BE49-F238E27FC236}">
                  <a16:creationId xmlns:a16="http://schemas.microsoft.com/office/drawing/2014/main" id="{D0950841-84A8-493E-9831-16D986039FB2}"/>
                </a:ext>
              </a:extLst>
            </p:cNvPr>
            <p:cNvSpPr txBox="1"/>
            <p:nvPr/>
          </p:nvSpPr>
          <p:spPr>
            <a:xfrm>
              <a:off x="2575269" y="461266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2008</a:t>
              </a:r>
            </a:p>
          </p:txBody>
        </p:sp>
        <p:sp>
          <p:nvSpPr>
            <p:cNvPr id="43" name="Szövegdoboz 30">
              <a:extLst>
                <a:ext uri="{FF2B5EF4-FFF2-40B4-BE49-F238E27FC236}">
                  <a16:creationId xmlns:a16="http://schemas.microsoft.com/office/drawing/2014/main" id="{1F5DB4DB-4C82-4129-93B4-9A7FE2826988}"/>
                </a:ext>
              </a:extLst>
            </p:cNvPr>
            <p:cNvSpPr txBox="1"/>
            <p:nvPr/>
          </p:nvSpPr>
          <p:spPr>
            <a:xfrm>
              <a:off x="3683356" y="461266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</a:p>
          </p:txBody>
        </p:sp>
        <p:sp>
          <p:nvSpPr>
            <p:cNvPr id="44" name="Szövegdoboz 31">
              <a:extLst>
                <a:ext uri="{FF2B5EF4-FFF2-40B4-BE49-F238E27FC236}">
                  <a16:creationId xmlns:a16="http://schemas.microsoft.com/office/drawing/2014/main" id="{C4F9DF4A-7ED8-406D-8CE0-215E91AD13EC}"/>
                </a:ext>
              </a:extLst>
            </p:cNvPr>
            <p:cNvSpPr txBox="1"/>
            <p:nvPr/>
          </p:nvSpPr>
          <p:spPr>
            <a:xfrm>
              <a:off x="4771752" y="461266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45" name="Szövegdoboz 32">
              <a:extLst>
                <a:ext uri="{FF2B5EF4-FFF2-40B4-BE49-F238E27FC236}">
                  <a16:creationId xmlns:a16="http://schemas.microsoft.com/office/drawing/2014/main" id="{01321A5A-799D-4141-B4B3-8EEA05FD8577}"/>
                </a:ext>
              </a:extLst>
            </p:cNvPr>
            <p:cNvSpPr txBox="1"/>
            <p:nvPr/>
          </p:nvSpPr>
          <p:spPr>
            <a:xfrm>
              <a:off x="5874361" y="461266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46" name="Szövegdoboz 33">
              <a:extLst>
                <a:ext uri="{FF2B5EF4-FFF2-40B4-BE49-F238E27FC236}">
                  <a16:creationId xmlns:a16="http://schemas.microsoft.com/office/drawing/2014/main" id="{FECFD206-4295-4EF1-B931-5D9249108083}"/>
                </a:ext>
              </a:extLst>
            </p:cNvPr>
            <p:cNvSpPr txBox="1"/>
            <p:nvPr/>
          </p:nvSpPr>
          <p:spPr>
            <a:xfrm>
              <a:off x="6972445" y="4617862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47" name="Szövegdoboz 34">
              <a:extLst>
                <a:ext uri="{FF2B5EF4-FFF2-40B4-BE49-F238E27FC236}">
                  <a16:creationId xmlns:a16="http://schemas.microsoft.com/office/drawing/2014/main" id="{61D28124-8B04-4831-A7BD-0B8774AF10C8}"/>
                </a:ext>
              </a:extLst>
            </p:cNvPr>
            <p:cNvSpPr txBox="1"/>
            <p:nvPr/>
          </p:nvSpPr>
          <p:spPr>
            <a:xfrm>
              <a:off x="8310428" y="4594427"/>
              <a:ext cx="6126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 b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sp>
          <p:nvSpPr>
            <p:cNvPr id="50" name="Szövegdoboz 57">
              <a:extLst>
                <a:ext uri="{FF2B5EF4-FFF2-40B4-BE49-F238E27FC236}">
                  <a16:creationId xmlns:a16="http://schemas.microsoft.com/office/drawing/2014/main" id="{1FDBACF8-890F-4117-964F-4F4124BCFB70}"/>
                </a:ext>
              </a:extLst>
            </p:cNvPr>
            <p:cNvSpPr txBox="1"/>
            <p:nvPr/>
          </p:nvSpPr>
          <p:spPr>
            <a:xfrm>
              <a:off x="2565267" y="3331694"/>
              <a:ext cx="769763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7400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(45 nm)</a:t>
              </a:r>
            </a:p>
          </p:txBody>
        </p:sp>
        <p:sp>
          <p:nvSpPr>
            <p:cNvPr id="51" name="Szövegdoboz 58">
              <a:extLst>
                <a:ext uri="{FF2B5EF4-FFF2-40B4-BE49-F238E27FC236}">
                  <a16:creationId xmlns:a16="http://schemas.microsoft.com/office/drawing/2014/main" id="{FD62EA96-3EAC-413C-ADE4-89FB3DA2385E}"/>
                </a:ext>
              </a:extLst>
            </p:cNvPr>
            <p:cNvSpPr txBox="1"/>
            <p:nvPr/>
          </p:nvSpPr>
          <p:spPr>
            <a:xfrm>
              <a:off x="3165620" y="3068326"/>
              <a:ext cx="1176924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Nehalem-EX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(45 nm)</a:t>
              </a:r>
            </a:p>
          </p:txBody>
        </p:sp>
        <p:sp>
          <p:nvSpPr>
            <p:cNvPr id="52" name="Szövegdoboz 59">
              <a:extLst>
                <a:ext uri="{FF2B5EF4-FFF2-40B4-BE49-F238E27FC236}">
                  <a16:creationId xmlns:a16="http://schemas.microsoft.com/office/drawing/2014/main" id="{01A21054-49B7-4E89-B777-06E435260EDD}"/>
                </a:ext>
              </a:extLst>
            </p:cNvPr>
            <p:cNvSpPr txBox="1"/>
            <p:nvPr/>
          </p:nvSpPr>
          <p:spPr>
            <a:xfrm>
              <a:off x="3914775" y="2768182"/>
              <a:ext cx="130395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Westmere-EX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(32 nm)</a:t>
              </a:r>
            </a:p>
          </p:txBody>
        </p:sp>
        <p:sp>
          <p:nvSpPr>
            <p:cNvPr id="53" name="Szövegdoboz 60">
              <a:extLst>
                <a:ext uri="{FF2B5EF4-FFF2-40B4-BE49-F238E27FC236}">
                  <a16:creationId xmlns:a16="http://schemas.microsoft.com/office/drawing/2014/main" id="{00465BAD-2FE4-46F7-AA59-334FA9644665}"/>
                </a:ext>
              </a:extLst>
            </p:cNvPr>
            <p:cNvSpPr txBox="1"/>
            <p:nvPr/>
          </p:nvSpPr>
          <p:spPr>
            <a:xfrm>
              <a:off x="5218730" y="2320647"/>
              <a:ext cx="1311641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Ivy-Bridge-EX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(22 nm)</a:t>
              </a:r>
            </a:p>
          </p:txBody>
        </p:sp>
        <p:sp>
          <p:nvSpPr>
            <p:cNvPr id="54" name="Szövegdoboz 61">
              <a:extLst>
                <a:ext uri="{FF2B5EF4-FFF2-40B4-BE49-F238E27FC236}">
                  <a16:creationId xmlns:a16="http://schemas.microsoft.com/office/drawing/2014/main" id="{A58004D2-1099-42F5-AF8E-8A34BD0B5DF0}"/>
                </a:ext>
              </a:extLst>
            </p:cNvPr>
            <p:cNvSpPr txBox="1"/>
            <p:nvPr/>
          </p:nvSpPr>
          <p:spPr>
            <a:xfrm>
              <a:off x="6686550" y="1685925"/>
              <a:ext cx="127410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Broadwell-E</a:t>
              </a:r>
              <a:r>
                <a:rPr lang="en-US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endParaRPr lang="hu-HU" sz="125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(14 nm)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3BD09E0-8245-4654-B46C-33DFB3BD9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9954" y="1389127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25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8A03824-04CC-4821-BF0B-307AD2C110B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57045" y="3288323"/>
              <a:ext cx="45719" cy="226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76B4394-5F37-4919-9C4D-41511A6B08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41038" y="3649522"/>
              <a:ext cx="45719" cy="14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50583CF-5B14-4D36-981D-CE96E0837C9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913808" y="3811318"/>
              <a:ext cx="45719" cy="246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1" name="Szövegdoboz 35">
              <a:extLst>
                <a:ext uri="{FF2B5EF4-FFF2-40B4-BE49-F238E27FC236}">
                  <a16:creationId xmlns:a16="http://schemas.microsoft.com/office/drawing/2014/main" id="{4606FDFB-F0C1-4679-AAD6-2A83E0F62422}"/>
                </a:ext>
              </a:extLst>
            </p:cNvPr>
            <p:cNvSpPr txBox="1"/>
            <p:nvPr/>
          </p:nvSpPr>
          <p:spPr>
            <a:xfrm>
              <a:off x="514247" y="3634461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</a:p>
          </p:txBody>
        </p:sp>
        <p:sp>
          <p:nvSpPr>
            <p:cNvPr id="62" name="Szövegdoboz 36">
              <a:extLst>
                <a:ext uri="{FF2B5EF4-FFF2-40B4-BE49-F238E27FC236}">
                  <a16:creationId xmlns:a16="http://schemas.microsoft.com/office/drawing/2014/main" id="{B9D6F52C-3419-4093-A244-671D96A0E85C}"/>
                </a:ext>
              </a:extLst>
            </p:cNvPr>
            <p:cNvSpPr txBox="1"/>
            <p:nvPr/>
          </p:nvSpPr>
          <p:spPr>
            <a:xfrm>
              <a:off x="511754" y="2848553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</a:p>
          </p:txBody>
        </p:sp>
        <p:sp>
          <p:nvSpPr>
            <p:cNvPr id="63" name="Szövegdoboz 37">
              <a:extLst>
                <a:ext uri="{FF2B5EF4-FFF2-40B4-BE49-F238E27FC236}">
                  <a16:creationId xmlns:a16="http://schemas.microsoft.com/office/drawing/2014/main" id="{774AE3F2-24A5-4D5B-9045-54F940A3E2C8}"/>
                </a:ext>
              </a:extLst>
            </p:cNvPr>
            <p:cNvSpPr txBox="1"/>
            <p:nvPr/>
          </p:nvSpPr>
          <p:spPr>
            <a:xfrm>
              <a:off x="517093" y="2040515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</a:p>
          </p:txBody>
        </p:sp>
        <p:cxnSp>
          <p:nvCxnSpPr>
            <p:cNvPr id="66" name="Egyenes összekötő 40">
              <a:extLst>
                <a:ext uri="{FF2B5EF4-FFF2-40B4-BE49-F238E27FC236}">
                  <a16:creationId xmlns:a16="http://schemas.microsoft.com/office/drawing/2014/main" id="{5AC3998C-AE83-4188-A4B5-F3BA66859921}"/>
                </a:ext>
              </a:extLst>
            </p:cNvPr>
            <p:cNvCxnSpPr/>
            <p:nvPr/>
          </p:nvCxnSpPr>
          <p:spPr>
            <a:xfrm rot="5400000">
              <a:off x="931622" y="2895322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Szövegdoboz 52">
              <a:extLst>
                <a:ext uri="{FF2B5EF4-FFF2-40B4-BE49-F238E27FC236}">
                  <a16:creationId xmlns:a16="http://schemas.microsoft.com/office/drawing/2014/main" id="{E24A2015-F45A-42E3-8AB2-2991F578C090}"/>
                </a:ext>
              </a:extLst>
            </p:cNvPr>
            <p:cNvSpPr txBox="1"/>
            <p:nvPr/>
          </p:nvSpPr>
          <p:spPr>
            <a:xfrm>
              <a:off x="464070" y="1798398"/>
              <a:ext cx="3962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10</a:t>
              </a:r>
            </a:p>
          </p:txBody>
        </p:sp>
        <p:cxnSp>
          <p:nvCxnSpPr>
            <p:cNvPr id="71" name="Egyenes összekötő 53">
              <a:extLst>
                <a:ext uri="{FF2B5EF4-FFF2-40B4-BE49-F238E27FC236}">
                  <a16:creationId xmlns:a16="http://schemas.microsoft.com/office/drawing/2014/main" id="{76173323-BA38-46E7-9AF2-3961BF1CDF1D}"/>
                </a:ext>
              </a:extLst>
            </p:cNvPr>
            <p:cNvCxnSpPr/>
            <p:nvPr/>
          </p:nvCxnSpPr>
          <p:spPr>
            <a:xfrm rot="5400000">
              <a:off x="932234" y="211705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gyenes összekötő 55">
              <a:extLst>
                <a:ext uri="{FF2B5EF4-FFF2-40B4-BE49-F238E27FC236}">
                  <a16:creationId xmlns:a16="http://schemas.microsoft.com/office/drawing/2014/main" id="{3AEB76FB-3AFC-42B0-9FCD-840ABF60ECAA}"/>
                </a:ext>
              </a:extLst>
            </p:cNvPr>
            <p:cNvCxnSpPr/>
            <p:nvPr/>
          </p:nvCxnSpPr>
          <p:spPr>
            <a:xfrm rot="5400000">
              <a:off x="929626" y="371328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gyenes összekötő 71">
              <a:extLst>
                <a:ext uri="{FF2B5EF4-FFF2-40B4-BE49-F238E27FC236}">
                  <a16:creationId xmlns:a16="http://schemas.microsoft.com/office/drawing/2014/main" id="{8CE43BA6-12B0-485B-B28B-CDC2537F43DA}"/>
                </a:ext>
              </a:extLst>
            </p:cNvPr>
            <p:cNvCxnSpPr/>
            <p:nvPr/>
          </p:nvCxnSpPr>
          <p:spPr>
            <a:xfrm rot="5400000">
              <a:off x="931622" y="186646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gyenes összekötő 74">
              <a:extLst>
                <a:ext uri="{FF2B5EF4-FFF2-40B4-BE49-F238E27FC236}">
                  <a16:creationId xmlns:a16="http://schemas.microsoft.com/office/drawing/2014/main" id="{44912F31-BA27-4DAB-B150-CD1C98C0CF20}"/>
                </a:ext>
              </a:extLst>
            </p:cNvPr>
            <p:cNvCxnSpPr/>
            <p:nvPr/>
          </p:nvCxnSpPr>
          <p:spPr>
            <a:xfrm rot="5400000">
              <a:off x="929661" y="2425501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Szövegdoboz 75">
              <a:extLst>
                <a:ext uri="{FF2B5EF4-FFF2-40B4-BE49-F238E27FC236}">
                  <a16:creationId xmlns:a16="http://schemas.microsoft.com/office/drawing/2014/main" id="{572E1A30-65CC-4DDD-9833-7735A05DBDDA}"/>
                </a:ext>
              </a:extLst>
            </p:cNvPr>
            <p:cNvSpPr txBox="1"/>
            <p:nvPr/>
          </p:nvSpPr>
          <p:spPr>
            <a:xfrm>
              <a:off x="517093" y="2380697"/>
              <a:ext cx="29046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4B69A7-DBEB-4188-A4D7-8A18C07977EB}"/>
                </a:ext>
              </a:extLst>
            </p:cNvPr>
            <p:cNvSpPr txBox="1"/>
            <p:nvPr/>
          </p:nvSpPr>
          <p:spPr>
            <a:xfrm>
              <a:off x="5807645" y="277685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ADEA2A-FC61-41F6-A1CD-242F1442FFB4}"/>
                </a:ext>
              </a:extLst>
            </p:cNvPr>
            <p:cNvSpPr txBox="1"/>
            <p:nvPr/>
          </p:nvSpPr>
          <p:spPr>
            <a:xfrm>
              <a:off x="7162799" y="2176558"/>
              <a:ext cx="276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3C62BA7-75C2-4A39-9F4E-442DB79CA536}"/>
                </a:ext>
              </a:extLst>
            </p:cNvPr>
            <p:cNvGrpSpPr/>
            <p:nvPr/>
          </p:nvGrpSpPr>
          <p:grpSpPr>
            <a:xfrm rot="60000">
              <a:off x="4299308" y="3424220"/>
              <a:ext cx="1370556" cy="416818"/>
              <a:chOff x="5212929" y="3172543"/>
              <a:chExt cx="1277977" cy="2880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538AFA-AF17-43F8-B1B2-1D569C62F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383141">
                <a:off x="5212929" y="3172543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25" name="Szövegdoboz 69">
                <a:extLst>
                  <a:ext uri="{FF2B5EF4-FFF2-40B4-BE49-F238E27FC236}">
                    <a16:creationId xmlns:a16="http://schemas.microsoft.com/office/drawing/2014/main" id="{7C204059-D5F8-46C0-BB5D-5ABE785184DF}"/>
                  </a:ext>
                </a:extLst>
              </p:cNvPr>
              <p:cNvSpPr txBox="1"/>
              <p:nvPr/>
            </p:nvSpPr>
            <p:spPr>
              <a:xfrm rot="20348621">
                <a:off x="5356196" y="3186284"/>
                <a:ext cx="1134710" cy="175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~2x/4 years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62152A2-CFF6-4F7C-9898-F6B3E3317E4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45425" y="2342792"/>
              <a:ext cx="4397227" cy="1590687"/>
            </a:xfrm>
            <a:prstGeom prst="line">
              <a:avLst/>
            </a:prstGeom>
            <a:noFill/>
            <a:ln w="19050" cap="flat" cmpd="sng" algn="ctr">
              <a:solidFill>
                <a:srgbClr val="004AE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Down Arrow 14">
              <a:extLst>
                <a:ext uri="{FF2B5EF4-FFF2-40B4-BE49-F238E27FC236}">
                  <a16:creationId xmlns:a16="http://schemas.microsoft.com/office/drawing/2014/main" id="{6F6D3AC8-FF74-49BE-91DC-56229ADC33BD}"/>
                </a:ext>
              </a:extLst>
            </p:cNvPr>
            <p:cNvSpPr/>
            <p:nvPr/>
          </p:nvSpPr>
          <p:spPr bwMode="auto">
            <a:xfrm>
              <a:off x="2924776" y="2551267"/>
              <a:ext cx="137160" cy="548640"/>
            </a:xfrm>
            <a:prstGeom prst="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E2E84E-105B-41DD-8A0C-B763511D3694}"/>
                </a:ext>
              </a:extLst>
            </p:cNvPr>
            <p:cNvSpPr txBox="1"/>
            <p:nvPr/>
          </p:nvSpPr>
          <p:spPr>
            <a:xfrm>
              <a:off x="2257761" y="1841192"/>
              <a:ext cx="1491114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50">
                  <a:latin typeface="+mn-lt"/>
                </a:rPr>
                <a:t>Emergence of</a:t>
              </a:r>
            </a:p>
            <a:p>
              <a:pPr algn="ctr"/>
              <a:r>
                <a:rPr lang="en-US" sz="1250">
                  <a:latin typeface="+mn-lt"/>
                </a:rPr>
                <a:t> </a:t>
              </a:r>
              <a:r>
                <a:rPr lang="en-US" sz="1250" err="1">
                  <a:latin typeface="+mn-lt"/>
                </a:rPr>
                <a:t>L3</a:t>
              </a:r>
              <a:r>
                <a:rPr lang="en-US" sz="1250">
                  <a:latin typeface="+mn-lt"/>
                </a:rPr>
                <a:t> caches</a:t>
              </a:r>
            </a:p>
            <a:p>
              <a:pPr algn="ctr"/>
              <a:r>
                <a:rPr lang="en-US" sz="1250">
                  <a:latin typeface="+mn-lt"/>
                </a:rPr>
                <a:t> in the  Core 2 line</a:t>
              </a:r>
            </a:p>
          </p:txBody>
        </p:sp>
        <p:cxnSp>
          <p:nvCxnSpPr>
            <p:cNvPr id="15" name="Egyenes összekötő 22">
              <a:extLst>
                <a:ext uri="{FF2B5EF4-FFF2-40B4-BE49-F238E27FC236}">
                  <a16:creationId xmlns:a16="http://schemas.microsoft.com/office/drawing/2014/main" id="{9FF747E9-610A-41D3-AD20-E059C13DEF41}"/>
                </a:ext>
              </a:extLst>
            </p:cNvPr>
            <p:cNvCxnSpPr/>
            <p:nvPr/>
          </p:nvCxnSpPr>
          <p:spPr>
            <a:xfrm>
              <a:off x="8093121" y="4495022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B7DEF1-6A37-4F76-88AC-9965381879D1}"/>
                </a:ext>
              </a:extLst>
            </p:cNvPr>
            <p:cNvSpPr txBox="1"/>
            <p:nvPr/>
          </p:nvSpPr>
          <p:spPr>
            <a:xfrm>
              <a:off x="6506646" y="242895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8" name="Szövegdoboz 61">
              <a:extLst>
                <a:ext uri="{FF2B5EF4-FFF2-40B4-BE49-F238E27FC236}">
                  <a16:creationId xmlns:a16="http://schemas.microsoft.com/office/drawing/2014/main" id="{A20D5A6E-7766-4D6C-A818-DAF1BF6AB1B7}"/>
                </a:ext>
              </a:extLst>
            </p:cNvPr>
            <p:cNvSpPr txBox="1"/>
            <p:nvPr/>
          </p:nvSpPr>
          <p:spPr>
            <a:xfrm>
              <a:off x="5993306" y="1975170"/>
              <a:ext cx="110923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50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-E</a:t>
              </a:r>
              <a:r>
                <a:rPr lang="en-US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endParaRPr lang="hu-HU" sz="125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lang="en-US" sz="10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hu-HU" sz="10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 nm)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4971E59A-69A6-4B18-957D-7BB6F529FEBD}"/>
              </a:ext>
            </a:extLst>
          </p:cNvPr>
          <p:cNvSpPr txBox="1"/>
          <p:nvPr/>
        </p:nvSpPr>
        <p:spPr>
          <a:xfrm>
            <a:off x="75026" y="498584"/>
            <a:ext cx="8286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>
                <a:solidFill>
                  <a:schemeClr val="accent6"/>
                </a:solidFill>
              </a:rPr>
              <a:t>Evolution</a:t>
            </a:r>
            <a:r>
              <a:rPr lang="hu-HU" sz="1400" b="1" dirty="0">
                <a:solidFill>
                  <a:schemeClr val="accent6"/>
                </a:solidFill>
              </a:rPr>
              <a:t> of </a:t>
            </a:r>
            <a:r>
              <a:rPr lang="hu-HU" sz="1400" b="1" dirty="0" err="1">
                <a:solidFill>
                  <a:schemeClr val="accent6"/>
                </a:solidFill>
              </a:rPr>
              <a:t>transistor</a:t>
            </a:r>
            <a:r>
              <a:rPr lang="hu-HU" sz="1400" b="1" dirty="0">
                <a:solidFill>
                  <a:schemeClr val="accent6"/>
                </a:solidFill>
              </a:rPr>
              <a:t> </a:t>
            </a:r>
            <a:r>
              <a:rPr lang="hu-HU" sz="1400" b="1" dirty="0" err="1">
                <a:solidFill>
                  <a:schemeClr val="accent6"/>
                </a:solidFill>
              </a:rPr>
              <a:t>counts</a:t>
            </a:r>
            <a:r>
              <a:rPr lang="hu-HU" sz="1400" b="1" dirty="0">
                <a:solidFill>
                  <a:schemeClr val="accent6"/>
                </a:solidFill>
              </a:rPr>
              <a:t> </a:t>
            </a:r>
            <a:r>
              <a:rPr lang="hu-HU" sz="1400" b="1" dirty="0" err="1">
                <a:solidFill>
                  <a:schemeClr val="accent6"/>
                </a:solidFill>
              </a:rPr>
              <a:t>of</a:t>
            </a:r>
            <a:r>
              <a:rPr lang="hu-HU" sz="1400" b="1" dirty="0">
                <a:solidFill>
                  <a:schemeClr val="accent6"/>
                </a:solidFill>
              </a:rPr>
              <a:t> </a:t>
            </a:r>
            <a:r>
              <a:rPr lang="hu-HU" sz="1400" b="1" dirty="0" err="1">
                <a:solidFill>
                  <a:schemeClr val="accent6"/>
                </a:solidFill>
              </a:rPr>
              <a:t>Intel’s</a:t>
            </a:r>
            <a:r>
              <a:rPr lang="hu-HU" sz="1400" b="1" dirty="0">
                <a:solidFill>
                  <a:schemeClr val="accent6"/>
                </a:solidFill>
              </a:rPr>
              <a:t> </a:t>
            </a:r>
            <a:r>
              <a:rPr lang="hu-HU" sz="1400" b="1" dirty="0" err="1">
                <a:solidFill>
                  <a:schemeClr val="accent6"/>
                </a:solidFill>
              </a:rPr>
              <a:t>Core</a:t>
            </a:r>
            <a:r>
              <a:rPr lang="hu-HU" sz="1400" b="1" dirty="0">
                <a:solidFill>
                  <a:schemeClr val="accent6"/>
                </a:solidFill>
              </a:rPr>
              <a:t> 2 </a:t>
            </a:r>
            <a:r>
              <a:rPr lang="hu-HU" sz="1400" b="1" dirty="0" err="1">
                <a:solidFill>
                  <a:schemeClr val="accent6"/>
                </a:solidFill>
              </a:rPr>
              <a:t>based</a:t>
            </a:r>
            <a:r>
              <a:rPr lang="hu-HU" sz="1400" b="1" dirty="0">
                <a:solidFill>
                  <a:schemeClr val="accent6"/>
                </a:solidFill>
              </a:rPr>
              <a:t> server </a:t>
            </a:r>
            <a:r>
              <a:rPr lang="hu-HU" sz="1400" b="1" dirty="0" err="1">
                <a:solidFill>
                  <a:schemeClr val="accent6"/>
                </a:solidFill>
              </a:rPr>
              <a:t>processor</a:t>
            </a:r>
            <a:r>
              <a:rPr lang="hu-HU" sz="1400" b="1" dirty="0">
                <a:solidFill>
                  <a:schemeClr val="accent6"/>
                </a:solidFill>
              </a:rPr>
              <a:t> </a:t>
            </a:r>
            <a:r>
              <a:rPr lang="hu-HU" sz="1400" b="1" dirty="0" err="1">
                <a:solidFill>
                  <a:schemeClr val="accent6"/>
                </a:solidFill>
              </a:rPr>
              <a:t>dies</a:t>
            </a:r>
            <a:r>
              <a:rPr lang="hu-HU" sz="1400" b="1" dirty="0">
                <a:solidFill>
                  <a:schemeClr val="accent6"/>
                </a:solidFill>
              </a:rPr>
              <a:t>  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0301B98-0E42-4A5E-85E6-E443929A6735}"/>
              </a:ext>
            </a:extLst>
          </p:cNvPr>
          <p:cNvSpPr txBox="1"/>
          <p:nvPr/>
        </p:nvSpPr>
        <p:spPr>
          <a:xfrm>
            <a:off x="285750" y="5114925"/>
            <a:ext cx="8581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The slower rate of raising transitor counts can presumable be </a:t>
            </a:r>
            <a:r>
              <a:rPr lang="hu-HU" sz="1400" dirty="0">
                <a:solidFill>
                  <a:srgbClr val="0070C0"/>
                </a:solidFill>
              </a:rPr>
              <a:t>attributed to the limited power</a:t>
            </a:r>
          </a:p>
          <a:p>
            <a:r>
              <a:rPr lang="hu-HU" sz="1400" dirty="0">
                <a:solidFill>
                  <a:srgbClr val="0070C0"/>
                </a:solidFill>
              </a:rPr>
              <a:t>  budget for each technology node. 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C291EB4-7F2C-40B4-8213-C9C0A398E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6576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12c)</a:t>
            </a:r>
            <a:endParaRPr lang="hu-HU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8826805" y="648627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331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3"/>
          <p:cNvGraphicFramePr>
            <a:graphicFrameLocks noChangeAspect="1"/>
          </p:cNvGraphicFramePr>
          <p:nvPr>
            <p:extLst/>
          </p:nvPr>
        </p:nvGraphicFramePr>
        <p:xfrm>
          <a:off x="161925" y="821324"/>
          <a:ext cx="8684567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54" name="Microsoft Drawing" r:id="rId3" imgW="9994900" imgH="7227888" progId="MSDraw">
                  <p:embed/>
                </p:oleObj>
              </mc:Choice>
              <mc:Fallback>
                <p:oleObj name="Microsoft Drawing" r:id="rId3" imgW="9994900" imgH="7227888" progId="MSDraw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821324"/>
                        <a:ext cx="8684567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(3)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0293" y="494498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Intel's Pentium 4 family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1500" y="5859463"/>
            <a:ext cx="360000" cy="134822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540" y="5814265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180 nm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172349" y="5859463"/>
            <a:ext cx="360000" cy="134822"/>
          </a:xfrm>
          <a:prstGeom prst="rect">
            <a:avLst/>
          </a:prstGeom>
          <a:solidFill>
            <a:srgbClr val="A4FAF4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1660" y="5814265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130 nm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2231740" y="5881036"/>
            <a:ext cx="360000" cy="121669"/>
          </a:xfrm>
          <a:prstGeom prst="rect">
            <a:avLst/>
          </a:prstGeom>
          <a:solidFill>
            <a:srgbClr val="FF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1365" y="5822685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90 nm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58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365759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13)</a:t>
            </a:r>
            <a:endParaRPr lang="en-US" alt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71500" y="1088904"/>
            <a:ext cx="9041450" cy="5585391"/>
            <a:chOff x="456671" y="691504"/>
            <a:chExt cx="9041450" cy="5585391"/>
          </a:xfrm>
        </p:grpSpPr>
        <p:grpSp>
          <p:nvGrpSpPr>
            <p:cNvPr id="4" name="Group 3"/>
            <p:cNvGrpSpPr/>
            <p:nvPr/>
          </p:nvGrpSpPr>
          <p:grpSpPr>
            <a:xfrm>
              <a:off x="458815" y="691504"/>
              <a:ext cx="9039306" cy="5585391"/>
              <a:chOff x="116505" y="755374"/>
              <a:chExt cx="9039306" cy="5585391"/>
            </a:xfrm>
          </p:grpSpPr>
          <p:cxnSp>
            <p:nvCxnSpPr>
              <p:cNvPr id="16" name="Egyenes összekötő nyíllal 4"/>
              <p:cNvCxnSpPr/>
              <p:nvPr/>
            </p:nvCxnSpPr>
            <p:spPr>
              <a:xfrm flipH="1" flipV="1">
                <a:off x="603904" y="1179822"/>
                <a:ext cx="76" cy="4932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nyíllal 6"/>
              <p:cNvCxnSpPr/>
              <p:nvPr/>
            </p:nvCxnSpPr>
            <p:spPr>
              <a:xfrm flipV="1">
                <a:off x="544790" y="5978825"/>
                <a:ext cx="8496000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gyenes összekötő 11"/>
              <p:cNvCxnSpPr/>
              <p:nvPr/>
            </p:nvCxnSpPr>
            <p:spPr>
              <a:xfrm>
                <a:off x="1155886" y="591613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2"/>
              <p:cNvCxnSpPr/>
              <p:nvPr/>
            </p:nvCxnSpPr>
            <p:spPr>
              <a:xfrm>
                <a:off x="1703881" y="59148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gyenes összekötő 13"/>
              <p:cNvCxnSpPr/>
              <p:nvPr/>
            </p:nvCxnSpPr>
            <p:spPr>
              <a:xfrm>
                <a:off x="2253087" y="591423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gyenes összekötő 14"/>
              <p:cNvCxnSpPr/>
              <p:nvPr/>
            </p:nvCxnSpPr>
            <p:spPr>
              <a:xfrm>
                <a:off x="2801082" y="59129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15"/>
              <p:cNvCxnSpPr/>
              <p:nvPr/>
            </p:nvCxnSpPr>
            <p:spPr>
              <a:xfrm>
                <a:off x="335513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16"/>
              <p:cNvCxnSpPr/>
              <p:nvPr/>
            </p:nvCxnSpPr>
            <p:spPr>
              <a:xfrm>
                <a:off x="390312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17"/>
              <p:cNvCxnSpPr/>
              <p:nvPr/>
            </p:nvCxnSpPr>
            <p:spPr>
              <a:xfrm>
                <a:off x="445233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18"/>
              <p:cNvCxnSpPr/>
              <p:nvPr/>
            </p:nvCxnSpPr>
            <p:spPr>
              <a:xfrm>
                <a:off x="500032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19"/>
              <p:cNvCxnSpPr/>
              <p:nvPr/>
            </p:nvCxnSpPr>
            <p:spPr>
              <a:xfrm>
                <a:off x="555050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20"/>
              <p:cNvCxnSpPr/>
              <p:nvPr/>
            </p:nvCxnSpPr>
            <p:spPr>
              <a:xfrm>
                <a:off x="609849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21"/>
              <p:cNvCxnSpPr/>
              <p:nvPr/>
            </p:nvCxnSpPr>
            <p:spPr>
              <a:xfrm>
                <a:off x="664770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gyenes összekötő 22"/>
              <p:cNvCxnSpPr/>
              <p:nvPr/>
            </p:nvCxnSpPr>
            <p:spPr>
              <a:xfrm>
                <a:off x="719569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Szövegdoboz 27"/>
              <p:cNvSpPr txBox="1"/>
              <p:nvPr/>
            </p:nvSpPr>
            <p:spPr>
              <a:xfrm>
                <a:off x="258296" y="755374"/>
                <a:ext cx="691215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Core</a:t>
                </a:r>
                <a:br>
                  <a:rPr kumimoji="0" lang="hu-HU" sz="12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kumimoji="0" lang="hu-HU" sz="12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count</a:t>
                </a:r>
              </a:p>
            </p:txBody>
          </p:sp>
          <p:sp>
            <p:nvSpPr>
              <p:cNvPr id="31" name="Szövegdoboz 28"/>
              <p:cNvSpPr txBox="1"/>
              <p:nvPr/>
            </p:nvSpPr>
            <p:spPr>
              <a:xfrm>
                <a:off x="1132028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</a:p>
            </p:txBody>
          </p:sp>
          <p:sp>
            <p:nvSpPr>
              <p:cNvPr id="32" name="Szövegdoboz 29"/>
              <p:cNvSpPr txBox="1"/>
              <p:nvPr/>
            </p:nvSpPr>
            <p:spPr>
              <a:xfrm>
                <a:off x="2232959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</a:p>
            </p:txBody>
          </p:sp>
          <p:sp>
            <p:nvSpPr>
              <p:cNvPr id="33" name="Szövegdoboz 30"/>
              <p:cNvSpPr txBox="1"/>
              <p:nvPr/>
            </p:nvSpPr>
            <p:spPr>
              <a:xfrm>
                <a:off x="3341046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</a:p>
            </p:txBody>
          </p:sp>
          <p:sp>
            <p:nvSpPr>
              <p:cNvPr id="34" name="Szövegdoboz 31"/>
              <p:cNvSpPr txBox="1"/>
              <p:nvPr/>
            </p:nvSpPr>
            <p:spPr>
              <a:xfrm>
                <a:off x="4429442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</a:p>
            </p:txBody>
          </p:sp>
          <p:sp>
            <p:nvSpPr>
              <p:cNvPr id="35" name="Szövegdoboz 32"/>
              <p:cNvSpPr txBox="1"/>
              <p:nvPr/>
            </p:nvSpPr>
            <p:spPr>
              <a:xfrm>
                <a:off x="5532051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</a:p>
            </p:txBody>
          </p:sp>
          <p:sp>
            <p:nvSpPr>
              <p:cNvPr id="36" name="Szövegdoboz 33"/>
              <p:cNvSpPr txBox="1"/>
              <p:nvPr/>
            </p:nvSpPr>
            <p:spPr>
              <a:xfrm>
                <a:off x="6630135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</a:p>
            </p:txBody>
          </p:sp>
          <p:sp>
            <p:nvSpPr>
              <p:cNvPr id="37" name="Szövegdoboz 34"/>
              <p:cNvSpPr txBox="1"/>
              <p:nvPr/>
            </p:nvSpPr>
            <p:spPr>
              <a:xfrm>
                <a:off x="8551050" y="6056072"/>
                <a:ext cx="604761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</a:p>
            </p:txBody>
          </p:sp>
          <p:sp>
            <p:nvSpPr>
              <p:cNvPr id="38" name="Szövegdoboz 46"/>
              <p:cNvSpPr txBox="1"/>
              <p:nvPr/>
            </p:nvSpPr>
            <p:spPr>
              <a:xfrm>
                <a:off x="599812" y="4665899"/>
                <a:ext cx="1109598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DP 2.8 GHz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(90 nm)</a:t>
                </a:r>
              </a:p>
            </p:txBody>
          </p:sp>
          <p:sp>
            <p:nvSpPr>
              <p:cNvPr id="39" name="Szövegdoboz 56"/>
              <p:cNvSpPr txBox="1"/>
              <p:nvPr/>
            </p:nvSpPr>
            <p:spPr>
              <a:xfrm>
                <a:off x="1275804" y="3894695"/>
                <a:ext cx="740907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3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xx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(65 nm)</a:t>
                </a:r>
              </a:p>
            </p:txBody>
          </p:sp>
          <p:sp>
            <p:nvSpPr>
              <p:cNvPr id="40" name="Szövegdoboz 57"/>
              <p:cNvSpPr txBox="1"/>
              <p:nvPr/>
            </p:nvSpPr>
            <p:spPr>
              <a:xfrm>
                <a:off x="1868553" y="3779444"/>
                <a:ext cx="740907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xx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41" name="Szövegdoboz 58"/>
              <p:cNvSpPr txBox="1"/>
              <p:nvPr/>
            </p:nvSpPr>
            <p:spPr>
              <a:xfrm>
                <a:off x="2640587" y="3101687"/>
                <a:ext cx="1302766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Nehalem-EX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(45 </a:t>
                </a:r>
                <a:r>
                  <a:rPr kumimoji="0" lang="hu-HU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nm</a:t>
                </a:r>
                <a:r>
                  <a:rPr kumimoji="0" 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, 2461 $</a:t>
                </a:r>
                <a:r>
                  <a:rPr kumimoji="0" lang="hu-HU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)</a:t>
                </a:r>
                <a:endPara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2" name="Szövegdoboz 59"/>
              <p:cNvSpPr txBox="1"/>
              <p:nvPr/>
            </p:nvSpPr>
            <p:spPr>
              <a:xfrm>
                <a:off x="3514254" y="2717820"/>
                <a:ext cx="1311578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Westmere-EX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(32 </a:t>
                </a:r>
                <a:r>
                  <a:rPr kumimoji="0" lang="hu-HU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nm</a:t>
                </a:r>
                <a:r>
                  <a:rPr kumimoji="0" 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, 4227 $</a:t>
                </a:r>
                <a:r>
                  <a:rPr kumimoji="0" lang="hu-HU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)</a:t>
                </a:r>
                <a:endPara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3" name="Szövegdoboz 60"/>
              <p:cNvSpPr txBox="1"/>
              <p:nvPr/>
            </p:nvSpPr>
            <p:spPr>
              <a:xfrm>
                <a:off x="4479846" y="2355468"/>
                <a:ext cx="1311641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Ivy-Bridge-EX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(22 </a:t>
                </a:r>
                <a:r>
                  <a:rPr kumimoji="0" lang="hu-HU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nm</a:t>
                </a:r>
                <a:r>
                  <a:rPr kumimoji="0" 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, 6451 $</a:t>
                </a:r>
                <a:r>
                  <a:rPr kumimoji="0" lang="hu-HU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)</a:t>
                </a:r>
                <a:endPara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" name="Szövegdoboz 61"/>
              <p:cNvSpPr txBox="1"/>
              <p:nvPr/>
            </p:nvSpPr>
            <p:spPr>
              <a:xfrm>
                <a:off x="6166368" y="1639308"/>
                <a:ext cx="1311578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Broadwell-E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(14 </a:t>
                </a:r>
                <a:r>
                  <a:rPr kumimoji="0" lang="hu-HU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nm</a:t>
                </a:r>
                <a:r>
                  <a:rPr kumimoji="0" 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, 4938 $</a:t>
                </a:r>
                <a:r>
                  <a:rPr kumimoji="0" lang="hu-HU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)</a:t>
                </a:r>
                <a:endPara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4887644" y="2812271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4045086" y="3307290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3422981" y="3561916"/>
                <a:ext cx="45719" cy="181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2140810" y="4333747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1584110" y="4354864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1089046" y="5139451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1" name="Szövegdoboz 35"/>
              <p:cNvSpPr txBox="1"/>
              <p:nvPr/>
            </p:nvSpPr>
            <p:spPr>
              <a:xfrm>
                <a:off x="171937" y="5057605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52" name="Szövegdoboz 36"/>
              <p:cNvSpPr txBox="1"/>
              <p:nvPr/>
            </p:nvSpPr>
            <p:spPr>
              <a:xfrm>
                <a:off x="169444" y="4271697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</a:p>
            </p:txBody>
          </p:sp>
          <p:sp>
            <p:nvSpPr>
              <p:cNvPr id="53" name="Szövegdoboz 37"/>
              <p:cNvSpPr txBox="1"/>
              <p:nvPr/>
            </p:nvSpPr>
            <p:spPr>
              <a:xfrm>
                <a:off x="174783" y="3463659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</a:p>
            </p:txBody>
          </p:sp>
          <p:sp>
            <p:nvSpPr>
              <p:cNvPr id="54" name="Szövegdoboz 38"/>
              <p:cNvSpPr txBox="1"/>
              <p:nvPr/>
            </p:nvSpPr>
            <p:spPr>
              <a:xfrm>
                <a:off x="117853" y="2556211"/>
                <a:ext cx="364202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1</a:t>
                </a:r>
                <a:r>
                  <a: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  <a:endParaRPr kumimoji="0" lang="hu-HU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5" name="Szövegdoboz 39"/>
              <p:cNvSpPr txBox="1"/>
              <p:nvPr/>
            </p:nvSpPr>
            <p:spPr>
              <a:xfrm>
                <a:off x="119836" y="2062968"/>
                <a:ext cx="364202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28</a:t>
                </a:r>
                <a:endPara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56" name="Egyenes összekötő 40"/>
              <p:cNvCxnSpPr/>
              <p:nvPr/>
            </p:nvCxnSpPr>
            <p:spPr>
              <a:xfrm rot="5400000">
                <a:off x="589312" y="4318466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Egyenes összekötő 41"/>
              <p:cNvCxnSpPr/>
              <p:nvPr/>
            </p:nvCxnSpPr>
            <p:spPr>
              <a:xfrm rot="5400000">
                <a:off x="596656" y="2111906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Egyenes összekötő 43"/>
              <p:cNvCxnSpPr/>
              <p:nvPr/>
            </p:nvCxnSpPr>
            <p:spPr>
              <a:xfrm rot="5400000">
                <a:off x="603211" y="2612537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Szövegdoboz 47"/>
              <p:cNvSpPr txBox="1"/>
              <p:nvPr/>
            </p:nvSpPr>
            <p:spPr>
              <a:xfrm>
                <a:off x="117853" y="2230968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24</a:t>
                </a:r>
              </a:p>
            </p:txBody>
          </p:sp>
          <p:sp>
            <p:nvSpPr>
              <p:cNvPr id="60" name="Szövegdoboz 52"/>
              <p:cNvSpPr txBox="1"/>
              <p:nvPr/>
            </p:nvSpPr>
            <p:spPr>
              <a:xfrm>
                <a:off x="121760" y="322154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</a:p>
            </p:txBody>
          </p:sp>
          <p:cxnSp>
            <p:nvCxnSpPr>
              <p:cNvPr id="61" name="Egyenes összekötő 53"/>
              <p:cNvCxnSpPr/>
              <p:nvPr/>
            </p:nvCxnSpPr>
            <p:spPr>
              <a:xfrm rot="5400000">
                <a:off x="589924" y="354020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Egyenes összekötő 54"/>
              <p:cNvCxnSpPr/>
              <p:nvPr/>
            </p:nvCxnSpPr>
            <p:spPr>
              <a:xfrm rot="5400000">
                <a:off x="590616" y="2265924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Egyenes összekötő 55"/>
              <p:cNvCxnSpPr/>
              <p:nvPr/>
            </p:nvCxnSpPr>
            <p:spPr>
              <a:xfrm rot="5400000">
                <a:off x="587316" y="5136424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Egyenes összekötő 71"/>
              <p:cNvCxnSpPr/>
              <p:nvPr/>
            </p:nvCxnSpPr>
            <p:spPr>
              <a:xfrm rot="5400000">
                <a:off x="589312" y="328961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Egyenes összekötő 74"/>
              <p:cNvCxnSpPr/>
              <p:nvPr/>
            </p:nvCxnSpPr>
            <p:spPr>
              <a:xfrm rot="5400000">
                <a:off x="587351" y="3848645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Szövegdoboz 75"/>
              <p:cNvSpPr txBox="1"/>
              <p:nvPr/>
            </p:nvSpPr>
            <p:spPr>
              <a:xfrm>
                <a:off x="174783" y="380384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6</a:t>
                </a:r>
              </a:p>
            </p:txBody>
          </p:sp>
          <p:cxnSp>
            <p:nvCxnSpPr>
              <p:cNvPr id="67" name="Egyenes összekötő 76"/>
              <p:cNvCxnSpPr/>
              <p:nvPr/>
            </p:nvCxnSpPr>
            <p:spPr>
              <a:xfrm rot="5400000">
                <a:off x="594849" y="282302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Szövegdoboz 77"/>
              <p:cNvSpPr txBox="1"/>
              <p:nvPr/>
            </p:nvSpPr>
            <p:spPr>
              <a:xfrm>
                <a:off x="116505" y="277657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15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828909" y="2716900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26240" y="221606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 rot="60000">
              <a:off x="6148121" y="2621601"/>
              <a:ext cx="1260000" cy="296886"/>
              <a:chOff x="5213339" y="3187150"/>
              <a:chExt cx="1260000" cy="296886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 rot="20383141">
                <a:off x="5213339" y="3196036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" name="Szövegdoboz 69"/>
              <p:cNvSpPr txBox="1"/>
              <p:nvPr/>
            </p:nvSpPr>
            <p:spPr>
              <a:xfrm rot="20348621">
                <a:off x="5275652" y="3187150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~2x/4 years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 rot="21136769">
              <a:off x="1925178" y="4704735"/>
              <a:ext cx="1295057" cy="351114"/>
              <a:chOff x="4991289" y="3240600"/>
              <a:chExt cx="1295057" cy="351114"/>
            </a:xfrm>
          </p:grpSpPr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 rot="19783231">
                <a:off x="4991289" y="3303714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3" name="Szövegdoboz 69"/>
              <p:cNvSpPr txBox="1"/>
              <p:nvPr/>
            </p:nvSpPr>
            <p:spPr>
              <a:xfrm rot="19718289">
                <a:off x="5147893" y="3240600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05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~2x/2 years</a:t>
                </a:r>
              </a:p>
            </p:txBody>
          </p:sp>
        </p:grpSp>
        <p:sp>
          <p:nvSpPr>
            <p:cNvPr id="2" name="Down Arrow 1"/>
            <p:cNvSpPr/>
            <p:nvPr/>
          </p:nvSpPr>
          <p:spPr bwMode="auto">
            <a:xfrm>
              <a:off x="3697404" y="2510589"/>
              <a:ext cx="137160" cy="548640"/>
            </a:xfrm>
            <a:prstGeom prst="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07573" y="1800514"/>
              <a:ext cx="1936749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Emergence of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 L3 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caches in the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 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Core 2-based DP 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line</a:t>
              </a:r>
            </a:p>
          </p:txBody>
        </p:sp>
        <p:cxnSp>
          <p:nvCxnSpPr>
            <p:cNvPr id="76" name="Egyenes összekötő 22"/>
            <p:cNvCxnSpPr/>
            <p:nvPr/>
          </p:nvCxnSpPr>
          <p:spPr>
            <a:xfrm>
              <a:off x="8093121" y="585429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6145145" y="250679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Szövegdoboz 61"/>
            <p:cNvSpPr txBox="1"/>
            <p:nvPr/>
          </p:nvSpPr>
          <p:spPr>
            <a:xfrm>
              <a:off x="5755777" y="1939252"/>
              <a:ext cx="122661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-E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, 4115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" name="Szövegdoboz 61"/>
            <p:cNvSpPr txBox="1"/>
            <p:nvPr/>
          </p:nvSpPr>
          <p:spPr>
            <a:xfrm>
              <a:off x="7184786" y="3179178"/>
              <a:ext cx="1311578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-SP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(14 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, 1112</a:t>
              </a:r>
              <a:r>
                <a:rPr kumimoji="0" lang="en-US" sz="105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 $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 flipH="1">
              <a:off x="1706094" y="5071288"/>
              <a:ext cx="45719" cy="173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2" name="Szövegdoboz 46"/>
            <p:cNvSpPr txBox="1"/>
            <p:nvPr/>
          </p:nvSpPr>
          <p:spPr>
            <a:xfrm>
              <a:off x="1358195" y="5161280"/>
              <a:ext cx="79015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 51xx</a:t>
              </a:r>
              <a:endPara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kumimoji="0" lang="hu-H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 nm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9" name="Straight Connector 68"/>
            <p:cNvCxnSpPr>
              <a:stCxn id="47" idx="3"/>
              <a:endCxn id="92" idx="0"/>
            </p:cNvCxnSpPr>
            <p:nvPr/>
          </p:nvCxnSpPr>
          <p:spPr bwMode="auto">
            <a:xfrm flipH="1">
              <a:off x="1753273" y="3589870"/>
              <a:ext cx="2067002" cy="157141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72"/>
            <p:cNvCxnSpPr>
              <a:endCxn id="47" idx="3"/>
            </p:cNvCxnSpPr>
            <p:nvPr/>
          </p:nvCxnSpPr>
          <p:spPr bwMode="auto">
            <a:xfrm flipH="1">
              <a:off x="3820275" y="2063961"/>
              <a:ext cx="4151816" cy="1525909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3229892" y="4280708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583011" y="3075516"/>
              <a:ext cx="152157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Two-die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implementations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 bwMode="auto">
            <a:xfrm flipH="1">
              <a:off x="1988568" y="3528226"/>
              <a:ext cx="159782" cy="282051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Straight Arrow Connector 88"/>
            <p:cNvCxnSpPr>
              <a:stCxn id="87" idx="2"/>
            </p:cNvCxnSpPr>
            <p:nvPr/>
          </p:nvCxnSpPr>
          <p:spPr bwMode="auto">
            <a:xfrm>
              <a:off x="2343796" y="3552570"/>
              <a:ext cx="237521" cy="224648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3" name="Szövegdoboz 52"/>
            <p:cNvSpPr txBox="1"/>
            <p:nvPr/>
          </p:nvSpPr>
          <p:spPr>
            <a:xfrm>
              <a:off x="456671" y="2937207"/>
              <a:ext cx="389850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94" name="Egyenes összekötő 76"/>
            <p:cNvCxnSpPr/>
            <p:nvPr/>
          </p:nvCxnSpPr>
          <p:spPr>
            <a:xfrm rot="5400000">
              <a:off x="938635" y="3000327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Egyenes összekötő 22"/>
          <p:cNvCxnSpPr/>
          <p:nvPr/>
        </p:nvCxnSpPr>
        <p:spPr>
          <a:xfrm>
            <a:off x="8262410" y="6239457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Szövegdoboz 33"/>
          <p:cNvSpPr txBox="1"/>
          <p:nvPr/>
        </p:nvSpPr>
        <p:spPr>
          <a:xfrm>
            <a:off x="7692930" y="6373389"/>
            <a:ext cx="595035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201</a:t>
            </a: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2" name="Egyenes összekötő 22"/>
          <p:cNvCxnSpPr/>
          <p:nvPr/>
        </p:nvCxnSpPr>
        <p:spPr>
          <a:xfrm>
            <a:off x="8812370" y="6245000"/>
            <a:ext cx="0" cy="1723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gyenes összekötő 54"/>
          <p:cNvCxnSpPr/>
          <p:nvPr/>
        </p:nvCxnSpPr>
        <p:spPr>
          <a:xfrm rot="5400000">
            <a:off x="552329" y="1628362"/>
            <a:ext cx="0" cy="1647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Szövegdoboz 39"/>
          <p:cNvSpPr txBox="1"/>
          <p:nvPr/>
        </p:nvSpPr>
        <p:spPr>
          <a:xfrm>
            <a:off x="46532" y="1567793"/>
            <a:ext cx="38985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56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307668" y="15677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08" name="Szövegdoboz 61"/>
          <p:cNvSpPr txBox="1"/>
          <p:nvPr/>
        </p:nvSpPr>
        <p:spPr>
          <a:xfrm>
            <a:off x="7587335" y="1215298"/>
            <a:ext cx="155619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Cascade Lake-AP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, 2 dies,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na.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298383" y="30541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317305" y="334846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3" name="Szövegdoboz 61"/>
          <p:cNvSpPr txBox="1"/>
          <p:nvPr/>
        </p:nvSpPr>
        <p:spPr>
          <a:xfrm>
            <a:off x="7630300" y="3191747"/>
            <a:ext cx="155856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Cascade Lake-SP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(14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, 1002 $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hu-H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4" name="Oval 113"/>
          <p:cNvSpPr/>
          <p:nvPr/>
        </p:nvSpPr>
        <p:spPr bwMode="auto">
          <a:xfrm rot="20771636">
            <a:off x="6566089" y="3034408"/>
            <a:ext cx="2689281" cy="1154507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 bwMode="auto">
          <a:xfrm>
            <a:off x="7435085" y="1088904"/>
            <a:ext cx="1764356" cy="788147"/>
          </a:xfrm>
          <a:prstGeom prst="ellipse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5832140" y="5093103"/>
            <a:ext cx="427297" cy="305776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240218" y="5038839"/>
            <a:ext cx="272985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50" dirty="0" smtClean="0"/>
              <a:t>Lower core counts than</a:t>
            </a:r>
          </a:p>
          <a:p>
            <a:pPr algn="ctr"/>
            <a:r>
              <a:rPr lang="en-US" sz="1250" dirty="0" smtClean="0"/>
              <a:t>enabled by technology</a:t>
            </a:r>
          </a:p>
          <a:p>
            <a:pPr algn="ctr"/>
            <a:r>
              <a:rPr lang="en-US" sz="1250" dirty="0" smtClean="0"/>
              <a:t>due to business considerations</a:t>
            </a:r>
            <a:endParaRPr lang="en-US" sz="1250" dirty="0"/>
          </a:p>
        </p:txBody>
      </p:sp>
      <p:sp>
        <p:nvSpPr>
          <p:cNvPr id="116" name="Oval 115"/>
          <p:cNvSpPr/>
          <p:nvPr/>
        </p:nvSpPr>
        <p:spPr bwMode="auto">
          <a:xfrm>
            <a:off x="5787135" y="5672507"/>
            <a:ext cx="427297" cy="305776"/>
          </a:xfrm>
          <a:prstGeom prst="ellipse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372200" y="5681249"/>
            <a:ext cx="22701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50" dirty="0" smtClean="0"/>
              <a:t>Higher core counts due to</a:t>
            </a:r>
          </a:p>
          <a:p>
            <a:pPr algn="ctr"/>
            <a:r>
              <a:rPr lang="en-US" sz="1250" dirty="0" smtClean="0"/>
              <a:t>dual dies </a:t>
            </a:r>
            <a:endParaRPr lang="en-US" sz="1250" dirty="0"/>
          </a:p>
        </p:txBody>
      </p:sp>
      <p:cxnSp>
        <p:nvCxnSpPr>
          <p:cNvPr id="119" name="Straight Arrow Connector 118"/>
          <p:cNvCxnSpPr/>
          <p:nvPr/>
        </p:nvCxnSpPr>
        <p:spPr bwMode="auto">
          <a:xfrm>
            <a:off x="5883641" y="2731712"/>
            <a:ext cx="0" cy="20529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Straight Arrow Connector 119"/>
          <p:cNvCxnSpPr/>
          <p:nvPr/>
        </p:nvCxnSpPr>
        <p:spPr bwMode="auto">
          <a:xfrm>
            <a:off x="6753260" y="2426182"/>
            <a:ext cx="0" cy="20529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/>
          <p:cNvCxnSpPr/>
          <p:nvPr/>
        </p:nvCxnSpPr>
        <p:spPr bwMode="auto">
          <a:xfrm>
            <a:off x="4042450" y="3450787"/>
            <a:ext cx="0" cy="20529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TextBox 70"/>
          <p:cNvSpPr txBox="1"/>
          <p:nvPr/>
        </p:nvSpPr>
        <p:spPr>
          <a:xfrm>
            <a:off x="6610700" y="4323608"/>
            <a:ext cx="821059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50" dirty="0" smtClean="0">
                <a:solidFill>
                  <a:srgbClr val="0066CC"/>
                </a:solidFill>
              </a:rPr>
              <a:t>AMD</a:t>
            </a:r>
          </a:p>
          <a:p>
            <a:pPr algn="ctr"/>
            <a:r>
              <a:rPr lang="en-US" sz="1250" dirty="0" smtClean="0">
                <a:solidFill>
                  <a:srgbClr val="0066CC"/>
                </a:solidFill>
              </a:rPr>
              <a:t>EPYC</a:t>
            </a:r>
          </a:p>
          <a:p>
            <a:pPr algn="ctr"/>
            <a:r>
              <a:rPr lang="en-US" sz="1250" dirty="0" smtClean="0">
                <a:solidFill>
                  <a:srgbClr val="0066CC"/>
                </a:solidFill>
              </a:rPr>
              <a:t>(8-32C)</a:t>
            </a:r>
            <a:endParaRPr lang="en-US" sz="1250" dirty="0">
              <a:solidFill>
                <a:srgbClr val="0066CC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170932" y="1888489"/>
            <a:ext cx="69756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50" dirty="0" smtClean="0">
                <a:solidFill>
                  <a:srgbClr val="0066CC"/>
                </a:solidFill>
              </a:rPr>
              <a:t>AMD</a:t>
            </a:r>
          </a:p>
          <a:p>
            <a:pPr algn="ctr"/>
            <a:r>
              <a:rPr lang="en-US" sz="1250" dirty="0" smtClean="0">
                <a:solidFill>
                  <a:srgbClr val="0066CC"/>
                </a:solidFill>
              </a:rPr>
              <a:t>EPYC2</a:t>
            </a:r>
          </a:p>
          <a:p>
            <a:pPr algn="ctr"/>
            <a:r>
              <a:rPr lang="en-US" sz="1250" dirty="0" smtClean="0">
                <a:solidFill>
                  <a:srgbClr val="0066CC"/>
                </a:solidFill>
              </a:rPr>
              <a:t>(64C)</a:t>
            </a:r>
            <a:endParaRPr lang="en-US" sz="1250" dirty="0">
              <a:solidFill>
                <a:srgbClr val="0066CC"/>
              </a:solidFill>
            </a:endParaRPr>
          </a:p>
        </p:txBody>
      </p:sp>
      <p:sp>
        <p:nvSpPr>
          <p:cNvPr id="72" name="Up Arrow 71"/>
          <p:cNvSpPr/>
          <p:nvPr/>
        </p:nvSpPr>
        <p:spPr bwMode="auto">
          <a:xfrm>
            <a:off x="8810569" y="1998995"/>
            <a:ext cx="72000" cy="396000"/>
          </a:xfrm>
          <a:prstGeom prst="upArrow">
            <a:avLst/>
          </a:prstGeom>
          <a:noFill/>
          <a:ln w="19050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1" name="Up Arrow 120"/>
          <p:cNvSpPr/>
          <p:nvPr/>
        </p:nvSpPr>
        <p:spPr bwMode="auto">
          <a:xfrm>
            <a:off x="7380320" y="4457158"/>
            <a:ext cx="72000" cy="396000"/>
          </a:xfrm>
          <a:prstGeom prst="upArrow">
            <a:avLst/>
          </a:prstGeom>
          <a:noFill/>
          <a:ln w="19050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4" name="Rectangle 133"/>
          <p:cNvSpPr>
            <a:spLocks noChangeArrowheads="1"/>
          </p:cNvSpPr>
          <p:nvPr/>
        </p:nvSpPr>
        <p:spPr bwMode="auto">
          <a:xfrm>
            <a:off x="2844721" y="4678108"/>
            <a:ext cx="44613" cy="18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37" name="Straight Arrow Connector 136"/>
          <p:cNvCxnSpPr/>
          <p:nvPr/>
        </p:nvCxnSpPr>
        <p:spPr bwMode="auto">
          <a:xfrm flipH="1" flipV="1">
            <a:off x="2966333" y="4808432"/>
            <a:ext cx="180000" cy="12768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8" name="Szövegdoboz 57"/>
          <p:cNvSpPr txBox="1"/>
          <p:nvPr/>
        </p:nvSpPr>
        <p:spPr>
          <a:xfrm>
            <a:off x="2682198" y="4869012"/>
            <a:ext cx="1460657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55xx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(Nehalem-EP)</a:t>
            </a:r>
            <a:endParaRPr kumimoji="0" lang="hu-HU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(45 </a:t>
            </a:r>
            <a:r>
              <a:rPr kumimoji="0" lang="hu-H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, 1600 $</a:t>
            </a:r>
            <a:r>
              <a:rPr lang="en-US" sz="1050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10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78998" y="500664"/>
            <a:ext cx="8731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cs typeface="Times New Roman" pitchFamily="18" charset="0"/>
              </a:rPr>
              <a:t>Rising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cs typeface="Times New Roman" pitchFamily="18" charset="0"/>
              </a:rPr>
              <a:t> core counts in Intel's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cs typeface="Times New Roman" pitchFamily="18" charset="0"/>
              </a:rPr>
              <a:t>high-end 2S server processors </a:t>
            </a:r>
            <a:r>
              <a:rPr lang="en-GB" sz="1400" b="1" dirty="0" smtClean="0">
                <a:solidFill>
                  <a:srgbClr val="2D2D8A"/>
                </a:solidFill>
                <a:latin typeface="Verdana"/>
              </a:rPr>
              <a:t>with </a:t>
            </a:r>
            <a:r>
              <a:rPr lang="en-GB" sz="1400" b="1" dirty="0" smtClean="0">
                <a:solidFill>
                  <a:srgbClr val="2D2D8A"/>
                </a:solidFill>
                <a:latin typeface="Verdana"/>
              </a:rPr>
              <a:t>price quotations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8814338" y="653277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6439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613380"/>
              </p:ext>
            </p:extLst>
          </p:nvPr>
        </p:nvGraphicFramePr>
        <p:xfrm>
          <a:off x="28876" y="1289788"/>
          <a:ext cx="9076626" cy="3162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906">
                  <a:extLst>
                    <a:ext uri="{9D8B030D-6E8A-4147-A177-3AD203B41FA5}">
                      <a16:colId xmlns:a16="http://schemas.microsoft.com/office/drawing/2014/main" val="86967819"/>
                    </a:ext>
                  </a:extLst>
                </a:gridCol>
                <a:gridCol w="1220062">
                  <a:extLst>
                    <a:ext uri="{9D8B030D-6E8A-4147-A177-3AD203B41FA5}">
                      <a16:colId xmlns:a16="http://schemas.microsoft.com/office/drawing/2014/main" val="3303539019"/>
                    </a:ext>
                  </a:extLst>
                </a:gridCol>
                <a:gridCol w="847620">
                  <a:extLst>
                    <a:ext uri="{9D8B030D-6E8A-4147-A177-3AD203B41FA5}">
                      <a16:colId xmlns:a16="http://schemas.microsoft.com/office/drawing/2014/main" val="970719749"/>
                    </a:ext>
                  </a:extLst>
                </a:gridCol>
                <a:gridCol w="824345">
                  <a:extLst>
                    <a:ext uri="{9D8B030D-6E8A-4147-A177-3AD203B41FA5}">
                      <a16:colId xmlns:a16="http://schemas.microsoft.com/office/drawing/2014/main" val="4115332554"/>
                    </a:ext>
                  </a:extLst>
                </a:gridCol>
                <a:gridCol w="1506682">
                  <a:extLst>
                    <a:ext uri="{9D8B030D-6E8A-4147-A177-3AD203B41FA5}">
                      <a16:colId xmlns:a16="http://schemas.microsoft.com/office/drawing/2014/main" val="3412756130"/>
                    </a:ext>
                  </a:extLst>
                </a:gridCol>
                <a:gridCol w="1123084">
                  <a:extLst>
                    <a:ext uri="{9D8B030D-6E8A-4147-A177-3AD203B41FA5}">
                      <a16:colId xmlns:a16="http://schemas.microsoft.com/office/drawing/2014/main" val="1062735717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132781250"/>
                    </a:ext>
                  </a:extLst>
                </a:gridCol>
                <a:gridCol w="1409702">
                  <a:extLst>
                    <a:ext uri="{9D8B030D-6E8A-4147-A177-3AD203B41FA5}">
                      <a16:colId xmlns:a16="http://schemas.microsoft.com/office/drawing/2014/main" val="3607554555"/>
                    </a:ext>
                  </a:extLst>
                </a:gridCol>
              </a:tblGrid>
              <a:tr h="589876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Platform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Techn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Date of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Intro.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High-end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ulticore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2S server 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lines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count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L3 cache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No./speed of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em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channels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 socket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7363"/>
                  </a:ext>
                </a:extLst>
              </a:tr>
              <a:tr h="316798">
                <a:tc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MP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6/2004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Nocona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701211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l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10/2005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DP 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.8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(Paxville DP)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2x1C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69243"/>
                  </a:ext>
                </a:extLst>
              </a:tr>
              <a:tr h="385301">
                <a:tc rowSpan="4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Bensley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50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(Dempsey)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2x1C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 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572423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Core2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51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(Woodcrest)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699658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Core2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(Clowertown)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2x2C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511904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Penryn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</a:t>
                      </a:r>
                      <a:r>
                        <a:rPr lang="hu-HU" sz="11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11/2007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54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(Harpertown)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2x2C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8721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484764"/>
            <a:ext cx="7736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Max. memory rates of Intel’s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high-end 2S SMP server platforms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7683850" y="1289788"/>
            <a:ext cx="1421650" cy="31623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66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616381"/>
              </p:ext>
            </p:extLst>
          </p:nvPr>
        </p:nvGraphicFramePr>
        <p:xfrm>
          <a:off x="67376" y="1280166"/>
          <a:ext cx="8999623" cy="470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31">
                  <a:extLst>
                    <a:ext uri="{9D8B030D-6E8A-4147-A177-3AD203B41FA5}">
                      <a16:colId xmlns:a16="http://schemas.microsoft.com/office/drawing/2014/main" val="86967819"/>
                    </a:ext>
                  </a:extLst>
                </a:gridCol>
                <a:gridCol w="1190697">
                  <a:extLst>
                    <a:ext uri="{9D8B030D-6E8A-4147-A177-3AD203B41FA5}">
                      <a16:colId xmlns:a16="http://schemas.microsoft.com/office/drawing/2014/main" val="3303539019"/>
                    </a:ext>
                  </a:extLst>
                </a:gridCol>
                <a:gridCol w="869110">
                  <a:extLst>
                    <a:ext uri="{9D8B030D-6E8A-4147-A177-3AD203B41FA5}">
                      <a16:colId xmlns:a16="http://schemas.microsoft.com/office/drawing/2014/main" val="970719749"/>
                    </a:ext>
                  </a:extLst>
                </a:gridCol>
                <a:gridCol w="827772">
                  <a:extLst>
                    <a:ext uri="{9D8B030D-6E8A-4147-A177-3AD203B41FA5}">
                      <a16:colId xmlns:a16="http://schemas.microsoft.com/office/drawing/2014/main" val="4115332554"/>
                    </a:ext>
                  </a:extLst>
                </a:gridCol>
                <a:gridCol w="1520792">
                  <a:extLst>
                    <a:ext uri="{9D8B030D-6E8A-4147-A177-3AD203B41FA5}">
                      <a16:colId xmlns:a16="http://schemas.microsoft.com/office/drawing/2014/main" val="341275613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784958564"/>
                    </a:ext>
                  </a:extLst>
                </a:gridCol>
                <a:gridCol w="1066291">
                  <a:extLst>
                    <a:ext uri="{9D8B030D-6E8A-4147-A177-3AD203B41FA5}">
                      <a16:colId xmlns:a16="http://schemas.microsoft.com/office/drawing/2014/main" val="1409857883"/>
                    </a:ext>
                  </a:extLst>
                </a:gridCol>
                <a:gridCol w="1311150">
                  <a:extLst>
                    <a:ext uri="{9D8B030D-6E8A-4147-A177-3AD203B41FA5}">
                      <a16:colId xmlns:a16="http://schemas.microsoft.com/office/drawing/2014/main" val="552071532"/>
                    </a:ext>
                  </a:extLst>
                </a:gridCol>
              </a:tblGrid>
              <a:tr h="589876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Platform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Techn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Date of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Intro.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High-end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ulticore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2S server 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lines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count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L3 cache/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No./speed of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em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channels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 socket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7363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Tylersburg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3/2009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55xx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 –EP) 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Gainestown)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1333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045782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Boxboro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-EX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3/2010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65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1066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58398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Westmere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4/2011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E7-28xx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(Westmere-EX)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1333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024335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Brickland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Ivy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Bridge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2/2014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E7-28xx v2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(Ivy Bridge-EX)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2.5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725493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Grantley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Haswell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9/2014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E5-26xx v3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(Haswell-EP)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2.5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2133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470796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Broadwell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E5-26xx v4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(Broadwell-EP)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002690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Purley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Skylake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7/2017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Silver 41xx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(Skylake-SP)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1.375/core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266529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 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Silver 42xx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Lake-SP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829803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??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 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Platinum 92xx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Lake-AP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2x28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1.375/core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DDR4-2933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7369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825" y="485875"/>
            <a:ext cx="8041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Max. memory rates of Intel’s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high-end 2S NUMA server platforms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15)</a:t>
            </a:r>
            <a:endParaRPr lang="en-US" sz="160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7767355" y="1280166"/>
            <a:ext cx="1299644" cy="47091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7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045" y="1040755"/>
            <a:ext cx="1101487" cy="40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Transfer rate</a:t>
            </a:r>
            <a:b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</a:b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/>
                <a:cs typeface="Times New Roman"/>
              </a:rPr>
              <a:t>(MT/s)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</p:txBody>
      </p:sp>
      <p:cxnSp>
        <p:nvCxnSpPr>
          <p:cNvPr id="15" name="Line 7"/>
          <p:cNvCxnSpPr/>
          <p:nvPr/>
        </p:nvCxnSpPr>
        <p:spPr bwMode="auto">
          <a:xfrm flipV="1">
            <a:off x="519593" y="1471555"/>
            <a:ext cx="0" cy="40680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0365" y="5063663"/>
            <a:ext cx="316285" cy="23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50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30329" y="4530128"/>
            <a:ext cx="359159" cy="23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100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6756" y="3242108"/>
            <a:ext cx="330427" cy="31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500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767914" y="5662586"/>
            <a:ext cx="349929" cy="18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Year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276473" y="5635454"/>
            <a:ext cx="319135" cy="24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05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735813" y="5638358"/>
            <a:ext cx="313318" cy="34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20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04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740431" y="5635454"/>
            <a:ext cx="255108" cy="24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06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222805" y="5628928"/>
            <a:ext cx="241024" cy="24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07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685553" y="5635454"/>
            <a:ext cx="225008" cy="24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08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77467" y="2719099"/>
            <a:ext cx="396499" cy="20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1000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08349" y="1832710"/>
            <a:ext cx="409714" cy="23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3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000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43554" y="3961464"/>
            <a:ext cx="359159" cy="23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200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05564" y="2150043"/>
            <a:ext cx="409715" cy="23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2000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cxnSp>
        <p:nvCxnSpPr>
          <p:cNvPr id="32" name="Line 3"/>
          <p:cNvCxnSpPr/>
          <p:nvPr/>
        </p:nvCxnSpPr>
        <p:spPr bwMode="auto">
          <a:xfrm>
            <a:off x="342217" y="2797827"/>
            <a:ext cx="850392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Line 58"/>
          <p:cNvCxnSpPr/>
          <p:nvPr/>
        </p:nvCxnSpPr>
        <p:spPr bwMode="auto">
          <a:xfrm>
            <a:off x="401798" y="3336355"/>
            <a:ext cx="850392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Line 59"/>
          <p:cNvCxnSpPr/>
          <p:nvPr/>
        </p:nvCxnSpPr>
        <p:spPr bwMode="auto">
          <a:xfrm flipV="1">
            <a:off x="401799" y="1913695"/>
            <a:ext cx="850392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Line 61"/>
          <p:cNvCxnSpPr/>
          <p:nvPr/>
        </p:nvCxnSpPr>
        <p:spPr bwMode="auto">
          <a:xfrm flipV="1">
            <a:off x="401798" y="4620536"/>
            <a:ext cx="8503920" cy="277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Line 62"/>
          <p:cNvCxnSpPr/>
          <p:nvPr/>
        </p:nvCxnSpPr>
        <p:spPr bwMode="auto">
          <a:xfrm>
            <a:off x="415012" y="5159064"/>
            <a:ext cx="850392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Line 63"/>
          <p:cNvCxnSpPr/>
          <p:nvPr/>
        </p:nvCxnSpPr>
        <p:spPr bwMode="auto">
          <a:xfrm>
            <a:off x="401798" y="4061296"/>
            <a:ext cx="850392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Line 64"/>
          <p:cNvCxnSpPr/>
          <p:nvPr/>
        </p:nvCxnSpPr>
        <p:spPr bwMode="auto">
          <a:xfrm>
            <a:off x="388584" y="2238587"/>
            <a:ext cx="850392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9" name="Csoportba foglalás 2"/>
          <p:cNvGrpSpPr/>
          <p:nvPr/>
        </p:nvGrpSpPr>
        <p:grpSpPr>
          <a:xfrm rot="297222">
            <a:off x="1566769" y="2650927"/>
            <a:ext cx="1024038" cy="306421"/>
            <a:chOff x="3173642" y="686358"/>
            <a:chExt cx="1011881" cy="174990"/>
          </a:xfrm>
        </p:grpSpPr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 rot="20258931">
              <a:off x="3173642" y="686358"/>
              <a:ext cx="996135" cy="174990"/>
            </a:xfrm>
            <a:prstGeom prst="rect">
              <a:avLst/>
            </a:prstGeom>
            <a:solidFill>
              <a:srgbClr val="FFFFCC"/>
            </a:solidFill>
            <a:ln w="0">
              <a:solidFill>
                <a:srgbClr val="E305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endParaRPr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 rot="20293949">
              <a:off x="3325330" y="708541"/>
              <a:ext cx="860193" cy="131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305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~ 2*/4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305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kumimoji="0" lang="hu-H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305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years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endParaRPr>
            </a:p>
          </p:txBody>
        </p:sp>
      </p:grp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191607" y="5635454"/>
            <a:ext cx="248921" cy="24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09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4137556" y="5617667"/>
            <a:ext cx="217939" cy="21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3609481" y="5635569"/>
            <a:ext cx="350496" cy="20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2010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4640901" y="5635454"/>
            <a:ext cx="229436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5131305" y="5635454"/>
            <a:ext cx="254531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6092638" y="5635454"/>
            <a:ext cx="235549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3231681" y="2911715"/>
            <a:ext cx="711241" cy="5263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DDR3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1067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</p:txBody>
      </p:sp>
      <p:sp>
        <p:nvSpPr>
          <p:cNvPr id="56" name="Szövegdoboz 79"/>
          <p:cNvSpPr txBox="1"/>
          <p:nvPr/>
        </p:nvSpPr>
        <p:spPr>
          <a:xfrm>
            <a:off x="485981" y="5221202"/>
            <a:ext cx="130357" cy="21557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Symbol"/>
              </a:rPr>
              <a:t>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cxnSp>
        <p:nvCxnSpPr>
          <p:cNvPr id="63" name="Line 15"/>
          <p:cNvCxnSpPr/>
          <p:nvPr/>
        </p:nvCxnSpPr>
        <p:spPr bwMode="auto">
          <a:xfrm flipV="1">
            <a:off x="1144204" y="5532031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Line 18"/>
          <p:cNvCxnSpPr/>
          <p:nvPr/>
        </p:nvCxnSpPr>
        <p:spPr bwMode="auto">
          <a:xfrm flipV="1">
            <a:off x="1584363" y="5528542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Line 19"/>
          <p:cNvCxnSpPr/>
          <p:nvPr/>
        </p:nvCxnSpPr>
        <p:spPr bwMode="auto">
          <a:xfrm flipV="1">
            <a:off x="2068538" y="5529277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Line 23"/>
          <p:cNvCxnSpPr/>
          <p:nvPr/>
        </p:nvCxnSpPr>
        <p:spPr bwMode="auto">
          <a:xfrm flipV="1">
            <a:off x="689374" y="5532031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Line 66"/>
          <p:cNvCxnSpPr/>
          <p:nvPr/>
        </p:nvCxnSpPr>
        <p:spPr bwMode="auto">
          <a:xfrm flipV="1">
            <a:off x="2552713" y="5528542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Line 67"/>
          <p:cNvCxnSpPr/>
          <p:nvPr/>
        </p:nvCxnSpPr>
        <p:spPr bwMode="auto">
          <a:xfrm flipV="1">
            <a:off x="3051559" y="5529277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Line 18"/>
          <p:cNvCxnSpPr/>
          <p:nvPr/>
        </p:nvCxnSpPr>
        <p:spPr bwMode="auto">
          <a:xfrm flipV="1">
            <a:off x="3491718" y="5528542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" name="Line 19"/>
          <p:cNvCxnSpPr/>
          <p:nvPr/>
        </p:nvCxnSpPr>
        <p:spPr bwMode="auto">
          <a:xfrm flipV="1">
            <a:off x="3990563" y="5526523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Line 66"/>
          <p:cNvCxnSpPr/>
          <p:nvPr/>
        </p:nvCxnSpPr>
        <p:spPr bwMode="auto">
          <a:xfrm flipV="1">
            <a:off x="4474738" y="5518494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" name="Line 67"/>
          <p:cNvCxnSpPr/>
          <p:nvPr/>
        </p:nvCxnSpPr>
        <p:spPr bwMode="auto">
          <a:xfrm flipV="1">
            <a:off x="4973584" y="5521499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Line 18"/>
          <p:cNvCxnSpPr/>
          <p:nvPr/>
        </p:nvCxnSpPr>
        <p:spPr bwMode="auto">
          <a:xfrm flipV="1">
            <a:off x="5457759" y="5513470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" name="Line 19"/>
          <p:cNvCxnSpPr/>
          <p:nvPr/>
        </p:nvCxnSpPr>
        <p:spPr bwMode="auto">
          <a:xfrm flipV="1">
            <a:off x="5956606" y="5508446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Line 59"/>
          <p:cNvCxnSpPr/>
          <p:nvPr/>
        </p:nvCxnSpPr>
        <p:spPr bwMode="auto">
          <a:xfrm flipV="1">
            <a:off x="478788" y="5510372"/>
            <a:ext cx="8503920" cy="2085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" name="Line 19"/>
          <p:cNvCxnSpPr/>
          <p:nvPr/>
        </p:nvCxnSpPr>
        <p:spPr bwMode="auto">
          <a:xfrm flipV="1">
            <a:off x="6432409" y="5510133"/>
            <a:ext cx="0" cy="6949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5621877" y="5628690"/>
            <a:ext cx="254531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grpSp>
        <p:nvGrpSpPr>
          <p:cNvPr id="173" name="Csoportba foglalás 2"/>
          <p:cNvGrpSpPr/>
          <p:nvPr/>
        </p:nvGrpSpPr>
        <p:grpSpPr>
          <a:xfrm>
            <a:off x="4167949" y="2070882"/>
            <a:ext cx="1065627" cy="274316"/>
            <a:chOff x="4097336" y="2033330"/>
            <a:chExt cx="1052975" cy="156657"/>
          </a:xfrm>
        </p:grpSpPr>
        <p:sp>
          <p:nvSpPr>
            <p:cNvPr id="174" name="Rectangle 173"/>
            <p:cNvSpPr>
              <a:spLocks noChangeArrowheads="1"/>
            </p:cNvSpPr>
            <p:nvPr/>
          </p:nvSpPr>
          <p:spPr bwMode="auto">
            <a:xfrm rot="21027067">
              <a:off x="4097336" y="2033330"/>
              <a:ext cx="1052975" cy="156657"/>
            </a:xfrm>
            <a:prstGeom prst="rect">
              <a:avLst/>
            </a:prstGeom>
            <a:solidFill>
              <a:srgbClr val="FFFFCC"/>
            </a:solidFill>
            <a:ln w="0">
              <a:solidFill>
                <a:srgbClr val="E305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endParaRPr>
            </a:p>
          </p:txBody>
        </p:sp>
        <p:sp>
          <p:nvSpPr>
            <p:cNvPr id="175" name="Rectangle 174"/>
            <p:cNvSpPr>
              <a:spLocks noChangeArrowheads="1"/>
            </p:cNvSpPr>
            <p:nvPr/>
          </p:nvSpPr>
          <p:spPr bwMode="auto">
            <a:xfrm rot="21026351">
              <a:off x="4235210" y="2055447"/>
              <a:ext cx="860193" cy="131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305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~ 2*/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305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8  </a:t>
              </a:r>
              <a:r>
                <a:rPr kumimoji="0" lang="hu-H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305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years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89408" y="3443320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x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651806" y="3046730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x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499567" y="2677165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x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440009" y="2304656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x</a:t>
            </a:r>
          </a:p>
        </p:txBody>
      </p:sp>
      <p:cxnSp>
        <p:nvCxnSpPr>
          <p:cNvPr id="6" name="Straight Connector 5"/>
          <p:cNvCxnSpPr>
            <a:stCxn id="2" idx="0"/>
            <a:endCxn id="154" idx="2"/>
          </p:cNvCxnSpPr>
          <p:nvPr/>
        </p:nvCxnSpPr>
        <p:spPr>
          <a:xfrm flipV="1">
            <a:off x="912198" y="2734769"/>
            <a:ext cx="2262489" cy="7085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532454" y="3627813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DDR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400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1481447" y="3261461"/>
            <a:ext cx="572789" cy="4603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DDR2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667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5191118" y="2543571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DDR3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600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41154" y="3086950"/>
            <a:ext cx="45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2S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536143" y="4065323"/>
            <a:ext cx="12282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Emergence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DDR3 memory</a:t>
            </a:r>
          </a:p>
        </p:txBody>
      </p:sp>
      <p:sp>
        <p:nvSpPr>
          <p:cNvPr id="102" name="Down Arrow 101"/>
          <p:cNvSpPr/>
          <p:nvPr/>
        </p:nvSpPr>
        <p:spPr bwMode="auto">
          <a:xfrm rot="10800000">
            <a:off x="3075812" y="3372687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109" name="Line 18"/>
          <p:cNvCxnSpPr/>
          <p:nvPr/>
        </p:nvCxnSpPr>
        <p:spPr bwMode="auto">
          <a:xfrm flipV="1">
            <a:off x="6896353" y="5515141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" name="Line 18"/>
          <p:cNvCxnSpPr/>
          <p:nvPr/>
        </p:nvCxnSpPr>
        <p:spPr bwMode="auto">
          <a:xfrm flipV="1">
            <a:off x="7358577" y="5515146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6" name="Rectangle 115"/>
          <p:cNvSpPr>
            <a:spLocks noChangeArrowheads="1"/>
          </p:cNvSpPr>
          <p:nvPr/>
        </p:nvSpPr>
        <p:spPr bwMode="auto">
          <a:xfrm>
            <a:off x="6571612" y="5642155"/>
            <a:ext cx="235549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8" name="Rectangle 117"/>
          <p:cNvSpPr>
            <a:spLocks noChangeArrowheads="1"/>
          </p:cNvSpPr>
          <p:nvPr/>
        </p:nvSpPr>
        <p:spPr bwMode="auto">
          <a:xfrm>
            <a:off x="7030487" y="5643832"/>
            <a:ext cx="235549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897432" y="1835494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x</a:t>
            </a:r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6196059" y="2369081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DDR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2400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</p:txBody>
      </p:sp>
      <p:sp>
        <p:nvSpPr>
          <p:cNvPr id="131" name="Rectangle 130"/>
          <p:cNvSpPr>
            <a:spLocks noChangeArrowheads="1"/>
          </p:cNvSpPr>
          <p:nvPr/>
        </p:nvSpPr>
        <p:spPr bwMode="auto">
          <a:xfrm>
            <a:off x="7625111" y="2059608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DDR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2933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989443" y="3666391"/>
            <a:ext cx="12282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Emergence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DDR4 memory</a:t>
            </a:r>
          </a:p>
        </p:txBody>
      </p: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6563040" y="2056295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*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cxnSp>
        <p:nvCxnSpPr>
          <p:cNvPr id="141" name="Straight Connector 140"/>
          <p:cNvCxnSpPr>
            <a:stCxn id="154" idx="2"/>
          </p:cNvCxnSpPr>
          <p:nvPr/>
        </p:nvCxnSpPr>
        <p:spPr>
          <a:xfrm flipV="1">
            <a:off x="3174687" y="1914342"/>
            <a:ext cx="4968325" cy="8204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Down Arrow 145"/>
          <p:cNvSpPr/>
          <p:nvPr/>
        </p:nvSpPr>
        <p:spPr bwMode="auto">
          <a:xfrm rot="10800000">
            <a:off x="6528536" y="2991177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BFC3E-3DAF-4DA3-B153-80DE7AFBAA22}"/>
              </a:ext>
            </a:extLst>
          </p:cNvPr>
          <p:cNvSpPr txBox="1"/>
          <p:nvPr/>
        </p:nvSpPr>
        <p:spPr>
          <a:xfrm>
            <a:off x="77986" y="498745"/>
            <a:ext cx="9845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Rising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m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emory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transfer rates in Intel’s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high-end 2S server processors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8826805" y="648627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32" name="Rectangle 131"/>
          <p:cNvSpPr>
            <a:spLocks noChangeArrowheads="1"/>
          </p:cNvSpPr>
          <p:nvPr/>
        </p:nvSpPr>
        <p:spPr bwMode="auto">
          <a:xfrm>
            <a:off x="7991704" y="5650971"/>
            <a:ext cx="235549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cxnSp>
        <p:nvCxnSpPr>
          <p:cNvPr id="142" name="Line 18"/>
          <p:cNvCxnSpPr/>
          <p:nvPr/>
        </p:nvCxnSpPr>
        <p:spPr bwMode="auto">
          <a:xfrm flipV="1">
            <a:off x="7356825" y="5528987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5" name="Line 19"/>
          <p:cNvCxnSpPr/>
          <p:nvPr/>
        </p:nvCxnSpPr>
        <p:spPr bwMode="auto">
          <a:xfrm flipV="1">
            <a:off x="7855672" y="5523963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8" name="Line 19"/>
          <p:cNvCxnSpPr/>
          <p:nvPr/>
        </p:nvCxnSpPr>
        <p:spPr bwMode="auto">
          <a:xfrm flipV="1">
            <a:off x="8331475" y="5525650"/>
            <a:ext cx="0" cy="6949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0" name="Rectangle 149"/>
          <p:cNvSpPr>
            <a:spLocks noChangeArrowheads="1"/>
          </p:cNvSpPr>
          <p:nvPr/>
        </p:nvSpPr>
        <p:spPr bwMode="auto">
          <a:xfrm>
            <a:off x="7520943" y="5644207"/>
            <a:ext cx="254531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cxnSp>
        <p:nvCxnSpPr>
          <p:cNvPr id="151" name="Line 18"/>
          <p:cNvCxnSpPr/>
          <p:nvPr/>
        </p:nvCxnSpPr>
        <p:spPr bwMode="auto">
          <a:xfrm flipV="1">
            <a:off x="8795419" y="5530658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" name="Rectangle 151"/>
          <p:cNvSpPr>
            <a:spLocks noChangeArrowheads="1"/>
          </p:cNvSpPr>
          <p:nvPr/>
        </p:nvSpPr>
        <p:spPr bwMode="auto">
          <a:xfrm>
            <a:off x="8389164" y="5657672"/>
            <a:ext cx="317063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2020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53" name="Rectangle 152"/>
          <p:cNvSpPr>
            <a:spLocks noChangeArrowheads="1"/>
          </p:cNvSpPr>
          <p:nvPr/>
        </p:nvSpPr>
        <p:spPr bwMode="auto">
          <a:xfrm>
            <a:off x="2812583" y="2850120"/>
            <a:ext cx="711241" cy="5263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DDR3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333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3051897" y="2519325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x</a:t>
            </a:r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71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1821" y="867243"/>
            <a:ext cx="85092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As the above Figure shows, </a:t>
            </a:r>
            <a:r>
              <a:rPr lang="en-US" sz="1400" dirty="0" err="1" smtClean="0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n the course of the evolution of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high-end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2S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servers</a:t>
            </a: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  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memory transfer rate </a:t>
            </a:r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has initially been doubled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roughly every </a:t>
            </a:r>
            <a:r>
              <a:rPr lang="hu-HU" sz="1400" dirty="0" smtClean="0">
                <a:solidFill>
                  <a:srgbClr val="FF0000"/>
                </a:solidFill>
                <a:cs typeface="Times New Roman" pitchFamily="18" charset="0"/>
              </a:rPr>
              <a:t>four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But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after DDR3 memory emerged </a:t>
            </a:r>
            <a:r>
              <a:rPr lang="hu-HU" sz="1400" dirty="0" smtClean="0">
                <a:cs typeface="Times New Roman" pitchFamily="18" charset="0"/>
              </a:rPr>
              <a:t>the growth rate of memory transfer </a:t>
            </a:r>
            <a:r>
              <a:rPr lang="en-US" sz="1400" dirty="0" smtClean="0">
                <a:cs typeface="Times New Roman" pitchFamily="18" charset="0"/>
              </a:rPr>
              <a:t>rate</a:t>
            </a:r>
            <a:r>
              <a:rPr lang="hu-HU" sz="1400" dirty="0" smtClean="0">
                <a:cs typeface="Times New Roman" pitchFamily="18" charset="0"/>
              </a:rPr>
              <a:t> slowed down </a:t>
            </a:r>
          </a:p>
          <a:p>
            <a:pPr>
              <a:spcAft>
                <a:spcPts val="600"/>
              </a:spcAft>
            </a:pPr>
            <a:r>
              <a:rPr lang="hu-HU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    to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doubling rougly every </a:t>
            </a:r>
            <a:r>
              <a:rPr lang="hu-HU" sz="1400" dirty="0" smtClean="0">
                <a:solidFill>
                  <a:srgbClr val="FF0000"/>
                </a:solidFill>
                <a:cs typeface="Times New Roman" pitchFamily="18" charset="0"/>
              </a:rPr>
              <a:t>eight years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due to the higher complexity of this technology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Note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that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the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growth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rates of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core counts and memory speeds alter roughly in the</a:t>
            </a:r>
          </a:p>
          <a:p>
            <a:r>
              <a:rPr lang="en-US" sz="14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     same time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, so in the entire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time interval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considered, </a:t>
            </a:r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memory speeds double in </a:t>
            </a:r>
          </a:p>
          <a:p>
            <a:r>
              <a:rPr lang="en-US" sz="14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     twice as many years as core counts.</a:t>
            </a:r>
            <a:endParaRPr 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77" y="501642"/>
            <a:ext cx="8550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 The rate of rising mem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.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 transfer rates in 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Intel’s high-end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2S 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server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 processor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s -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2</a:t>
            </a:r>
            <a:endParaRPr lang="en-US" sz="1400" b="1" dirty="0">
              <a:solidFill>
                <a:srgbClr val="2D2D8A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393701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17)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955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866" y="497996"/>
            <a:ext cx="8345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Implication </a:t>
            </a:r>
            <a:r>
              <a:rPr lang="en-US" sz="1400" b="1" dirty="0" smtClean="0">
                <a:solidFill>
                  <a:schemeClr val="accent6"/>
                </a:solidFill>
              </a:rPr>
              <a:t>of the slower dynamics of the memory speed than the core count 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867" y="832355"/>
            <a:ext cx="892584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Over generations both the core count and the memory transfer rate are raising.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But </a:t>
            </a:r>
            <a:r>
              <a:rPr lang="en-US" sz="1400" dirty="0" smtClean="0">
                <a:solidFill>
                  <a:srgbClr val="0070C0"/>
                </a:solidFill>
              </a:rPr>
              <a:t>the  memory transfer rate of the reference platform rises slower than the core count, 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thus </a:t>
            </a:r>
            <a:r>
              <a:rPr lang="en-US" sz="1400" dirty="0" smtClean="0">
                <a:solidFill>
                  <a:srgbClr val="FF0000"/>
                </a:solidFill>
              </a:rPr>
              <a:t>the per core memory bandwidth will decrease </a:t>
            </a:r>
            <a:r>
              <a:rPr lang="en-US" sz="1400" dirty="0" smtClean="0"/>
              <a:t>since the memory bandwidth amounts to</a:t>
            </a:r>
          </a:p>
          <a:p>
            <a:r>
              <a:rPr lang="en-US" sz="1400" dirty="0" smtClean="0"/>
              <a:t>      the product of the transfer rate and the width of the memory interface (assuming that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      no other changes become effective).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18)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514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053" y="497346"/>
            <a:ext cx="6659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requirement for </a:t>
            </a:r>
            <a:r>
              <a:rPr lang="en-US" sz="1400" b="1" dirty="0" smtClean="0">
                <a:solidFill>
                  <a:schemeClr val="accent6"/>
                </a:solidFill>
              </a:rPr>
              <a:t>preserving the per core memory bandwidth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64" y="818710"/>
            <a:ext cx="887480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 </a:t>
            </a:r>
            <a:r>
              <a:rPr lang="en-US" sz="1400" dirty="0">
                <a:solidFill>
                  <a:srgbClr val="0070C0"/>
                </a:solidFill>
              </a:rPr>
              <a:t>each core may operate independently </a:t>
            </a:r>
            <a:r>
              <a:rPr lang="en-US" sz="1400" dirty="0"/>
              <a:t>from each other </a:t>
            </a:r>
            <a:r>
              <a:rPr lang="en-US" sz="1400" dirty="0" smtClean="0">
                <a:solidFill>
                  <a:srgbClr val="FF0000"/>
                </a:solidFill>
              </a:rPr>
              <a:t>the per core memory </a:t>
            </a:r>
            <a:r>
              <a:rPr lang="en-US" sz="1400" dirty="0" smtClean="0">
                <a:solidFill>
                  <a:srgbClr val="FF0000"/>
                </a:solidFill>
              </a:rPr>
              <a:t>bandwidth 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needs to be preserved </a:t>
            </a:r>
            <a:r>
              <a:rPr lang="en-US" sz="1400" dirty="0" smtClean="0"/>
              <a:t>while processor families evolve generation over generation</a:t>
            </a:r>
            <a:r>
              <a:rPr lang="en-US" sz="1400" dirty="0" smtClean="0">
                <a:solidFill>
                  <a:srgbClr val="FF0000"/>
                </a:solidFill>
              </a:rPr>
              <a:t>, </a:t>
            </a:r>
            <a:r>
              <a:rPr lang="en-US" sz="1400" dirty="0" smtClean="0"/>
              <a:t>or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other words, </a:t>
            </a:r>
            <a:r>
              <a:rPr lang="en-US" sz="1400" dirty="0" smtClean="0">
                <a:solidFill>
                  <a:srgbClr val="0070C0"/>
                </a:solidFill>
              </a:rPr>
              <a:t>the memory bandwidth </a:t>
            </a:r>
            <a:r>
              <a:rPr lang="en-US" sz="1400" dirty="0" smtClean="0">
                <a:solidFill>
                  <a:srgbClr val="0070C0"/>
                </a:solidFill>
              </a:rPr>
              <a:t>provided needs to be linearly scaled </a:t>
            </a:r>
            <a:r>
              <a:rPr lang="en-US" sz="1400" dirty="0" smtClean="0">
                <a:solidFill>
                  <a:srgbClr val="0070C0"/>
                </a:solidFill>
              </a:rPr>
              <a:t>with the core count</a:t>
            </a:r>
            <a:r>
              <a:rPr lang="en-US" sz="1400" dirty="0" smtClean="0">
                <a:solidFill>
                  <a:srgbClr val="FF0000"/>
                </a:solidFill>
              </a:rPr>
              <a:t>, 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i.e</a:t>
            </a:r>
            <a:r>
              <a:rPr lang="en-US" sz="1400" dirty="0" smtClean="0"/>
              <a:t>. a processor with n-times more </a:t>
            </a:r>
            <a:r>
              <a:rPr lang="en-US" sz="1400" dirty="0" smtClean="0"/>
              <a:t>cores than </a:t>
            </a:r>
            <a:r>
              <a:rPr lang="en-US" sz="1400" dirty="0" smtClean="0"/>
              <a:t>a reference </a:t>
            </a:r>
            <a:r>
              <a:rPr lang="en-US" sz="1400" dirty="0" smtClean="0"/>
              <a:t>platform requires </a:t>
            </a:r>
            <a:r>
              <a:rPr lang="en-US" sz="1400" dirty="0" smtClean="0"/>
              <a:t>n-times higher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 smtClean="0"/>
              <a:t>bandwidth </a:t>
            </a:r>
            <a:r>
              <a:rPr lang="en-US" sz="1400" dirty="0" smtClean="0"/>
              <a:t>as the reference platform.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19)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549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866" y="497996"/>
            <a:ext cx="8765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Compensation of the slower rate of raising memory speeds than raising core counts  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117" y="818710"/>
            <a:ext cx="8332474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Due to the </a:t>
            </a:r>
            <a:r>
              <a:rPr lang="en-US" sz="1400" dirty="0" smtClean="0">
                <a:solidFill>
                  <a:srgbClr val="0070C0"/>
                </a:solidFill>
              </a:rPr>
              <a:t>slower dynamics of memory rates </a:t>
            </a:r>
            <a:r>
              <a:rPr lang="en-US" sz="1400" dirty="0" smtClean="0"/>
              <a:t>a </a:t>
            </a:r>
            <a:r>
              <a:rPr lang="en-US" sz="1400" dirty="0" smtClean="0">
                <a:solidFill>
                  <a:srgbClr val="FF0000"/>
                </a:solidFill>
              </a:rPr>
              <a:t>memory bandwidth gap </a:t>
            </a:r>
            <a:r>
              <a:rPr lang="en-US" sz="1400" dirty="0" smtClean="0"/>
              <a:t>would arises 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en-US" sz="1400" dirty="0" smtClean="0"/>
              <a:t>without any countermeasures.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This deficiency will be </a:t>
            </a:r>
            <a:r>
              <a:rPr lang="en-US" sz="1400" dirty="0" smtClean="0">
                <a:solidFill>
                  <a:srgbClr val="FF0000"/>
                </a:solidFill>
              </a:rPr>
              <a:t>avoided by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implementing  appropriately more 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memory channels,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Verdana" pitchFamily="34" charset="0"/>
                <a:cs typeface="Times New Roman" pitchFamily="18" charset="0"/>
              </a:rPr>
              <a:t>      as seen in the next Tables.</a:t>
            </a:r>
            <a:endParaRPr lang="en-US" sz="1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983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630331"/>
              </p:ext>
            </p:extLst>
          </p:nvPr>
        </p:nvGraphicFramePr>
        <p:xfrm>
          <a:off x="67376" y="1289788"/>
          <a:ext cx="9076626" cy="3162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906">
                  <a:extLst>
                    <a:ext uri="{9D8B030D-6E8A-4147-A177-3AD203B41FA5}">
                      <a16:colId xmlns:a16="http://schemas.microsoft.com/office/drawing/2014/main" val="86967819"/>
                    </a:ext>
                  </a:extLst>
                </a:gridCol>
                <a:gridCol w="1220062">
                  <a:extLst>
                    <a:ext uri="{9D8B030D-6E8A-4147-A177-3AD203B41FA5}">
                      <a16:colId xmlns:a16="http://schemas.microsoft.com/office/drawing/2014/main" val="3303539019"/>
                    </a:ext>
                  </a:extLst>
                </a:gridCol>
                <a:gridCol w="847620">
                  <a:extLst>
                    <a:ext uri="{9D8B030D-6E8A-4147-A177-3AD203B41FA5}">
                      <a16:colId xmlns:a16="http://schemas.microsoft.com/office/drawing/2014/main" val="970719749"/>
                    </a:ext>
                  </a:extLst>
                </a:gridCol>
                <a:gridCol w="824345">
                  <a:extLst>
                    <a:ext uri="{9D8B030D-6E8A-4147-A177-3AD203B41FA5}">
                      <a16:colId xmlns:a16="http://schemas.microsoft.com/office/drawing/2014/main" val="4115332554"/>
                    </a:ext>
                  </a:extLst>
                </a:gridCol>
                <a:gridCol w="1506682">
                  <a:extLst>
                    <a:ext uri="{9D8B030D-6E8A-4147-A177-3AD203B41FA5}">
                      <a16:colId xmlns:a16="http://schemas.microsoft.com/office/drawing/2014/main" val="3412756130"/>
                    </a:ext>
                  </a:extLst>
                </a:gridCol>
                <a:gridCol w="1123084">
                  <a:extLst>
                    <a:ext uri="{9D8B030D-6E8A-4147-A177-3AD203B41FA5}">
                      <a16:colId xmlns:a16="http://schemas.microsoft.com/office/drawing/2014/main" val="1062735717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132781250"/>
                    </a:ext>
                  </a:extLst>
                </a:gridCol>
                <a:gridCol w="1409702">
                  <a:extLst>
                    <a:ext uri="{9D8B030D-6E8A-4147-A177-3AD203B41FA5}">
                      <a16:colId xmlns:a16="http://schemas.microsoft.com/office/drawing/2014/main" val="3607554555"/>
                    </a:ext>
                  </a:extLst>
                </a:gridCol>
              </a:tblGrid>
              <a:tr h="589876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Platform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Techn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Date of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Intro.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High-end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ulticore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2S server 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lines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count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L3 cache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No./speed of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em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channels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 socket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7363"/>
                  </a:ext>
                </a:extLst>
              </a:tr>
              <a:tr h="316798">
                <a:tc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MP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6/2004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Nocona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701211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l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10/2005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DP 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.8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(Paxville DP)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2x1C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69243"/>
                  </a:ext>
                </a:extLst>
              </a:tr>
              <a:tr h="385301">
                <a:tc rowSpan="4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Bensley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Pentium 4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Presc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50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(Dempsey)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2x1C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 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572423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Core2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51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(Woodcrest)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699658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Core2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11/2006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(Clowertown)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2x2C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511904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Penryn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</a:t>
                      </a:r>
                      <a:r>
                        <a:rPr lang="hu-HU" sz="11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11/2007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54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(Harpertown)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2x2C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--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DDR2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-667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8721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484764"/>
            <a:ext cx="906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Number of memory channels in Intel’s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high-end 2S SMP server platforms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7722350" y="1289788"/>
            <a:ext cx="1421650" cy="31623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(21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439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36853"/>
              </p:ext>
            </p:extLst>
          </p:nvPr>
        </p:nvGraphicFramePr>
        <p:xfrm>
          <a:off x="67376" y="1289791"/>
          <a:ext cx="8999623" cy="470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31">
                  <a:extLst>
                    <a:ext uri="{9D8B030D-6E8A-4147-A177-3AD203B41FA5}">
                      <a16:colId xmlns:a16="http://schemas.microsoft.com/office/drawing/2014/main" val="86967819"/>
                    </a:ext>
                  </a:extLst>
                </a:gridCol>
                <a:gridCol w="1190697">
                  <a:extLst>
                    <a:ext uri="{9D8B030D-6E8A-4147-A177-3AD203B41FA5}">
                      <a16:colId xmlns:a16="http://schemas.microsoft.com/office/drawing/2014/main" val="3303539019"/>
                    </a:ext>
                  </a:extLst>
                </a:gridCol>
                <a:gridCol w="869110">
                  <a:extLst>
                    <a:ext uri="{9D8B030D-6E8A-4147-A177-3AD203B41FA5}">
                      <a16:colId xmlns:a16="http://schemas.microsoft.com/office/drawing/2014/main" val="970719749"/>
                    </a:ext>
                  </a:extLst>
                </a:gridCol>
                <a:gridCol w="827772">
                  <a:extLst>
                    <a:ext uri="{9D8B030D-6E8A-4147-A177-3AD203B41FA5}">
                      <a16:colId xmlns:a16="http://schemas.microsoft.com/office/drawing/2014/main" val="4115332554"/>
                    </a:ext>
                  </a:extLst>
                </a:gridCol>
                <a:gridCol w="1520792">
                  <a:extLst>
                    <a:ext uri="{9D8B030D-6E8A-4147-A177-3AD203B41FA5}">
                      <a16:colId xmlns:a16="http://schemas.microsoft.com/office/drawing/2014/main" val="341275613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784958564"/>
                    </a:ext>
                  </a:extLst>
                </a:gridCol>
                <a:gridCol w="1066291">
                  <a:extLst>
                    <a:ext uri="{9D8B030D-6E8A-4147-A177-3AD203B41FA5}">
                      <a16:colId xmlns:a16="http://schemas.microsoft.com/office/drawing/2014/main" val="1409857883"/>
                    </a:ext>
                  </a:extLst>
                </a:gridCol>
                <a:gridCol w="1311150">
                  <a:extLst>
                    <a:ext uri="{9D8B030D-6E8A-4147-A177-3AD203B41FA5}">
                      <a16:colId xmlns:a16="http://schemas.microsoft.com/office/drawing/2014/main" val="552071532"/>
                    </a:ext>
                  </a:extLst>
                </a:gridCol>
              </a:tblGrid>
              <a:tr h="589876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Platform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Techn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Date of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Intro.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High-end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ulticore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2S server 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lines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count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L3 cache/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No./speed of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em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channels</a:t>
                      </a:r>
                      <a:endParaRPr lang="en-US" sz="11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 socket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(up to)</a:t>
                      </a:r>
                      <a:endParaRPr lang="hu-HU"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7363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Tylersburg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3/2009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55xx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 –EP) 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Gainestown)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1333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045782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Boxboro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-EX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3/2010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65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xx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Nehalem-EX)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1066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58398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Westmere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4/2011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Xeon E7-28xx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(Westmere-EX)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1333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024335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Brickland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Ivy</a:t>
                      </a: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Bridge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2/2014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E7-28xx v2 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(Ivy Bridge-EX)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2.5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DDR3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725493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Grantley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Haswell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9/2014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E5-26xx v3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(Haswell-EP)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2.5 MB/core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4x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2133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470796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Broadwell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4/2016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E5-26xx v4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(Broadwell-EP)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002690"/>
                  </a:ext>
                </a:extLst>
              </a:tr>
              <a:tr h="385301">
                <a:tc rowSpan="2"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Purley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Skylake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7/2017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Silver 41xx</a:t>
                      </a:r>
                    </a:p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(Skylake-SP)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1.375/core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266529"/>
                  </a:ext>
                </a:extLst>
              </a:tr>
              <a:tr h="385301"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 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Silver 42xx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Lake-SP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28C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6x 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</a:t>
                      </a:r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hu-HU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2400</a:t>
                      </a:r>
                      <a:endParaRPr lang="en-US" sz="1100" dirty="0" smtClean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829803"/>
                  </a:ext>
                </a:extLst>
              </a:tr>
              <a:tr h="38530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??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 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nm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4/2019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Platinum 92xx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Cascade Lake-AP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2x28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1.375/core</a:t>
                      </a:r>
                      <a:endParaRPr lang="hu-HU" sz="11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12x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rgbClr val="0070C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DDR4-2933</a:t>
                      </a:r>
                      <a:endParaRPr lang="hu-HU" sz="1100" dirty="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7369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824" y="485875"/>
            <a:ext cx="9346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Number of memory channels in Intel’s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high-end 2S NUMA server platforms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767355" y="1289791"/>
            <a:ext cx="1299644" cy="47091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Evolution of high-end 2S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229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rtlCol="0">
        <a:spAutoFit/>
      </a:bodyPr>
      <a:lstStyle>
        <a:defPPr fontAlgn="base">
          <a:spcBef>
            <a:spcPct val="0"/>
          </a:spcBef>
          <a:spcAft>
            <a:spcPct val="0"/>
          </a:spcAft>
          <a:defRPr sz="1400" dirty="0" smtClean="0">
            <a:solidFill>
              <a:srgbClr val="000000"/>
            </a:solidFill>
            <a:latin typeface="Verdana"/>
            <a:cs typeface="Arial" charset="0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Lev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FFFFF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Lev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FFFFF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319011</TotalTime>
  <Words>15494</Words>
  <Application>Microsoft Office PowerPoint</Application>
  <PresentationFormat>On-screen Show (4:3)</PresentationFormat>
  <Paragraphs>5754</Paragraphs>
  <Slides>119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38" baseType="lpstr">
      <vt:lpstr>Arial</vt:lpstr>
      <vt:lpstr>Bodoni MT Condensed</vt:lpstr>
      <vt:lpstr>Calibri</vt:lpstr>
      <vt:lpstr>Garamond</vt:lpstr>
      <vt:lpstr>Helvetica Neue</vt:lpstr>
      <vt:lpstr>MS Mincho</vt:lpstr>
      <vt:lpstr>Symbol</vt:lpstr>
      <vt:lpstr>Times New Roman</vt:lpstr>
      <vt:lpstr>Verdana</vt:lpstr>
      <vt:lpstr>Wingdings</vt:lpstr>
      <vt:lpstr>3_Default Design</vt:lpstr>
      <vt:lpstr>1_Default Design</vt:lpstr>
      <vt:lpstr>6_Default Design</vt:lpstr>
      <vt:lpstr>7_Default Design</vt:lpstr>
      <vt:lpstr>2_Level</vt:lpstr>
      <vt:lpstr>1_Level</vt:lpstr>
      <vt:lpstr>5_Default Design</vt:lpstr>
      <vt:lpstr>9_Default Design</vt:lpstr>
      <vt:lpstr>Microsoft Drawing</vt:lpstr>
      <vt:lpstr>1. Overview of the evolution of Intel's Pentium 4 and Core 2 families (20)</vt:lpstr>
      <vt:lpstr>1. Overview of the evolution of Intel's Pentium 4 and Core 2 families (21)</vt:lpstr>
      <vt:lpstr>PowerPoint Presentation</vt:lpstr>
      <vt:lpstr>PowerPoint Presentation</vt:lpstr>
      <vt:lpstr>PowerPoint Presentation</vt:lpstr>
      <vt:lpstr>PowerPoint Presentation</vt:lpstr>
      <vt:lpstr>1. Overview of the evolution of Intel's Pentium 4 and Core 2 families (1)</vt:lpstr>
      <vt:lpstr>1. Overview of the evolution of Intel's Pentium 4 and Core 2 families (2)</vt:lpstr>
      <vt:lpstr>1. Overview of the evolution of Intel's Pentium 4 and Core 2 families (3)</vt:lpstr>
      <vt:lpstr>1. Overview of the evolution of Intel's Pentium 4 and Core 2 families (4)</vt:lpstr>
      <vt:lpstr>1. Overview of the evolution of Intel's Pentium 4 and Core 2 families (5)</vt:lpstr>
      <vt:lpstr>PowerPoint Presentation</vt:lpstr>
      <vt:lpstr>PowerPoint Presentation</vt:lpstr>
      <vt:lpstr>1. Overview of the evolution of Intel's Pentium 4 and Core 2 families (8)</vt:lpstr>
      <vt:lpstr>1. Overview of the evolution of Intel's Pentium 4 and Core 2 families (9)</vt:lpstr>
      <vt:lpstr>1. Overview of the evolution of Intel's Pentium 4 and Core 2 families (10)</vt:lpstr>
      <vt:lpstr>1. Overview of the evolution of Intel's Pentium 4 and Core 2 families (11)</vt:lpstr>
      <vt:lpstr>PowerPoint Presentation</vt:lpstr>
      <vt:lpstr>1. Overview of the evolution of Intel's Pentium 4 and Core 2 families (13)</vt:lpstr>
      <vt:lpstr>1. Overview of the evolution of Intel's Pentium 4 and Core 2 families (14)</vt:lpstr>
      <vt:lpstr>1. Overview of the evolution of Intel's Pentium 4 and Core 2 families (15)</vt:lpstr>
      <vt:lpstr>1. Overview of the evolution of Intel's Pentium 4 and Core 2 families (16)</vt:lpstr>
      <vt:lpstr>1. Overview of the evolution of Intel's Pentium 4 and Core 2 families (17)</vt:lpstr>
      <vt:lpstr>1. Overview of the evolution of Intel's Pentium 4 and Core 2 families (18)</vt:lpstr>
      <vt:lpstr>1. Overview of the evolution of Intel's Pentium 4 and Core 2 families (19)</vt:lpstr>
      <vt:lpstr>1. Overview of the evolution of Intel's Pentium 4 and Core 2 families (20)</vt:lpstr>
      <vt:lpstr>1. Overview of the evolution of Intel's Pentium 4 and Core 2 families (21)</vt:lpstr>
      <vt:lpstr>1. Overview of the evolution of Intel's Pentium 4 and Core 2 families (22)</vt:lpstr>
      <vt:lpstr>1. Overview of the evolution of Intel's Pentium 4 and Core 2 families (23)</vt:lpstr>
      <vt:lpstr>1. Overview of the evolution of Intel's Pentium 4 and Core 2 families (24)</vt:lpstr>
      <vt:lpstr>PowerPoint Presentation</vt:lpstr>
      <vt:lpstr>2. Evolution of desktop and laptop processors (1)</vt:lpstr>
      <vt:lpstr>7.4.1 Overview of the Kaby Lake processor line (2)</vt:lpstr>
      <vt:lpstr>PowerPoint Presentation</vt:lpstr>
      <vt:lpstr>PowerPoint Presentation</vt:lpstr>
      <vt:lpstr>PowerPoint Presentation</vt:lpstr>
      <vt:lpstr>2. Evolution of desktop and laptop processors (3b)</vt:lpstr>
      <vt:lpstr>PowerPoint Presentation</vt:lpstr>
      <vt:lpstr>2. Evolution of desktop and laptop processors (4b)</vt:lpstr>
      <vt:lpstr>PowerPoint Presentation</vt:lpstr>
      <vt:lpstr>2. Evolution of desktop and laptop processors (5b)</vt:lpstr>
      <vt:lpstr>2. Evolution of desktop and laptop processors (6)</vt:lpstr>
      <vt:lpstr>PowerPoint Presentation</vt:lpstr>
      <vt:lpstr>2. Evolution of desktop and laptop processors (7b)</vt:lpstr>
      <vt:lpstr>2. Evolution of desktop and laptop processors (8)</vt:lpstr>
      <vt:lpstr>PowerPoint Presentation</vt:lpstr>
      <vt:lpstr>2. Evolution of desktop and laptop processors (9b)</vt:lpstr>
      <vt:lpstr>PowerPoint Presentation</vt:lpstr>
      <vt:lpstr>2. Evolution of desktop and laptop processors (10b)</vt:lpstr>
      <vt:lpstr>PowerPoint Presentation</vt:lpstr>
      <vt:lpstr>2. Evolution of desktop and laptop processors (12)</vt:lpstr>
      <vt:lpstr>2. Evolution of desktop and laptop processors (13)</vt:lpstr>
      <vt:lpstr>2. Evolution of desktop and laptop processors (14)</vt:lpstr>
      <vt:lpstr>PowerPoint Presentation</vt:lpstr>
      <vt:lpstr>PowerPoint Presentation</vt:lpstr>
      <vt:lpstr>PowerPoint Presentation</vt:lpstr>
      <vt:lpstr>2. Evolution of desktop and laptop processors (18)</vt:lpstr>
      <vt:lpstr>2. Evolution of desktop and laptop processors (19)</vt:lpstr>
      <vt:lpstr>2. Evolution of desktop and laptop processors (20)</vt:lpstr>
      <vt:lpstr>2. Evolution of desktop and laptop processors (21)</vt:lpstr>
      <vt:lpstr>PowerPoint Presentation</vt:lpstr>
      <vt:lpstr>3. Evolution of HED (High-End Desktop) processors (1)</vt:lpstr>
      <vt:lpstr>3. Evolution of HED (High-End Desktop) processors (2)</vt:lpstr>
      <vt:lpstr>3. Evolution of HED (High-End Desktop) processors (3)</vt:lpstr>
      <vt:lpstr>3. Evolution of HED (High-End Desktop) processors (4)</vt:lpstr>
      <vt:lpstr>33. Evolution of HED (High-End Desktop) processors (5)</vt:lpstr>
      <vt:lpstr>3. Evolution of HED (High-End Desktop) processors (6)</vt:lpstr>
      <vt:lpstr>3. Evolution of HED (High-End Desktop) processors (7)</vt:lpstr>
      <vt:lpstr>3. Evolution of HED (High-End Desktop) processors (8)</vt:lpstr>
      <vt:lpstr>3. Evolution of HED (High-End Desktop) processors (9)</vt:lpstr>
      <vt:lpstr>3. Evolution of HED (High-End Desktop) processors (10)</vt:lpstr>
      <vt:lpstr>3. Evolution of HED (High-End Desktop) processors (11)</vt:lpstr>
      <vt:lpstr>3. Evolution of HED (High-End Desktop) processors (12)</vt:lpstr>
      <vt:lpstr>33. Evolution of HED (High-End Desktop) processors (13)</vt:lpstr>
      <vt:lpstr>PowerPoint Presentation</vt:lpstr>
      <vt:lpstr>4. Evolution of high-end 2S server processors (1)</vt:lpstr>
      <vt:lpstr>4. Evolution of high-end 2S server processors (2)</vt:lpstr>
      <vt:lpstr>4. Evolution of high-end 2S server processors (3)</vt:lpstr>
      <vt:lpstr>4. Evolution of high-end 2S server processors (4)</vt:lpstr>
      <vt:lpstr>4. Evolution of high-end 2S server processors (5)</vt:lpstr>
      <vt:lpstr>4. Evolution of high-end 2S server processors (6)</vt:lpstr>
      <vt:lpstr>4. Evolution of high-end 2S server processors (7)</vt:lpstr>
      <vt:lpstr>4. Evolution of high-end 2S server processors (8)</vt:lpstr>
      <vt:lpstr>4. Evolution of high-end 2S server processors (9)</vt:lpstr>
      <vt:lpstr>4. Evolution of high-end 2S server processors (10)</vt:lpstr>
      <vt:lpstr>4. Evolution of high-end 2S server processors (11)</vt:lpstr>
      <vt:lpstr>4. Evolution of high-end 2S server processors (12)</vt:lpstr>
      <vt:lpstr>4. Evolution of high-end 2S server processors (12b)</vt:lpstr>
      <vt:lpstr>4. Evolution of high-end 2S server processors (12c)</vt:lpstr>
      <vt:lpstr>4. Evolution of high-end 2S server processors (13)</vt:lpstr>
      <vt:lpstr>4. Evolution of high-end 2S server processors (14)</vt:lpstr>
      <vt:lpstr>4. Evolution of high-end 2S server processors (15)</vt:lpstr>
      <vt:lpstr>4. Evolution of high-end 2S server processors (16)</vt:lpstr>
      <vt:lpstr>4. Evolution of high-end 2S server processors (17)</vt:lpstr>
      <vt:lpstr>4. Evolution of high-end 2S server processors (18)</vt:lpstr>
      <vt:lpstr>4. Evolution of high-end 2S server processors (19)</vt:lpstr>
      <vt:lpstr>4. Evolution of high-end 2S server processors (20)</vt:lpstr>
      <vt:lpstr>4. Evolution of high-end 2S server processors (21)</vt:lpstr>
      <vt:lpstr>4. Evolution of high-end 2S server processors (22)</vt:lpstr>
      <vt:lpstr>4. Evolution of high-end 2S server processors (23)</vt:lpstr>
      <vt:lpstr>4. Evolution of high-end 2S server processors (24)</vt:lpstr>
      <vt:lpstr>4. Evolution of high-end 2S server processors (25)</vt:lpstr>
      <vt:lpstr>PowerPoint Presentation</vt:lpstr>
      <vt:lpstr>5. Evolution of tablet and smartphone processors (1)</vt:lpstr>
      <vt:lpstr>PowerPoint Presentation</vt:lpstr>
      <vt:lpstr>5. Evolution of tablet and smartphone processors (3)</vt:lpstr>
      <vt:lpstr>5. Evolution of tablet and smartphone processors (4)</vt:lpstr>
      <vt:lpstr>5. Evolution of tablet and smartphone processors (5)</vt:lpstr>
      <vt:lpstr>5. Evolution of tablet and smartphone processors (6)</vt:lpstr>
      <vt:lpstr>5. Evolution of tablet and smartphone processors (7)</vt:lpstr>
      <vt:lpstr>5. Evolution of tablet and smartphone processors (8)</vt:lpstr>
      <vt:lpstr>5. Evolution of tablet and smartphone processors (9)</vt:lpstr>
      <vt:lpstr>5. Evolution of tablet and smartphone processors (9b)</vt:lpstr>
      <vt:lpstr>PowerPoint Presentation</vt:lpstr>
      <vt:lpstr>PowerPoint Presentation</vt:lpstr>
      <vt:lpstr>5. Evolution of tablet and smartphone processors (12)</vt:lpstr>
      <vt:lpstr>5. Evolution of tablet and smartphone processors (13)</vt:lpstr>
      <vt:lpstr>5. Evolution of tablet and smartphone processors (14)</vt:lpstr>
      <vt:lpstr>5. Evolution of tablet and smartphone processors (15)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</cp:lastModifiedBy>
  <cp:revision>2820</cp:revision>
  <cp:lastPrinted>2017-10-09T06:38:03Z</cp:lastPrinted>
  <dcterms:created xsi:type="dcterms:W3CDTF">2014-10-25T02:34:30Z</dcterms:created>
  <dcterms:modified xsi:type="dcterms:W3CDTF">2019-09-18T05:31:59Z</dcterms:modified>
</cp:coreProperties>
</file>