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736" r:id="rId2"/>
    <p:sldId id="737" r:id="rId3"/>
    <p:sldId id="840" r:id="rId4"/>
    <p:sldId id="787" r:id="rId5"/>
    <p:sldId id="788" r:id="rId6"/>
    <p:sldId id="822" r:id="rId7"/>
    <p:sldId id="790" r:id="rId8"/>
    <p:sldId id="824" r:id="rId9"/>
    <p:sldId id="842" r:id="rId10"/>
    <p:sldId id="844" r:id="rId11"/>
    <p:sldId id="846" r:id="rId12"/>
    <p:sldId id="843" r:id="rId13"/>
    <p:sldId id="791" r:id="rId14"/>
    <p:sldId id="792" r:id="rId15"/>
    <p:sldId id="823" r:id="rId16"/>
    <p:sldId id="825" r:id="rId17"/>
    <p:sldId id="828" r:id="rId18"/>
    <p:sldId id="826" r:id="rId19"/>
    <p:sldId id="829" r:id="rId20"/>
    <p:sldId id="831" r:id="rId21"/>
    <p:sldId id="830" r:id="rId22"/>
    <p:sldId id="793" r:id="rId23"/>
    <p:sldId id="832" r:id="rId24"/>
    <p:sldId id="833" r:id="rId25"/>
    <p:sldId id="834" r:id="rId26"/>
    <p:sldId id="795" r:id="rId27"/>
    <p:sldId id="835" r:id="rId28"/>
    <p:sldId id="803" r:id="rId29"/>
    <p:sldId id="809" r:id="rId30"/>
    <p:sldId id="806" r:id="rId31"/>
    <p:sldId id="836" r:id="rId32"/>
    <p:sldId id="837" r:id="rId33"/>
    <p:sldId id="811" r:id="rId34"/>
    <p:sldId id="838" r:id="rId35"/>
    <p:sldId id="839" r:id="rId36"/>
    <p:sldId id="847" r:id="rId37"/>
    <p:sldId id="566" r:id="rId38"/>
    <p:sldId id="301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79304" autoAdjust="0"/>
  </p:normalViewPr>
  <p:slideViewPr>
    <p:cSldViewPr>
      <p:cViewPr varScale="1">
        <p:scale>
          <a:sx n="56" d="100"/>
          <a:sy n="56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E71A38B2-78C6-434B-BF37-5CF922C8BB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86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DEC305EB-73B2-45B0-909B-9EB13360EE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55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F09064-2F9E-4793-87B7-648C4DBD1F55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49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F09064-2F9E-4793-87B7-648C4DBD1F55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36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20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259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966C12C-75A2-40BE-B543-9E3BDB0A2FE5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37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5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FCCF9AF-B650-4BCC-8B09-BC6342CED46B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38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0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D622-4CDC-449C-AE43-228DD704B0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460222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836640"/>
            <a:ext cx="8928100" cy="561654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9BE4-3945-41CE-9390-0FE6611B68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1404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2EA7-058D-4131-83F6-95A85900F4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613223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836640"/>
            <a:ext cx="8928100" cy="56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3F82F1-730B-4EDF-8EAA-41729BC70A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9" r:id="rId3"/>
  </p:sldLayoutIdLst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1"/>
                </a:solidFill>
              </a:rPr>
              <a:t>ÓE NIK SZF</a:t>
            </a:r>
          </a:p>
        </p:txBody>
      </p:sp>
      <p:sp>
        <p:nvSpPr>
          <p:cNvPr id="1331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0DBFA19-903C-4BB8-AA08-021B0DD7EB6E}" type="slidenum">
              <a:rPr lang="en-US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8941" y="1772770"/>
            <a:ext cx="9121573" cy="26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hu-HU" sz="4000" dirty="0" smtClean="0"/>
              <a:t>Szoftvertervezés </a:t>
            </a:r>
            <a:r>
              <a:rPr lang="hu-HU" sz="4000" dirty="0"/>
              <a:t>és </a:t>
            </a:r>
            <a:r>
              <a:rPr lang="hu-HU" sz="4000" dirty="0" smtClean="0"/>
              <a:t>–fejlesztés szakirány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Szakdolgozati információk, elvárások</a:t>
            </a:r>
          </a:p>
          <a:p>
            <a:pPr algn="ctr" eaLnBrk="1" hangingPunct="1"/>
            <a:endParaRPr lang="hu-HU" sz="4000" dirty="0"/>
          </a:p>
          <a:p>
            <a:pPr algn="ctr" eaLnBrk="1" hangingPunct="1"/>
            <a:r>
              <a:rPr lang="hu-HU" sz="2800" dirty="0">
                <a:solidFill>
                  <a:schemeClr val="tx1"/>
                </a:solidFill>
              </a:rPr>
              <a:t>http://users.nik.uni-obuda.hu/szabozs/</a:t>
            </a:r>
          </a:p>
          <a:p>
            <a:pPr algn="ctr" eaLnBrk="1" hangingPunct="1"/>
            <a:endParaRPr lang="en-US" sz="400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Szakdolgozat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Teljes </a:t>
            </a:r>
            <a:r>
              <a:rPr lang="hu-HU" dirty="0" smtClean="0"/>
              <a:t>irodalomkutatás</a:t>
            </a:r>
          </a:p>
          <a:p>
            <a:r>
              <a:rPr lang="hu-HU" dirty="0" smtClean="0"/>
              <a:t>Teljes rendszerterv</a:t>
            </a:r>
          </a:p>
          <a:p>
            <a:r>
              <a:rPr lang="hu-HU" dirty="0" smtClean="0"/>
              <a:t>Eszközök</a:t>
            </a:r>
            <a:r>
              <a:rPr lang="hu-HU" dirty="0"/>
              <a:t>, módszerek mind </a:t>
            </a:r>
            <a:r>
              <a:rPr lang="hu-HU" dirty="0" smtClean="0"/>
              <a:t>letisztázva</a:t>
            </a:r>
          </a:p>
          <a:p>
            <a:r>
              <a:rPr lang="hu-HU" dirty="0" smtClean="0"/>
              <a:t>Szükség </a:t>
            </a:r>
            <a:r>
              <a:rPr lang="hu-HU" dirty="0"/>
              <a:t>esetén </a:t>
            </a:r>
            <a:r>
              <a:rPr lang="hu-HU" dirty="0" smtClean="0"/>
              <a:t>kipróbálva</a:t>
            </a:r>
          </a:p>
          <a:p>
            <a:endParaRPr lang="hu-HU" sz="2800" b="1" dirty="0" smtClean="0"/>
          </a:p>
          <a:p>
            <a:r>
              <a:rPr lang="hu-HU" dirty="0" smtClean="0"/>
              <a:t>3. hét: cím+konzulens meghatározása</a:t>
            </a:r>
            <a:br>
              <a:rPr lang="hu-HU" dirty="0" smtClean="0"/>
            </a:br>
            <a:r>
              <a:rPr lang="hu-HU" dirty="0" smtClean="0"/>
              <a:t>7. hét: feladatkiírás</a:t>
            </a:r>
            <a:br>
              <a:rPr lang="hu-HU" dirty="0" smtClean="0"/>
            </a:br>
            <a:r>
              <a:rPr lang="hu-HU" dirty="0" smtClean="0"/>
              <a:t>Szorgalmi időszak vége: dokumentáció leadása</a:t>
            </a:r>
            <a:br>
              <a:rPr lang="hu-HU" dirty="0" smtClean="0"/>
            </a:br>
            <a:r>
              <a:rPr lang="hu-HU" dirty="0" smtClean="0"/>
              <a:t>Vizsgaidőszak eleje: mini-védés</a:t>
            </a:r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„Alfa változat” elérése javasolt!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7860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Szakdolgozat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Kódolás</a:t>
            </a:r>
          </a:p>
          <a:p>
            <a:r>
              <a:rPr lang="hu-HU" dirty="0" smtClean="0"/>
              <a:t>Tesztelés, értékelés</a:t>
            </a:r>
          </a:p>
          <a:p>
            <a:r>
              <a:rPr lang="hu-HU" dirty="0" smtClean="0"/>
              <a:t>Dokumentáció lezárása</a:t>
            </a:r>
          </a:p>
          <a:p>
            <a:r>
              <a:rPr lang="hu-HU" dirty="0" smtClean="0"/>
              <a:t>Ez </a:t>
            </a:r>
            <a:r>
              <a:rPr lang="hu-HU" dirty="0"/>
              <a:t>tényleg fél évet </a:t>
            </a:r>
            <a:r>
              <a:rPr lang="hu-HU" dirty="0" smtClean="0"/>
              <a:t>igényel! Ha kevesebb alatt megoldható, akkor át kell gondolni a témát!</a:t>
            </a:r>
          </a:p>
          <a:p>
            <a:endParaRPr lang="hu-HU" sz="2800" b="1" dirty="0"/>
          </a:p>
          <a:p>
            <a:r>
              <a:rPr lang="hu-HU" dirty="0" smtClean="0"/>
              <a:t>Szorgalmi időszak végén: dokumentáció leadása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Vizsgaidőszak után: államvizsga, védés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55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szakdolgozat fejezetei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23411" y="3886200"/>
            <a:ext cx="8469752" cy="1919130"/>
          </a:xfrm>
        </p:spPr>
        <p:txBody>
          <a:bodyPr/>
          <a:lstStyle/>
          <a:p>
            <a:r>
              <a:rPr lang="hu-HU" dirty="0" smtClean="0"/>
              <a:t>Egy lehetséges felbontás… Nem kötelezően követendő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7719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 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 a probléma?</a:t>
            </a:r>
          </a:p>
          <a:p>
            <a:pPr lvl="0"/>
            <a:r>
              <a:rPr lang="hu-HU" dirty="0"/>
              <a:t>Mi a jelenlegi állapot?</a:t>
            </a:r>
          </a:p>
          <a:p>
            <a:pPr lvl="0"/>
            <a:r>
              <a:rPr lang="hu-HU" dirty="0"/>
              <a:t>Mit akarunk elkészíteni?</a:t>
            </a:r>
          </a:p>
          <a:p>
            <a:pPr lvl="0"/>
            <a:r>
              <a:rPr lang="hu-HU" dirty="0"/>
              <a:t>Ennek segítségével mi lesz más, mi lesz jobb, mi lesz lehetséges</a:t>
            </a:r>
            <a:r>
              <a:rPr lang="hu-HU" dirty="0" smtClean="0"/>
              <a:t>?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Oldalszám: kb. 2</a:t>
            </a:r>
          </a:p>
          <a:p>
            <a:pPr lvl="0"/>
            <a:r>
              <a:rPr lang="hu-HU" dirty="0" smtClean="0"/>
              <a:t>A többi résznél NINCS ELVÁRT OLDALSZÁM (vagy felesleges tartalommal lesz feltöltve, vagy lényeges rész marad ki)</a:t>
            </a:r>
          </a:p>
          <a:p>
            <a:pPr lvl="0"/>
            <a:r>
              <a:rPr lang="hu-HU" dirty="0" smtClean="0"/>
              <a:t>Végső méret: 60-80-100ezer karakter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3734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Alapismeretek bemutatása / Irodalomkutatás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Szabványok, ajánlások, szabályzatok, előírások ismertetése</a:t>
            </a:r>
          </a:p>
          <a:p>
            <a:pPr lvl="0"/>
            <a:r>
              <a:rPr lang="hu-HU" dirty="0"/>
              <a:t>Esetleg: modell alternatívák </a:t>
            </a:r>
            <a:r>
              <a:rPr lang="hu-HU" dirty="0" smtClean="0"/>
              <a:t>bemutatása</a:t>
            </a:r>
          </a:p>
          <a:p>
            <a:pPr lvl="1"/>
            <a:r>
              <a:rPr lang="hu-HU" sz="2800" b="1" dirty="0" smtClean="0"/>
              <a:t>hogyan </a:t>
            </a:r>
            <a:r>
              <a:rPr lang="hu-HU" sz="2800" b="1" dirty="0"/>
              <a:t>lehet a problémát </a:t>
            </a:r>
            <a:r>
              <a:rPr lang="hu-HU" sz="2800" b="1" dirty="0" smtClean="0"/>
              <a:t>modellezni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modell-leírási lehetőségeink </a:t>
            </a:r>
            <a:r>
              <a:rPr lang="hu-HU" sz="2800" b="1" dirty="0" smtClean="0"/>
              <a:t>vannak</a:t>
            </a:r>
          </a:p>
          <a:p>
            <a:pPr lvl="1"/>
            <a:r>
              <a:rPr lang="hu-HU" sz="2800" b="1" dirty="0" smtClean="0"/>
              <a:t>hogyan </a:t>
            </a:r>
            <a:r>
              <a:rPr lang="hu-HU" sz="2800" b="1" dirty="0"/>
              <a:t>lehet modellként reprezentálni a célként megfogalmazott valóságot</a:t>
            </a:r>
            <a:r>
              <a:rPr lang="hu-HU" sz="2800" b="1" dirty="0" smtClean="0"/>
              <a:t>?</a:t>
            </a:r>
            <a:endParaRPr lang="hu-HU" sz="2800" b="1" dirty="0"/>
          </a:p>
          <a:p>
            <a:r>
              <a:rPr lang="hu-HU" dirty="0"/>
              <a:t>Módszer alternatívák </a:t>
            </a:r>
            <a:r>
              <a:rPr lang="hu-HU" dirty="0" smtClean="0"/>
              <a:t>bemutatása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módszerekkel lehet </a:t>
            </a:r>
            <a:r>
              <a:rPr lang="hu-HU" sz="2800" b="1" dirty="0" smtClean="0"/>
              <a:t>megvalósítani?</a:t>
            </a:r>
          </a:p>
          <a:p>
            <a:pPr lvl="1"/>
            <a:r>
              <a:rPr lang="hu-HU" sz="2800" b="1" dirty="0" smtClean="0"/>
              <a:t>Melyik </a:t>
            </a:r>
            <a:r>
              <a:rPr lang="hu-HU" sz="2800" b="1" dirty="0"/>
              <a:t>módszer milyen következményekkel </a:t>
            </a:r>
            <a:r>
              <a:rPr lang="hu-HU" sz="2800" b="1" dirty="0" smtClean="0"/>
              <a:t>jár?</a:t>
            </a:r>
          </a:p>
          <a:p>
            <a:pPr lvl="1"/>
            <a:r>
              <a:rPr lang="hu-HU" sz="2800" b="1" dirty="0" smtClean="0"/>
              <a:t>Melyik </a:t>
            </a:r>
            <a:r>
              <a:rPr lang="hu-HU" sz="2800" b="1" dirty="0"/>
              <a:t>módszer mire </a:t>
            </a:r>
            <a:r>
              <a:rPr lang="hu-HU" sz="2800" b="1" dirty="0" smtClean="0"/>
              <a:t>való?</a:t>
            </a:r>
          </a:p>
          <a:p>
            <a:pPr lvl="1"/>
            <a:r>
              <a:rPr lang="hu-HU" sz="2800" b="1" dirty="0" smtClean="0"/>
              <a:t>Pozitívumok </a:t>
            </a:r>
            <a:r>
              <a:rPr lang="hu-HU" sz="2800" b="1" dirty="0"/>
              <a:t>és negatívumok leírása.</a:t>
            </a:r>
            <a:endParaRPr lang="hu-HU" sz="2800" b="1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0859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Alapismeretek bemutatása / Irodalomkutatás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Technológiai alternatívák </a:t>
            </a:r>
            <a:r>
              <a:rPr lang="hu-HU" dirty="0" smtClean="0"/>
              <a:t>bemutatása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technológiákat lehet ehhez </a:t>
            </a:r>
            <a:r>
              <a:rPr lang="hu-HU" sz="2800" b="1" dirty="0" smtClean="0"/>
              <a:t>használni</a:t>
            </a:r>
          </a:p>
          <a:p>
            <a:pPr lvl="1"/>
            <a:r>
              <a:rPr lang="hu-HU" sz="2800" b="1" dirty="0" smtClean="0"/>
              <a:t>melyik </a:t>
            </a:r>
            <a:r>
              <a:rPr lang="hu-HU" sz="2800" b="1" dirty="0"/>
              <a:t>technológiának milyen alternatívái </a:t>
            </a:r>
            <a:r>
              <a:rPr lang="hu-HU" sz="2800" b="1" dirty="0" smtClean="0"/>
              <a:t>vannak</a:t>
            </a:r>
            <a:endParaRPr lang="hu-HU" sz="2800" b="1" dirty="0"/>
          </a:p>
          <a:p>
            <a:pPr lvl="0"/>
            <a:r>
              <a:rPr lang="hu-HU" dirty="0"/>
              <a:t>Ezt hogyan oldja meg </a:t>
            </a:r>
            <a:r>
              <a:rPr lang="hu-HU" dirty="0" smtClean="0"/>
              <a:t>más</a:t>
            </a:r>
          </a:p>
          <a:p>
            <a:pPr lvl="1"/>
            <a:r>
              <a:rPr lang="hu-HU" sz="2800" b="1" dirty="0" smtClean="0"/>
              <a:t>hasonló </a:t>
            </a:r>
            <a:r>
              <a:rPr lang="hu-HU" sz="2800" b="1" dirty="0"/>
              <a:t>rendszerek </a:t>
            </a:r>
            <a:r>
              <a:rPr lang="hu-HU" sz="2800" b="1" dirty="0" smtClean="0"/>
              <a:t>leírása</a:t>
            </a:r>
          </a:p>
          <a:p>
            <a:pPr lvl="1"/>
            <a:r>
              <a:rPr lang="hu-HU" sz="2800" b="1" dirty="0" smtClean="0"/>
              <a:t>ki </a:t>
            </a:r>
            <a:r>
              <a:rPr lang="hu-HU" sz="2800" b="1" dirty="0"/>
              <a:t>hogyan oldja meg a </a:t>
            </a:r>
            <a:r>
              <a:rPr lang="hu-HU" sz="2800" b="1" dirty="0" smtClean="0"/>
              <a:t>bemutatott problémát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technológiát használva, milyen modellt és módszert használva, milyen funkcionalitást </a:t>
            </a:r>
            <a:r>
              <a:rPr lang="hu-HU" sz="2800" b="1" dirty="0" smtClean="0"/>
              <a:t>kínálva</a:t>
            </a:r>
          </a:p>
          <a:p>
            <a:pPr lvl="0"/>
            <a:r>
              <a:rPr lang="hu-HU" dirty="0" smtClean="0"/>
              <a:t>Pozitívumok </a:t>
            </a:r>
            <a:r>
              <a:rPr lang="hu-HU" dirty="0"/>
              <a:t>és negatívumok </a:t>
            </a:r>
            <a:r>
              <a:rPr lang="hu-HU" dirty="0" smtClean="0"/>
              <a:t>kiemelése</a:t>
            </a:r>
          </a:p>
          <a:p>
            <a:pPr lvl="1"/>
            <a:r>
              <a:rPr lang="hu-HU" sz="2800" b="1" dirty="0" smtClean="0"/>
              <a:t>a </a:t>
            </a:r>
            <a:r>
              <a:rPr lang="hu-HU" sz="2800" b="1" dirty="0"/>
              <a:t>hasonló rendszerből </a:t>
            </a:r>
            <a:r>
              <a:rPr lang="hu-HU" sz="2800" b="1" dirty="0" smtClean="0"/>
              <a:t>milyen funkciókat </a:t>
            </a:r>
            <a:r>
              <a:rPr lang="hu-HU" sz="2800" b="1" dirty="0"/>
              <a:t>akarunk </a:t>
            </a:r>
            <a:r>
              <a:rPr lang="hu-HU" sz="2800" b="1" dirty="0" smtClean="0"/>
              <a:t>átvenni, mit </a:t>
            </a:r>
            <a:r>
              <a:rPr lang="hu-HU" sz="2800" b="1" dirty="0"/>
              <a:t>csinálunk majd </a:t>
            </a:r>
            <a:r>
              <a:rPr lang="hu-HU" sz="2800" b="1" dirty="0" smtClean="0"/>
              <a:t>ugyanúgy</a:t>
            </a:r>
          </a:p>
          <a:p>
            <a:pPr lvl="1"/>
            <a:r>
              <a:rPr lang="hu-HU" sz="2800" b="1" dirty="0" smtClean="0"/>
              <a:t>mit </a:t>
            </a:r>
            <a:r>
              <a:rPr lang="hu-HU" sz="2800" b="1" dirty="0"/>
              <a:t>oldunk meg máshogy, és </a:t>
            </a:r>
            <a:r>
              <a:rPr lang="hu-HU" sz="2800" b="1" dirty="0" smtClean="0"/>
              <a:t>miért</a:t>
            </a:r>
            <a:endParaRPr lang="hu-HU" sz="28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2663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Alapismeretek bemutatása / Irodalomkutatás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ym typeface="Wingdings" panose="05000000000000000000" pitchFamily="2" charset="2"/>
              </a:rPr>
              <a:t>Eredmény: c</a:t>
            </a:r>
            <a:r>
              <a:rPr lang="hu-HU" dirty="0" smtClean="0"/>
              <a:t>él konkretizálása</a:t>
            </a:r>
          </a:p>
          <a:p>
            <a:pPr lvl="1"/>
            <a:r>
              <a:rPr lang="hu-HU" sz="2800" b="1" dirty="0" smtClean="0"/>
              <a:t>milyen modellezést… </a:t>
            </a:r>
          </a:p>
          <a:p>
            <a:pPr lvl="1"/>
            <a:r>
              <a:rPr lang="hu-HU" sz="2800" b="1" dirty="0" smtClean="0"/>
              <a:t>milyen technológiával…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módszert </a:t>
            </a:r>
            <a:r>
              <a:rPr lang="hu-HU" sz="2800" b="1" dirty="0" smtClean="0"/>
              <a:t>felhasználva…</a:t>
            </a:r>
          </a:p>
          <a:p>
            <a:pPr marL="457200" lvl="1" indent="0">
              <a:buNone/>
            </a:pPr>
            <a:r>
              <a:rPr lang="hu-HU" sz="2800" b="1" dirty="0" smtClean="0"/>
              <a:t>… fogjuk </a:t>
            </a:r>
            <a:r>
              <a:rPr lang="hu-HU" sz="2800" b="1" dirty="0"/>
              <a:t>megoldani a </a:t>
            </a:r>
            <a:r>
              <a:rPr lang="hu-HU" sz="2800" b="1" dirty="0" smtClean="0"/>
              <a:t>problémát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0296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Modellezési </a:t>
            </a:r>
            <a:r>
              <a:rPr lang="hu-HU" dirty="0"/>
              <a:t>lépések </a:t>
            </a:r>
            <a:r>
              <a:rPr lang="hu-HU" dirty="0" smtClean="0"/>
              <a:t>leírása</a:t>
            </a:r>
          </a:p>
          <a:p>
            <a:pPr lvl="1"/>
            <a:r>
              <a:rPr lang="hu-HU" sz="2800" b="1" dirty="0" smtClean="0"/>
              <a:t>a </a:t>
            </a:r>
            <a:r>
              <a:rPr lang="hu-HU" sz="2800" b="1" dirty="0"/>
              <a:t>korábban részletezett modellben/matematikai megközelítésben leírt ábrázolási módot hogyan ültetem át számítógépes </a:t>
            </a:r>
            <a:r>
              <a:rPr lang="hu-HU" sz="2800" b="1" dirty="0" smtClean="0"/>
              <a:t>ábrázolásra</a:t>
            </a:r>
          </a:p>
          <a:p>
            <a:pPr lvl="1"/>
            <a:r>
              <a:rPr lang="hu-HU" sz="2800" b="1" dirty="0" smtClean="0"/>
              <a:t>adatstruktúrák</a:t>
            </a:r>
            <a:r>
              <a:rPr lang="hu-HU" sz="2800" b="1" dirty="0"/>
              <a:t>, formátumok, kommunikációs protokollok definiálása</a:t>
            </a:r>
            <a:r>
              <a:rPr lang="hu-HU" sz="2800" b="1" dirty="0" smtClean="0"/>
              <a:t>.</a:t>
            </a:r>
          </a:p>
          <a:p>
            <a:r>
              <a:rPr lang="hu-HU" dirty="0"/>
              <a:t>Fejlesztési </a:t>
            </a:r>
            <a:r>
              <a:rPr lang="hu-HU" dirty="0" smtClean="0"/>
              <a:t>terv</a:t>
            </a:r>
          </a:p>
          <a:p>
            <a:pPr lvl="1"/>
            <a:r>
              <a:rPr lang="hu-HU" sz="2800" b="1" dirty="0" smtClean="0"/>
              <a:t>időbeosztás</a:t>
            </a:r>
            <a:r>
              <a:rPr lang="hu-HU" sz="2800" b="1" dirty="0"/>
              <a:t>, fejlesztési lépések </a:t>
            </a:r>
            <a:r>
              <a:rPr lang="hu-HU" sz="2800" b="1" dirty="0" smtClean="0"/>
              <a:t>tervezése</a:t>
            </a:r>
          </a:p>
          <a:p>
            <a:pPr lvl="1"/>
            <a:r>
              <a:rPr lang="hu-HU" sz="2800" b="1" dirty="0" smtClean="0"/>
              <a:t>konkrét fejlesztőeszközök, szoftverigények</a:t>
            </a:r>
          </a:p>
          <a:p>
            <a:pPr lvl="1"/>
            <a:r>
              <a:rPr lang="hu-HU" sz="2800" b="1" dirty="0" smtClean="0"/>
              <a:t>gépigények, körülmények leírása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4255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Szoftvertervezés</a:t>
            </a:r>
          </a:p>
          <a:p>
            <a:pPr lvl="1"/>
            <a:r>
              <a:rPr lang="hu-HU" sz="2800" b="1" dirty="0" smtClean="0"/>
              <a:t>Nem feltétlenül diagramokkal, de egyértelműnek kell lennie</a:t>
            </a:r>
          </a:p>
          <a:p>
            <a:pPr lvl="1"/>
            <a:r>
              <a:rPr lang="hu-HU" sz="2800" b="1" dirty="0" smtClean="0"/>
              <a:t>Komponensek, osztályok </a:t>
            </a:r>
            <a:r>
              <a:rPr lang="hu-HU" sz="2800" b="1" dirty="0"/>
              <a:t>(modulterv</a:t>
            </a:r>
            <a:r>
              <a:rPr lang="hu-HU" sz="2800" b="1" dirty="0" smtClean="0"/>
              <a:t>)</a:t>
            </a:r>
          </a:p>
          <a:p>
            <a:pPr lvl="1"/>
            <a:r>
              <a:rPr lang="hu-HU" sz="2800" b="1" dirty="0"/>
              <a:t>A</a:t>
            </a:r>
            <a:r>
              <a:rPr lang="hu-HU" sz="2800" b="1" dirty="0" smtClean="0"/>
              <a:t>z </a:t>
            </a:r>
            <a:r>
              <a:rPr lang="hu-HU" sz="2800" b="1" dirty="0"/>
              <a:t>egyes részek funkcióinak </a:t>
            </a:r>
            <a:r>
              <a:rPr lang="hu-HU" sz="2800" b="1" dirty="0" smtClean="0"/>
              <a:t>listája (táblázat/</a:t>
            </a:r>
            <a:r>
              <a:rPr lang="hu-HU" sz="2800" b="1" dirty="0" err="1" smtClean="0"/>
              <a:t>use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case</a:t>
            </a:r>
            <a:r>
              <a:rPr lang="hu-HU" sz="2800" b="1" dirty="0" smtClean="0"/>
              <a:t>)</a:t>
            </a:r>
          </a:p>
          <a:p>
            <a:pPr lvl="1"/>
            <a:r>
              <a:rPr lang="hu-HU" sz="2800" b="1" dirty="0" smtClean="0"/>
              <a:t>A fontosabb funkciók </a:t>
            </a:r>
            <a:r>
              <a:rPr lang="hu-HU" sz="2800" b="1" dirty="0"/>
              <a:t>folyamatának bemutatása </a:t>
            </a:r>
            <a:r>
              <a:rPr lang="hu-HU" sz="2800" b="1" dirty="0" smtClean="0"/>
              <a:t>(szekvencia-diagram)</a:t>
            </a:r>
          </a:p>
          <a:p>
            <a:pPr lvl="1"/>
            <a:r>
              <a:rPr lang="hu-HU" sz="2800" b="1" dirty="0" smtClean="0"/>
              <a:t>A </a:t>
            </a:r>
            <a:r>
              <a:rPr lang="hu-HU" sz="2800" b="1" dirty="0"/>
              <a:t>funkciókhoz szükséges adatbázis (</a:t>
            </a:r>
            <a:r>
              <a:rPr lang="hu-HU" sz="2800" b="1" dirty="0" smtClean="0"/>
              <a:t>ER </a:t>
            </a:r>
            <a:r>
              <a:rPr lang="hu-HU" sz="2800" b="1" dirty="0"/>
              <a:t>diagram &amp; </a:t>
            </a:r>
            <a:r>
              <a:rPr lang="hu-HU" sz="2800" b="1" dirty="0" smtClean="0"/>
              <a:t>tábla-struktúra diagram)</a:t>
            </a:r>
          </a:p>
          <a:p>
            <a:pPr lvl="1"/>
            <a:r>
              <a:rPr lang="hu-HU" sz="2800" b="1" dirty="0" err="1" smtClean="0"/>
              <a:t>Gantt</a:t>
            </a:r>
            <a:r>
              <a:rPr lang="hu-HU" sz="2800" b="1" dirty="0" smtClean="0"/>
              <a:t> diagram</a:t>
            </a:r>
          </a:p>
          <a:p>
            <a:r>
              <a:rPr lang="hu-HU" dirty="0" smtClean="0"/>
              <a:t>Szakdolgozat 1 abszolút minimum </a:t>
            </a:r>
            <a:br>
              <a:rPr lang="hu-HU" dirty="0" smtClean="0"/>
            </a:br>
            <a:r>
              <a:rPr lang="hu-HU" dirty="0" smtClean="0">
                <a:sym typeface="Wingdings" panose="05000000000000000000" pitchFamily="2" charset="2"/>
              </a:rPr>
              <a:t> a gyakorlatban EZ NAGYON KEVÉS!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6710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fejlesztés általános </a:t>
            </a:r>
            <a:r>
              <a:rPr lang="hu-HU" dirty="0" smtClean="0"/>
              <a:t>lépései</a:t>
            </a:r>
          </a:p>
          <a:p>
            <a:pPr lvl="1"/>
            <a:r>
              <a:rPr lang="hu-HU" sz="2800" b="1" dirty="0" smtClean="0"/>
              <a:t>hogyan </a:t>
            </a:r>
            <a:r>
              <a:rPr lang="hu-HU" sz="2800" b="1" dirty="0"/>
              <a:t>állunk neki egy ilyen </a:t>
            </a:r>
            <a:r>
              <a:rPr lang="hu-HU" sz="2800" b="1" dirty="0" smtClean="0"/>
              <a:t>fejlesztésnek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lépésekkel jutunk el az új projekt létrehozásától addig, hogy már a programot </a:t>
            </a:r>
            <a:r>
              <a:rPr lang="hu-HU" sz="2800" b="1" dirty="0" smtClean="0"/>
              <a:t>írjuk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előfeltételei vannak a </a:t>
            </a:r>
            <a:r>
              <a:rPr lang="hu-HU" sz="2800" b="1" dirty="0" smtClean="0"/>
              <a:t>fejlesztésnek</a:t>
            </a:r>
          </a:p>
          <a:p>
            <a:pPr lvl="1"/>
            <a:r>
              <a:rPr lang="hu-HU" sz="2800" b="1" dirty="0" smtClean="0"/>
              <a:t>Általános </a:t>
            </a:r>
            <a:r>
              <a:rPr lang="hu-HU" sz="2800" b="1" dirty="0"/>
              <a:t>útmutató a fejlesztés során használt lépésekről és </a:t>
            </a:r>
            <a:r>
              <a:rPr lang="hu-HU" sz="2800" b="1" dirty="0" smtClean="0"/>
              <a:t>módszerekről</a:t>
            </a:r>
          </a:p>
          <a:p>
            <a:pPr lvl="1"/>
            <a:r>
              <a:rPr lang="hu-HU" sz="2800" b="1" dirty="0" smtClean="0"/>
              <a:t>Alfa változat</a:t>
            </a:r>
          </a:p>
          <a:p>
            <a:r>
              <a:rPr lang="hu-HU" dirty="0" smtClean="0"/>
              <a:t>Szakdolgozat 1 javasolt </a:t>
            </a:r>
            <a:r>
              <a:rPr lang="hu-HU" dirty="0" smtClean="0">
                <a:sym typeface="Wingdings" panose="05000000000000000000" pitchFamily="2" charset="2"/>
              </a:rPr>
              <a:t> ezen a szakirányon javasolt valamilyen alapvető működést ellátó alfa változat elkészülése a következő félévben!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3322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ma szó?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BSc</a:t>
            </a:r>
            <a:r>
              <a:rPr lang="hu-HU" dirty="0" smtClean="0"/>
              <a:t> szakdolgozat – általános elvárások</a:t>
            </a:r>
          </a:p>
          <a:p>
            <a:r>
              <a:rPr lang="hu-HU" dirty="0" smtClean="0"/>
              <a:t>Tipikus fejlesztési „ív”</a:t>
            </a:r>
          </a:p>
          <a:p>
            <a:pPr lvl="1"/>
            <a:r>
              <a:rPr lang="hu-HU" sz="2800" b="1" dirty="0" smtClean="0"/>
              <a:t>Irodalomkutatás</a:t>
            </a:r>
          </a:p>
          <a:p>
            <a:pPr lvl="1"/>
            <a:r>
              <a:rPr lang="hu-HU" sz="2800" b="1" dirty="0" smtClean="0"/>
              <a:t>Tervezés</a:t>
            </a:r>
          </a:p>
          <a:p>
            <a:pPr lvl="1"/>
            <a:r>
              <a:rPr lang="hu-HU" sz="2800" b="1" dirty="0" smtClean="0"/>
              <a:t>Fejlesztés</a:t>
            </a:r>
          </a:p>
          <a:p>
            <a:pPr lvl="1"/>
            <a:r>
              <a:rPr lang="hu-HU" sz="2800" b="1" dirty="0" smtClean="0"/>
              <a:t>Tesztelés</a:t>
            </a:r>
          </a:p>
          <a:p>
            <a:pPr lvl="1"/>
            <a:r>
              <a:rPr lang="hu-HU" sz="2800" b="1" dirty="0" smtClean="0"/>
              <a:t>Értékelés</a:t>
            </a:r>
          </a:p>
          <a:p>
            <a:r>
              <a:rPr lang="hu-HU" dirty="0" smtClean="0"/>
              <a:t>Kötelező tartalmi/formai elemek</a:t>
            </a:r>
          </a:p>
          <a:p>
            <a:r>
              <a:rPr lang="hu-HU" dirty="0" smtClean="0"/>
              <a:t>Prezentációk (védés,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02EA7-058D-4131-83F6-95A85900F42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24794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fejlesztés sorrendszerű </a:t>
            </a:r>
            <a:r>
              <a:rPr lang="hu-HU" dirty="0" smtClean="0"/>
              <a:t>leírása</a:t>
            </a:r>
          </a:p>
          <a:p>
            <a:pPr lvl="1"/>
            <a:r>
              <a:rPr lang="hu-HU" sz="2800" b="1" dirty="0" smtClean="0"/>
              <a:t>Milyen </a:t>
            </a:r>
            <a:r>
              <a:rPr lang="hu-HU" sz="2800" b="1" dirty="0"/>
              <a:t>fejlesztési lépések követték </a:t>
            </a:r>
            <a:r>
              <a:rPr lang="hu-HU" sz="2800" b="1" dirty="0" smtClean="0"/>
              <a:t>egymást</a:t>
            </a:r>
          </a:p>
          <a:p>
            <a:pPr lvl="1"/>
            <a:r>
              <a:rPr lang="hu-HU" sz="2800" b="1" dirty="0"/>
              <a:t>H</a:t>
            </a:r>
            <a:r>
              <a:rPr lang="hu-HU" sz="2800" b="1" dirty="0" smtClean="0"/>
              <a:t>ogyan </a:t>
            </a:r>
            <a:r>
              <a:rPr lang="hu-HU" sz="2800" b="1" dirty="0"/>
              <a:t>jutottunk el </a:t>
            </a:r>
            <a:r>
              <a:rPr lang="hu-HU" sz="2800" b="1" dirty="0" smtClean="0"/>
              <a:t>odáig, hogy </a:t>
            </a:r>
            <a:r>
              <a:rPr lang="hu-HU" sz="2800" b="1" dirty="0"/>
              <a:t>működő moduljaink </a:t>
            </a:r>
            <a:r>
              <a:rPr lang="hu-HU" sz="2800" b="1" dirty="0" smtClean="0"/>
              <a:t>vannak</a:t>
            </a:r>
          </a:p>
          <a:p>
            <a:pPr lvl="1"/>
            <a:r>
              <a:rPr lang="hu-HU" sz="2800" b="1" dirty="0" smtClean="0"/>
              <a:t>Modulok </a:t>
            </a:r>
            <a:r>
              <a:rPr lang="hu-HU" sz="2800" b="1" dirty="0"/>
              <a:t>összeillesztésének leírása</a:t>
            </a:r>
            <a:r>
              <a:rPr lang="hu-HU" sz="2800" b="1" dirty="0" smtClean="0"/>
              <a:t>.</a:t>
            </a:r>
          </a:p>
          <a:p>
            <a:pPr lvl="1"/>
            <a:r>
              <a:rPr lang="hu-HU" sz="2800" b="1" dirty="0" smtClean="0"/>
              <a:t>Alap fejlesztési </a:t>
            </a:r>
            <a:r>
              <a:rPr lang="hu-HU" sz="2800" b="1" dirty="0" err="1" smtClean="0"/>
              <a:t>bugok</a:t>
            </a:r>
            <a:r>
              <a:rPr lang="hu-HU" sz="2800" b="1" dirty="0" smtClean="0"/>
              <a:t> / egyszerű problémák / „Az XY kifejlesztett osztály XY metódusa ezt és ezt csinálja” nem érdekes, NEM KELL</a:t>
            </a:r>
          </a:p>
          <a:p>
            <a:pPr lvl="1"/>
            <a:r>
              <a:rPr lang="hu-HU" sz="2800" b="1" dirty="0" smtClean="0"/>
              <a:t>A mérnöki problémákra kell összpontosítani: tudatosítani kell az olvasóban, hogy ez egy mérnöki problémamegoldás volt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3011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A </a:t>
            </a:r>
            <a:r>
              <a:rPr lang="hu-HU" dirty="0"/>
              <a:t>fejlesztés során megismert problémák ismertetése </a:t>
            </a:r>
            <a:endParaRPr lang="hu-HU" dirty="0" smtClean="0"/>
          </a:p>
          <a:p>
            <a:pPr lvl="0"/>
            <a:r>
              <a:rPr lang="hu-HU" u="sng" dirty="0" smtClean="0"/>
              <a:t>Döntési pontok</a:t>
            </a:r>
          </a:p>
          <a:p>
            <a:pPr lvl="1"/>
            <a:r>
              <a:rPr lang="hu-HU" sz="2800" b="1" dirty="0" smtClean="0"/>
              <a:t>valami </a:t>
            </a:r>
            <a:r>
              <a:rPr lang="hu-HU" sz="2800" b="1" dirty="0"/>
              <a:t>megoldható A, B, C </a:t>
            </a:r>
            <a:r>
              <a:rPr lang="hu-HU" sz="2800" b="1" dirty="0" smtClean="0"/>
              <a:t>módon</a:t>
            </a:r>
          </a:p>
          <a:p>
            <a:pPr lvl="1"/>
            <a:r>
              <a:rPr lang="hu-HU" sz="2800" b="1" dirty="0" smtClean="0"/>
              <a:t>ezek </a:t>
            </a:r>
            <a:r>
              <a:rPr lang="hu-HU" sz="2800" b="1" dirty="0"/>
              <a:t>közül a B-t választottam, </a:t>
            </a:r>
            <a:r>
              <a:rPr lang="hu-HU" sz="2800" b="1" dirty="0" smtClean="0"/>
              <a:t>mert…</a:t>
            </a:r>
          </a:p>
          <a:p>
            <a:r>
              <a:rPr lang="hu-HU" u="sng" dirty="0" smtClean="0"/>
              <a:t>Nehéz/érdekes </a:t>
            </a:r>
            <a:r>
              <a:rPr lang="hu-HU" u="sng" dirty="0"/>
              <a:t>fejlesztési </a:t>
            </a:r>
            <a:r>
              <a:rPr lang="hu-HU" u="sng" dirty="0" smtClean="0"/>
              <a:t>pontok/problémák</a:t>
            </a:r>
            <a:r>
              <a:rPr lang="hu-HU" dirty="0" smtClean="0"/>
              <a:t> </a:t>
            </a:r>
          </a:p>
          <a:p>
            <a:pPr lvl="1"/>
            <a:r>
              <a:rPr lang="hu-HU" sz="2800" b="1" dirty="0" smtClean="0"/>
              <a:t>Az </a:t>
            </a:r>
            <a:r>
              <a:rPr lang="hu-HU" sz="2800" b="1" dirty="0"/>
              <a:t>X modul Y funkciójának programozása közben belefutottam a Z </a:t>
            </a:r>
            <a:r>
              <a:rPr lang="hu-HU" sz="2800" b="1" dirty="0" smtClean="0"/>
              <a:t>hibába/problémába</a:t>
            </a:r>
          </a:p>
          <a:p>
            <a:pPr lvl="1"/>
            <a:r>
              <a:rPr lang="hu-HU" sz="2800" b="1" dirty="0" smtClean="0"/>
              <a:t>Megpróbáltam </a:t>
            </a:r>
            <a:r>
              <a:rPr lang="hu-HU" sz="2800" b="1" dirty="0"/>
              <a:t>megoldani A, B, C </a:t>
            </a:r>
            <a:r>
              <a:rPr lang="hu-HU" sz="2800" b="1" dirty="0" smtClean="0"/>
              <a:t>módon</a:t>
            </a:r>
          </a:p>
          <a:p>
            <a:pPr lvl="1"/>
            <a:r>
              <a:rPr lang="hu-HU" sz="2800" b="1" dirty="0" smtClean="0"/>
              <a:t>Végül </a:t>
            </a:r>
            <a:r>
              <a:rPr lang="hu-HU" sz="2800" b="1" dirty="0"/>
              <a:t>is a C működött, mert</a:t>
            </a:r>
            <a:r>
              <a:rPr lang="hu-HU" sz="2800" b="1" dirty="0" smtClean="0"/>
              <a:t>…</a:t>
            </a:r>
            <a:endParaRPr lang="hu-HU" sz="2800" b="1" dirty="0"/>
          </a:p>
          <a:p>
            <a:pPr lvl="0"/>
            <a:r>
              <a:rPr lang="hu-HU" dirty="0"/>
              <a:t>A kifejlesztett rendszer </a:t>
            </a:r>
            <a:r>
              <a:rPr lang="hu-HU" dirty="0" smtClean="0"/>
              <a:t>összefoglalása</a:t>
            </a:r>
          </a:p>
          <a:p>
            <a:pPr lvl="0"/>
            <a:r>
              <a:rPr lang="hu-HU" dirty="0" smtClean="0"/>
              <a:t>Felhasználói dokumentáció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4427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Kezdjük azzal, hogy leírjuk, hogy a bíráló hol éri el a rendszert, és azt hogyan tudja </a:t>
            </a:r>
            <a:r>
              <a:rPr lang="hu-HU" dirty="0" smtClean="0"/>
              <a:t>használni</a:t>
            </a:r>
          </a:p>
          <a:p>
            <a:r>
              <a:rPr lang="hu-HU" dirty="0" smtClean="0"/>
              <a:t>A manuális tesztelés</a:t>
            </a:r>
          </a:p>
          <a:p>
            <a:pPr lvl="1"/>
            <a:r>
              <a:rPr lang="hu-HU" sz="2800" b="1" dirty="0" smtClean="0"/>
              <a:t>Hova kell kattintatni</a:t>
            </a:r>
          </a:p>
          <a:p>
            <a:pPr lvl="1"/>
            <a:r>
              <a:rPr lang="hu-HU" sz="2800" b="1" dirty="0" smtClean="0"/>
              <a:t>Hova és mit kell/lehet beírni</a:t>
            </a:r>
          </a:p>
          <a:p>
            <a:pPr lvl="1"/>
            <a:r>
              <a:rPr lang="hu-HU" sz="2800" b="1" dirty="0" smtClean="0"/>
              <a:t>Ennek hatására mi történik</a:t>
            </a:r>
          </a:p>
          <a:p>
            <a:pPr lvl="1"/>
            <a:r>
              <a:rPr lang="hu-HU" sz="2800" b="1" dirty="0" smtClean="0"/>
              <a:t>És mit lehet ezután látni/elvégezni</a:t>
            </a:r>
          </a:p>
          <a:p>
            <a:pPr lvl="1"/>
            <a:r>
              <a:rPr lang="hu-HU" sz="2800" b="1" dirty="0" smtClean="0"/>
              <a:t>RÖVIDEN! NE EZ DOMINÁLJON!!!</a:t>
            </a:r>
            <a:endParaRPr lang="hu-HU" dirty="0" smtClean="0"/>
          </a:p>
          <a:p>
            <a:r>
              <a:rPr lang="hu-HU" dirty="0" smtClean="0"/>
              <a:t>Minél több reprodukálható/automatizált/objektív teszt!</a:t>
            </a:r>
          </a:p>
          <a:p>
            <a:r>
              <a:rPr lang="hu-HU" dirty="0" smtClean="0"/>
              <a:t>Az </a:t>
            </a:r>
            <a:r>
              <a:rPr lang="hu-HU" dirty="0"/>
              <a:t>alaptesztelés után a </a:t>
            </a:r>
            <a:r>
              <a:rPr lang="hu-HU" dirty="0" smtClean="0"/>
              <a:t>feladatkiírásban leírt célok megvalósításának </a:t>
            </a:r>
            <a:r>
              <a:rPr lang="hu-HU" dirty="0"/>
              <a:t>igazolására </a:t>
            </a:r>
            <a:r>
              <a:rPr lang="hu-HU" dirty="0" smtClean="0"/>
              <a:t>törekedjünk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55213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Tesztesetek leírása</a:t>
            </a:r>
          </a:p>
          <a:p>
            <a:pPr lvl="1"/>
            <a:r>
              <a:rPr lang="hu-HU" sz="2800" b="1" dirty="0" smtClean="0"/>
              <a:t>Egységteszt</a:t>
            </a:r>
          </a:p>
          <a:p>
            <a:pPr lvl="1"/>
            <a:r>
              <a:rPr lang="hu-HU" sz="2800" b="1" dirty="0" smtClean="0"/>
              <a:t>Rendszerteszt</a:t>
            </a:r>
          </a:p>
          <a:p>
            <a:pPr lvl="1"/>
            <a:r>
              <a:rPr lang="hu-HU" sz="2800" b="1" dirty="0"/>
              <a:t>F</a:t>
            </a:r>
            <a:r>
              <a:rPr lang="hu-HU" sz="2800" b="1" dirty="0" smtClean="0"/>
              <a:t>unkcionális </a:t>
            </a:r>
            <a:r>
              <a:rPr lang="hu-HU" sz="2800" b="1" dirty="0"/>
              <a:t>és </a:t>
            </a:r>
            <a:r>
              <a:rPr lang="hu-HU" sz="2800" b="1" dirty="0" smtClean="0"/>
              <a:t>terhelésteszt</a:t>
            </a:r>
          </a:p>
          <a:p>
            <a:pPr lvl="1"/>
            <a:r>
              <a:rPr lang="hu-HU" sz="2800" b="1" dirty="0"/>
              <a:t>T</a:t>
            </a:r>
            <a:r>
              <a:rPr lang="hu-HU" sz="2800" b="1" dirty="0" smtClean="0"/>
              <a:t>esztelési eszközök leírása</a:t>
            </a:r>
            <a:r>
              <a:rPr lang="hu-HU" sz="2800" b="1" dirty="0"/>
              <a:t>: </a:t>
            </a:r>
            <a:r>
              <a:rPr lang="hu-HU" sz="2800" b="1" dirty="0" err="1"/>
              <a:t>jMeter</a:t>
            </a:r>
            <a:r>
              <a:rPr lang="hu-HU" sz="2800" b="1" dirty="0"/>
              <a:t>, </a:t>
            </a:r>
            <a:r>
              <a:rPr lang="hu-HU" sz="2800" b="1" dirty="0" err="1"/>
              <a:t>OpenVAS</a:t>
            </a:r>
            <a:r>
              <a:rPr lang="hu-HU" sz="2800" b="1" dirty="0"/>
              <a:t>, </a:t>
            </a:r>
            <a:r>
              <a:rPr lang="hu-HU" sz="2800" b="1" dirty="0" err="1"/>
              <a:t>Skipfish</a:t>
            </a:r>
            <a:r>
              <a:rPr lang="hu-HU" sz="2800" b="1" dirty="0"/>
              <a:t>, </a:t>
            </a:r>
            <a:r>
              <a:rPr lang="hu-HU" sz="2800" b="1" dirty="0" err="1"/>
              <a:t>Andiparos</a:t>
            </a:r>
            <a:r>
              <a:rPr lang="hu-HU" sz="2800" b="1" dirty="0"/>
              <a:t>, </a:t>
            </a:r>
            <a:r>
              <a:rPr lang="hu-HU" sz="2800" b="1" dirty="0" err="1" smtClean="0"/>
              <a:t>Selenium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sqlmap</a:t>
            </a:r>
            <a:r>
              <a:rPr lang="hu-HU" sz="2800" b="1" dirty="0" smtClean="0"/>
              <a:t> …</a:t>
            </a:r>
            <a:endParaRPr lang="hu-HU" sz="2800" b="1" dirty="0"/>
          </a:p>
          <a:p>
            <a:r>
              <a:rPr lang="hu-HU" dirty="0" smtClean="0"/>
              <a:t>Minden </a:t>
            </a:r>
            <a:r>
              <a:rPr lang="hu-HU" dirty="0"/>
              <a:t>teszt </a:t>
            </a:r>
            <a:r>
              <a:rPr lang="hu-HU" dirty="0" smtClean="0"/>
              <a:t>tesztelési lépésekből áll</a:t>
            </a:r>
          </a:p>
          <a:p>
            <a:pPr lvl="1"/>
            <a:r>
              <a:rPr lang="hu-HU" sz="2800" b="1" dirty="0"/>
              <a:t>T</a:t>
            </a:r>
            <a:r>
              <a:rPr lang="hu-HU" sz="2800" b="1" dirty="0" smtClean="0"/>
              <a:t>esztelési cél (mit tesztelünk)</a:t>
            </a:r>
          </a:p>
          <a:p>
            <a:pPr lvl="1"/>
            <a:r>
              <a:rPr lang="hu-HU" sz="2800" b="1" dirty="0"/>
              <a:t>T</a:t>
            </a:r>
            <a:r>
              <a:rPr lang="hu-HU" sz="2800" b="1" dirty="0" smtClean="0"/>
              <a:t>esztelési módszer (hogyan teszteljük)</a:t>
            </a:r>
          </a:p>
          <a:p>
            <a:pPr lvl="1"/>
            <a:r>
              <a:rPr lang="hu-HU" sz="2800" b="1" dirty="0"/>
              <a:t>T</a:t>
            </a:r>
            <a:r>
              <a:rPr lang="hu-HU" sz="2800" b="1" dirty="0" smtClean="0"/>
              <a:t>esztelési eredmény (mi lett a teszt kimenete)</a:t>
            </a:r>
          </a:p>
          <a:p>
            <a:pPr lvl="1"/>
            <a:r>
              <a:rPr lang="hu-HU" sz="2800" b="1" dirty="0"/>
              <a:t>T</a:t>
            </a:r>
            <a:r>
              <a:rPr lang="hu-HU" sz="2800" b="1" dirty="0" smtClean="0"/>
              <a:t>eendő (mit kellett/kellene tennünk a kijavításhoz)</a:t>
            </a:r>
            <a:endParaRPr lang="hu-HU" sz="28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7707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Összehasonlítás</a:t>
            </a:r>
          </a:p>
          <a:p>
            <a:pPr lvl="1"/>
            <a:r>
              <a:rPr lang="hu-HU" sz="2800" b="1" dirty="0" smtClean="0"/>
              <a:t>Kezdetben </a:t>
            </a:r>
            <a:r>
              <a:rPr lang="hu-HU" sz="2800" b="1" dirty="0"/>
              <a:t>megfogalmazott </a:t>
            </a:r>
            <a:r>
              <a:rPr lang="hu-HU" sz="2800" b="1" dirty="0" smtClean="0"/>
              <a:t>célok…</a:t>
            </a:r>
          </a:p>
          <a:p>
            <a:pPr lvl="1"/>
            <a:r>
              <a:rPr lang="hu-HU" sz="2800" b="1" dirty="0" smtClean="0"/>
              <a:t>Kész </a:t>
            </a:r>
            <a:r>
              <a:rPr lang="hu-HU" sz="2800" b="1" dirty="0"/>
              <a:t>program </a:t>
            </a:r>
            <a:r>
              <a:rPr lang="hu-HU" sz="2800" b="1" dirty="0" smtClean="0"/>
              <a:t>funkcionalitása</a:t>
            </a:r>
          </a:p>
          <a:p>
            <a:pPr lvl="1"/>
            <a:r>
              <a:rPr lang="hu-HU" sz="2800" b="1" dirty="0" smtClean="0"/>
              <a:t>A tesztelés eredményei…</a:t>
            </a:r>
          </a:p>
          <a:p>
            <a:pPr lvl="1"/>
            <a:r>
              <a:rPr lang="hu-HU" sz="2800" b="1" dirty="0" smtClean="0"/>
              <a:t>A </a:t>
            </a:r>
            <a:r>
              <a:rPr lang="hu-HU" sz="2800" b="1" dirty="0"/>
              <a:t>hasonló </a:t>
            </a:r>
            <a:r>
              <a:rPr lang="hu-HU" sz="2800" b="1" dirty="0" smtClean="0"/>
              <a:t>rendszerek…</a:t>
            </a:r>
          </a:p>
          <a:p>
            <a:pPr lvl="1"/>
            <a:r>
              <a:rPr lang="hu-HU" sz="2800" b="1" dirty="0" smtClean="0"/>
              <a:t>Szubjektív véleményezés…</a:t>
            </a:r>
          </a:p>
          <a:p>
            <a:r>
              <a:rPr lang="hu-HU" dirty="0" smtClean="0"/>
              <a:t>A fentiek alapján:</a:t>
            </a:r>
          </a:p>
          <a:p>
            <a:pPr lvl="1"/>
            <a:r>
              <a:rPr lang="hu-HU" sz="2800" b="1" dirty="0" smtClean="0"/>
              <a:t>Mik hiányoznak</a:t>
            </a:r>
          </a:p>
          <a:p>
            <a:pPr lvl="1"/>
            <a:r>
              <a:rPr lang="hu-HU" sz="2800" b="1" dirty="0" smtClean="0"/>
              <a:t>Mik </a:t>
            </a:r>
            <a:r>
              <a:rPr lang="hu-HU" sz="2800" b="1" dirty="0"/>
              <a:t>azok, amik nem teljesen vannak </a:t>
            </a:r>
            <a:r>
              <a:rPr lang="hu-HU" sz="2800" b="1" dirty="0" smtClean="0"/>
              <a:t>implementálva, ha </a:t>
            </a:r>
            <a:r>
              <a:rPr lang="hu-HU" sz="2800" b="1" dirty="0"/>
              <a:t>van ilyen, akkor EZEKET INDOKOLNI </a:t>
            </a:r>
            <a:r>
              <a:rPr lang="hu-HU" sz="2800" b="1" dirty="0" smtClean="0"/>
              <a:t>KELL</a:t>
            </a:r>
          </a:p>
          <a:p>
            <a:pPr lvl="1"/>
            <a:r>
              <a:rPr lang="hu-HU" sz="2800" b="1" dirty="0" smtClean="0"/>
              <a:t>Mi </a:t>
            </a:r>
            <a:r>
              <a:rPr lang="hu-HU" sz="2800" b="1" dirty="0"/>
              <a:t>az, ami jól és szuperül van </a:t>
            </a:r>
            <a:r>
              <a:rPr lang="hu-HU" sz="2800" b="1" dirty="0" smtClean="0"/>
              <a:t>megoldva?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471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Összességében </a:t>
            </a:r>
            <a:r>
              <a:rPr lang="hu-HU" dirty="0"/>
              <a:t>mik a fejlesztés tapasztalatai, pozitív vagy negatív</a:t>
            </a:r>
            <a:r>
              <a:rPr lang="hu-HU" dirty="0" smtClean="0"/>
              <a:t>?</a:t>
            </a:r>
          </a:p>
          <a:p>
            <a:pPr lvl="0"/>
            <a:endParaRPr lang="hu-HU" dirty="0"/>
          </a:p>
          <a:p>
            <a:r>
              <a:rPr lang="hu-HU" dirty="0"/>
              <a:t>Az értékelésben </a:t>
            </a:r>
            <a:endParaRPr lang="hu-HU" dirty="0" smtClean="0"/>
          </a:p>
          <a:p>
            <a:pPr lvl="1"/>
            <a:r>
              <a:rPr lang="hu-HU" sz="2800" b="1" dirty="0" smtClean="0"/>
              <a:t>Minél </a:t>
            </a:r>
            <a:r>
              <a:rPr lang="hu-HU" sz="2800" b="1" dirty="0"/>
              <a:t>több számszerűsíthető </a:t>
            </a:r>
            <a:r>
              <a:rPr lang="hu-HU" sz="2800" b="1" dirty="0" smtClean="0"/>
              <a:t>adat, diagram</a:t>
            </a:r>
            <a:r>
              <a:rPr lang="hu-HU" sz="2800" b="1" dirty="0"/>
              <a:t>, összehasonlítás </a:t>
            </a:r>
            <a:endParaRPr lang="hu-HU" sz="2800" b="1" dirty="0" smtClean="0"/>
          </a:p>
          <a:p>
            <a:pPr lvl="1"/>
            <a:r>
              <a:rPr lang="hu-HU" sz="2800" b="1" dirty="0" smtClean="0"/>
              <a:t>Összhangban </a:t>
            </a:r>
            <a:r>
              <a:rPr lang="hu-HU" sz="2800" b="1" dirty="0"/>
              <a:t>az irodalomban </a:t>
            </a:r>
            <a:r>
              <a:rPr lang="hu-HU" sz="2800" b="1" dirty="0" smtClean="0"/>
              <a:t>megismertekkel</a:t>
            </a:r>
          </a:p>
          <a:p>
            <a:pPr lvl="1"/>
            <a:r>
              <a:rPr lang="hu-HU" sz="2800" b="1" dirty="0" smtClean="0"/>
              <a:t>Objektívnek </a:t>
            </a:r>
            <a:r>
              <a:rPr lang="hu-HU" sz="2800" b="1" dirty="0"/>
              <a:t>tűnő módon próbáljuk elhelyezni az eredményeket a meglévő rendszerek eredményei </a:t>
            </a:r>
            <a:r>
              <a:rPr lang="hu-HU" sz="2800" b="1" dirty="0" smtClean="0"/>
              <a:t>között</a:t>
            </a:r>
            <a:endParaRPr lang="hu-HU" sz="28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0426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Befejezés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Továbbfejlesztési </a:t>
            </a:r>
            <a:r>
              <a:rPr lang="hu-HU" dirty="0" smtClean="0"/>
              <a:t>lehetőségek</a:t>
            </a:r>
          </a:p>
          <a:p>
            <a:pPr lvl="1"/>
            <a:r>
              <a:rPr lang="hu-HU" sz="2800" b="1" dirty="0" smtClean="0"/>
              <a:t>Ha </a:t>
            </a:r>
            <a:r>
              <a:rPr lang="hu-HU" sz="2800" b="1" dirty="0"/>
              <a:t>még lenne 1 év a fejlesztésre, akkor még mit lehetne </a:t>
            </a:r>
            <a:r>
              <a:rPr lang="hu-HU" sz="2800" b="1" dirty="0" smtClean="0"/>
              <a:t>hozzáírni?</a:t>
            </a:r>
          </a:p>
          <a:p>
            <a:pPr lvl="1"/>
            <a:r>
              <a:rPr lang="hu-HU" sz="2800" b="1" dirty="0" smtClean="0"/>
              <a:t>A </a:t>
            </a:r>
            <a:r>
              <a:rPr lang="hu-HU" sz="2800" b="1" dirty="0"/>
              <a:t>tesztelés alapján melyik funkciók bővíthetőek/javíthatóak? </a:t>
            </a:r>
            <a:endParaRPr lang="hu-HU" sz="2800" b="1" dirty="0" smtClean="0"/>
          </a:p>
          <a:p>
            <a:pPr lvl="1"/>
            <a:r>
              <a:rPr lang="hu-HU" sz="2800" b="1" dirty="0" smtClean="0"/>
              <a:t>Ha </a:t>
            </a:r>
            <a:r>
              <a:rPr lang="hu-HU" sz="2800" b="1" dirty="0"/>
              <a:t>most állnánk </a:t>
            </a:r>
            <a:r>
              <a:rPr lang="hu-HU" sz="2800" b="1" dirty="0" smtClean="0"/>
              <a:t>neki, </a:t>
            </a:r>
            <a:r>
              <a:rPr lang="hu-HU" sz="2800" b="1" dirty="0"/>
              <a:t>mit terveznénk máshogyan?</a:t>
            </a:r>
          </a:p>
          <a:p>
            <a:pPr lvl="0"/>
            <a:r>
              <a:rPr lang="hu-HU" dirty="0" smtClean="0"/>
              <a:t>Rendes </a:t>
            </a:r>
            <a:r>
              <a:rPr lang="hu-HU" dirty="0"/>
              <a:t>lezárás a </a:t>
            </a:r>
            <a:r>
              <a:rPr lang="hu-HU" dirty="0" smtClean="0"/>
              <a:t>végére</a:t>
            </a:r>
          </a:p>
          <a:p>
            <a:pPr lvl="1"/>
            <a:r>
              <a:rPr lang="hu-HU" sz="2800" b="1" dirty="0" smtClean="0"/>
              <a:t>Mik </a:t>
            </a:r>
            <a:r>
              <a:rPr lang="hu-HU" sz="2800" b="1" dirty="0"/>
              <a:t>azok az elemek, megoldások, eredmények, amiket a legfontosabbnak gondolunk. </a:t>
            </a:r>
            <a:endParaRPr lang="hu-HU" sz="2800" b="1" dirty="0" smtClean="0"/>
          </a:p>
          <a:p>
            <a:pPr lvl="1"/>
            <a:r>
              <a:rPr lang="hu-HU" sz="2800" b="1" dirty="0" smtClean="0"/>
              <a:t>Összegezzük/véleményezzük </a:t>
            </a:r>
            <a:r>
              <a:rPr lang="hu-HU" sz="2800" b="1" dirty="0"/>
              <a:t>az elkészült </a:t>
            </a:r>
            <a:r>
              <a:rPr lang="hu-HU" sz="2800" b="1" dirty="0" smtClean="0"/>
              <a:t>rendszert </a:t>
            </a:r>
          </a:p>
          <a:p>
            <a:pPr lvl="1"/>
            <a:r>
              <a:rPr lang="hu-HU" sz="2800" b="1" dirty="0"/>
              <a:t>Olvasmányos lezárás </a:t>
            </a:r>
            <a:r>
              <a:rPr lang="hu-HU" sz="2800" b="1" dirty="0" smtClean="0"/>
              <a:t>(személyesebb</a:t>
            </a:r>
            <a:r>
              <a:rPr lang="hu-HU" sz="2800" b="1" dirty="0"/>
              <a:t>, nekünk miért volt jó ez a </a:t>
            </a:r>
            <a:r>
              <a:rPr lang="hu-HU" sz="2800" b="1" dirty="0" smtClean="0"/>
              <a:t>szakdolgozat)</a:t>
            </a:r>
            <a:endParaRPr lang="hu-HU" sz="28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7530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Kötelező tartalmi/formai elemek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23411" y="3886200"/>
            <a:ext cx="8469752" cy="1919130"/>
          </a:xfrm>
        </p:spPr>
        <p:txBody>
          <a:bodyPr/>
          <a:lstStyle/>
          <a:p>
            <a:r>
              <a:rPr lang="hu-HU" dirty="0" smtClean="0"/>
              <a:t>Legyen esztétikus, elegáns munka!</a:t>
            </a:r>
          </a:p>
          <a:p>
            <a:r>
              <a:rPr lang="hu-HU" dirty="0" smtClean="0"/>
              <a:t>(Nem, sajnos nincs egyetemi vagy kari TEX/PDF/DOCX/PPTX sablon)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4511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2db (</a:t>
            </a:r>
            <a:r>
              <a:rPr lang="hu-HU" dirty="0" smtClean="0"/>
              <a:t>angol+magyar), egyenként pont 3/4 oldal</a:t>
            </a:r>
          </a:p>
          <a:p>
            <a:r>
              <a:rPr lang="hu-HU" dirty="0" smtClean="0"/>
              <a:t>Formázás </a:t>
            </a:r>
            <a:r>
              <a:rPr lang="hu-HU" dirty="0"/>
              <a:t>(félkövér/felsorolás/térköz/középre igazítás) nélkül, a sortörés és a sorkizárt formázás engedélyezett </a:t>
            </a:r>
            <a:r>
              <a:rPr lang="hu-HU" dirty="0" smtClean="0"/>
              <a:t>csak</a:t>
            </a:r>
            <a:endParaRPr lang="hu-HU" dirty="0"/>
          </a:p>
          <a:p>
            <a:r>
              <a:rPr lang="hu-HU" dirty="0" smtClean="0"/>
              <a:t>„Szakdolgozatomban </a:t>
            </a:r>
            <a:r>
              <a:rPr lang="hu-HU" dirty="0"/>
              <a:t>ez és ez volt a cél. Az első fejezetben leírtam ezt és ezt, aztán bemutattam ezt és ezt, aztán így és így megterveztem, majd a következő fejezetben leírtam a fejlesztés lépéseit, ezután így és így teszteltem, aminek segítségével ezt és ezt a következtetést vontam le. A munkám eredményeként egy ilyen és ilyen rendszer készült el. </a:t>
            </a:r>
            <a:r>
              <a:rPr lang="hu-HU" dirty="0" smtClean="0"/>
              <a:t>”</a:t>
            </a:r>
          </a:p>
          <a:p>
            <a:r>
              <a:rPr lang="hu-HU" b="1" dirty="0" smtClean="0"/>
              <a:t>NEM </a:t>
            </a:r>
            <a:r>
              <a:rPr lang="hu-HU" dirty="0" smtClean="0"/>
              <a:t>UGYANAZ a </a:t>
            </a:r>
            <a:r>
              <a:rPr lang="hu-HU" b="1" dirty="0" smtClean="0"/>
              <a:t>feladatkiírással  és dolgozat végi összefoglalóval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147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Jegyzékek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Tartalomjegyzék, Ábrajegyzék</a:t>
            </a:r>
          </a:p>
          <a:p>
            <a:r>
              <a:rPr lang="hu-HU" dirty="0"/>
              <a:t>Irodalomjegyzék (MSZ ISO 690:1991 http://www.c3.hu/~</a:t>
            </a:r>
            <a:r>
              <a:rPr lang="hu-HU" dirty="0" err="1"/>
              <a:t>fons</a:t>
            </a:r>
            <a:r>
              <a:rPr lang="hu-HU" dirty="0"/>
              <a:t>/</a:t>
            </a:r>
            <a:r>
              <a:rPr lang="hu-HU" dirty="0" err="1"/>
              <a:t>hivatk.htm</a:t>
            </a:r>
            <a:r>
              <a:rPr lang="hu-HU" dirty="0"/>
              <a:t>)</a:t>
            </a:r>
          </a:p>
          <a:p>
            <a:pPr lvl="1"/>
            <a:r>
              <a:rPr lang="hu-HU" sz="2800" b="1" dirty="0"/>
              <a:t>[23] Kiss Béla: A valami leírása a weben; http://</a:t>
            </a:r>
            <a:r>
              <a:rPr lang="hu-HU" sz="2800" b="1" dirty="0" smtClean="0"/>
              <a:t>www.valami.hu/valami.html; Utolsó </a:t>
            </a:r>
            <a:r>
              <a:rPr lang="hu-HU" sz="2800" b="1" dirty="0"/>
              <a:t>látogatás: 2011. január 42.</a:t>
            </a:r>
          </a:p>
          <a:p>
            <a:pPr lvl="1"/>
            <a:r>
              <a:rPr lang="hu-HU" sz="2800" b="1" dirty="0"/>
              <a:t>[23] Kiss Béla: A valami leírása könyvben; Valami kiadó, 2011; ISBN </a:t>
            </a:r>
            <a:r>
              <a:rPr lang="hu-HU" sz="2800" b="1" dirty="0" smtClean="0"/>
              <a:t>978-3-16-148410-0; Fejezet</a:t>
            </a:r>
            <a:r>
              <a:rPr lang="hu-HU" sz="2800" b="1" dirty="0"/>
              <a:t>: A valami birizgálása; Oldalak: 42-56</a:t>
            </a:r>
            <a:r>
              <a:rPr lang="hu-HU" sz="2800" b="1" dirty="0" smtClean="0"/>
              <a:t>.</a:t>
            </a:r>
          </a:p>
          <a:p>
            <a:pPr lvl="1"/>
            <a:r>
              <a:rPr lang="hu-HU" sz="2800" b="1" dirty="0" err="1" smtClean="0"/>
              <a:t>Wikipedia</a:t>
            </a:r>
            <a:r>
              <a:rPr lang="hu-HU" sz="2800" b="1" dirty="0"/>
              <a:t> </a:t>
            </a:r>
            <a:r>
              <a:rPr lang="hu-HU" sz="2800" b="1" dirty="0" smtClean="0"/>
              <a:t>és fórumok NEM</a:t>
            </a:r>
            <a:endParaRPr lang="hu-HU" sz="2800" b="1" dirty="0"/>
          </a:p>
          <a:p>
            <a:r>
              <a:rPr lang="hu-HU" dirty="0"/>
              <a:t>Mellékletek: olyan tartalom, ami nem része a törzsszövegnek. Emellett a CD melléklet tartalma is kell.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30544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Azért így, mert így „tipikus”?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egy fejlesztő/mérnök kap egy </a:t>
            </a:r>
            <a:r>
              <a:rPr lang="hu-HU" dirty="0"/>
              <a:t>bonyolultabb feladatot, akkor </a:t>
            </a:r>
            <a:r>
              <a:rPr lang="hu-HU" dirty="0" smtClean="0"/>
              <a:t>NEM nekiül kitalálni </a:t>
            </a:r>
            <a:r>
              <a:rPr lang="hu-HU" dirty="0"/>
              <a:t>a </a:t>
            </a:r>
            <a:r>
              <a:rPr lang="hu-HU" dirty="0" smtClean="0"/>
              <a:t>megoldást</a:t>
            </a:r>
          </a:p>
          <a:p>
            <a:pPr lvl="1"/>
            <a:r>
              <a:rPr lang="hu-HU" dirty="0" smtClean="0"/>
              <a:t>Áttekinti </a:t>
            </a:r>
            <a:r>
              <a:rPr lang="hu-HU" dirty="0"/>
              <a:t>a hasonló </a:t>
            </a:r>
            <a:r>
              <a:rPr lang="hu-HU" dirty="0" smtClean="0"/>
              <a:t>fejlesztéseket</a:t>
            </a:r>
          </a:p>
          <a:p>
            <a:pPr lvl="1"/>
            <a:r>
              <a:rPr lang="hu-HU" dirty="0" smtClean="0"/>
              <a:t>Megvizsgálja </a:t>
            </a:r>
            <a:r>
              <a:rPr lang="hu-HU" dirty="0"/>
              <a:t>a kapcsolódó módszereket (amelyek mások évtizedes munkáinak </a:t>
            </a:r>
            <a:r>
              <a:rPr lang="hu-HU" dirty="0" smtClean="0"/>
              <a:t>eredményei)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legmegfelelőbbeket alaposan </a:t>
            </a:r>
            <a:r>
              <a:rPr lang="hu-HU" dirty="0" smtClean="0"/>
              <a:t>tanulmányozza, módosítja</a:t>
            </a:r>
          </a:p>
          <a:p>
            <a:pPr lvl="1"/>
            <a:r>
              <a:rPr lang="hu-HU" dirty="0" smtClean="0"/>
              <a:t>Ezután kezdi </a:t>
            </a:r>
            <a:r>
              <a:rPr lang="hu-HU" dirty="0"/>
              <a:t>el a saját </a:t>
            </a:r>
            <a:r>
              <a:rPr lang="hu-HU" dirty="0" smtClean="0"/>
              <a:t>megoldás tervezését/implementálását</a:t>
            </a:r>
          </a:p>
          <a:p>
            <a:r>
              <a:rPr lang="hu-HU" dirty="0" smtClean="0"/>
              <a:t>Elvárás: a dokumentáció alapján a bíráló lássa, hogy a hallgató </a:t>
            </a:r>
            <a:r>
              <a:rPr lang="hu-HU" u="sng" dirty="0" smtClean="0"/>
              <a:t>tudatosan</a:t>
            </a:r>
            <a:r>
              <a:rPr lang="hu-HU" dirty="0" smtClean="0"/>
              <a:t> jutott </a:t>
            </a:r>
            <a:r>
              <a:rPr lang="hu-HU" dirty="0"/>
              <a:t>el oda, hogy azt a konkrét módszert </a:t>
            </a:r>
            <a:r>
              <a:rPr lang="hu-HU" dirty="0" smtClean="0"/>
              <a:t>használta</a:t>
            </a:r>
          </a:p>
          <a:p>
            <a:r>
              <a:rPr lang="hu-HU" dirty="0" smtClean="0"/>
              <a:t>A </a:t>
            </a:r>
            <a:r>
              <a:rPr lang="hu-HU" dirty="0"/>
              <a:t>feladatok megoldásának az </a:t>
            </a:r>
            <a:r>
              <a:rPr lang="hu-HU" u="sng" dirty="0"/>
              <a:t>egyetlen</a:t>
            </a:r>
            <a:r>
              <a:rPr lang="hu-HU" dirty="0"/>
              <a:t> helyes útja. A dolgozat pedig nem más, mint ennek a dokumentálása</a:t>
            </a:r>
            <a:endParaRPr lang="hu-HU" dirty="0" smtClean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702EA7-058D-4131-83F6-95A85900F42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1936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Egyebek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Ha külső </a:t>
            </a:r>
            <a:r>
              <a:rPr lang="hu-HU" dirty="0"/>
              <a:t>forrás van használva (LEGYEN</a:t>
            </a:r>
            <a:r>
              <a:rPr lang="hu-HU" dirty="0" smtClean="0"/>
              <a:t>!), </a:t>
            </a:r>
            <a:r>
              <a:rPr lang="hu-HU" dirty="0"/>
              <a:t>ott mindenhol kell </a:t>
            </a:r>
            <a:r>
              <a:rPr lang="hu-HU" dirty="0" smtClean="0"/>
              <a:t>hivatkozás-sorszám, tipikusan a szövegrészben</a:t>
            </a:r>
          </a:p>
          <a:p>
            <a:pPr lvl="0"/>
            <a:r>
              <a:rPr lang="hu-HU" dirty="0" smtClean="0"/>
              <a:t>Konkrét </a:t>
            </a:r>
            <a:r>
              <a:rPr lang="hu-HU" dirty="0"/>
              <a:t>idézet </a:t>
            </a:r>
            <a:r>
              <a:rPr lang="hu-HU" dirty="0" smtClean="0"/>
              <a:t>esetén jelezni kell </a:t>
            </a:r>
            <a:r>
              <a:rPr lang="hu-HU" dirty="0"/>
              <a:t>(idézőjel vagy dőlt betű, és </a:t>
            </a:r>
            <a:r>
              <a:rPr lang="hu-HU" dirty="0" smtClean="0"/>
              <a:t>hivatkozás sorszám… Óvatosan </a:t>
            </a:r>
            <a:r>
              <a:rPr lang="hu-HU" dirty="0"/>
              <a:t>- plágium!)</a:t>
            </a:r>
          </a:p>
          <a:p>
            <a:pPr lvl="0"/>
            <a:r>
              <a:rPr lang="hu-HU" dirty="0"/>
              <a:t>Minden ábra/táblázat alá kell: sorszám, cím. Ábrajegyzékben: sorszám, oldalszám, cím, forrás (sorszám vagy URL vagy „saját készítésű”)</a:t>
            </a:r>
          </a:p>
          <a:p>
            <a:pPr lvl="0"/>
            <a:r>
              <a:rPr lang="hu-HU" dirty="0"/>
              <a:t>Ábra akkor legyen, ha valamit azzal magyarázunk – illusztráció és képeskönyv NEM </a:t>
            </a:r>
            <a:r>
              <a:rPr lang="hu-HU" dirty="0" smtClean="0"/>
              <a:t>kell</a:t>
            </a:r>
          </a:p>
          <a:p>
            <a:pPr lvl="0"/>
            <a:r>
              <a:rPr lang="hu-HU" dirty="0" smtClean="0"/>
              <a:t>Fél </a:t>
            </a:r>
            <a:r>
              <a:rPr lang="hu-HU" dirty="0"/>
              <a:t>oldalnál nagyobb ábrák csak indokolt esetben kerüljenek a szövegbe, amúgy az ilyen ábrák kerüljenek a mellékletbe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6629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Egyebek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Forráskód</a:t>
            </a:r>
            <a:r>
              <a:rPr lang="hu-HU" dirty="0"/>
              <a:t>: </a:t>
            </a:r>
            <a:r>
              <a:rPr lang="hu-HU" dirty="0" smtClean="0"/>
              <a:t>legyen </a:t>
            </a:r>
            <a:r>
              <a:rPr lang="hu-HU" dirty="0" err="1"/>
              <a:t>syntax</a:t>
            </a:r>
            <a:r>
              <a:rPr lang="hu-HU" dirty="0"/>
              <a:t> </a:t>
            </a:r>
            <a:r>
              <a:rPr lang="hu-HU" dirty="0" err="1"/>
              <a:t>highlight</a:t>
            </a:r>
            <a:r>
              <a:rPr lang="hu-HU" dirty="0"/>
              <a:t>, valamilyen </a:t>
            </a:r>
            <a:r>
              <a:rPr lang="hu-HU" dirty="0" err="1"/>
              <a:t>monospace</a:t>
            </a:r>
            <a:r>
              <a:rPr lang="hu-HU" dirty="0"/>
              <a:t> </a:t>
            </a:r>
            <a:r>
              <a:rPr lang="hu-HU" dirty="0" smtClean="0"/>
              <a:t>betűtípussal </a:t>
            </a:r>
          </a:p>
          <a:p>
            <a:pPr lvl="0"/>
            <a:r>
              <a:rPr lang="hu-HU" dirty="0" smtClean="0"/>
              <a:t>Hosszú </a:t>
            </a:r>
            <a:r>
              <a:rPr lang="hu-HU" dirty="0"/>
              <a:t>kódrészletek a mellékletbe kerüljenek, a szövegbe csak a fontos/szuper kódrészletek kerüljenek bele, amiket valamiért ki akarunk </a:t>
            </a:r>
            <a:r>
              <a:rPr lang="hu-HU" dirty="0" smtClean="0"/>
              <a:t>emelni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karakterszámba nem számít bele: feladatkiírás, tartalomjegyzék, irodalomjegyzék, ábrajegyzék, </a:t>
            </a:r>
            <a:r>
              <a:rPr lang="hu-HU" dirty="0" smtClean="0"/>
              <a:t>mellékletek, forráskódok, képletek…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5909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Védés / Prezentáció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23411" y="3886200"/>
            <a:ext cx="8469752" cy="1919130"/>
          </a:xfrm>
        </p:spPr>
        <p:txBody>
          <a:bodyPr/>
          <a:lstStyle/>
          <a:p>
            <a:r>
              <a:rPr lang="hu-HU" dirty="0" err="1" smtClean="0"/>
              <a:t>Minikonferencia</a:t>
            </a:r>
            <a:r>
              <a:rPr lang="hu-HU" dirty="0" smtClean="0"/>
              <a:t>, TDK, OTDK …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384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Címdia (név, szakirány, </a:t>
            </a:r>
            <a:r>
              <a:rPr lang="hu-HU" dirty="0" err="1"/>
              <a:t>neptun</a:t>
            </a:r>
            <a:r>
              <a:rPr lang="hu-HU" dirty="0"/>
              <a:t> kód, törzskönyvszám, szakdolgozat címe (magyar+angol), konzulens neve)</a:t>
            </a:r>
          </a:p>
          <a:p>
            <a:pPr lvl="0"/>
            <a:r>
              <a:rPr lang="hu-HU" dirty="0"/>
              <a:t>Tartalomdia: miről lesz szó</a:t>
            </a:r>
          </a:p>
          <a:p>
            <a:pPr lvl="0"/>
            <a:r>
              <a:rPr lang="hu-HU" dirty="0"/>
              <a:t>Cél meghatározása dia: mit akartam elkészíteni</a:t>
            </a:r>
          </a:p>
          <a:p>
            <a:pPr lvl="0"/>
            <a:r>
              <a:rPr lang="hu-HU" dirty="0"/>
              <a:t>Irodalomkutatás diák: miket néztem át</a:t>
            </a:r>
          </a:p>
          <a:p>
            <a:pPr lvl="0"/>
            <a:r>
              <a:rPr lang="hu-HU" dirty="0"/>
              <a:t>Tervezési diák: hogyan terveztem meg</a:t>
            </a:r>
          </a:p>
          <a:p>
            <a:pPr lvl="0"/>
            <a:r>
              <a:rPr lang="hu-HU" dirty="0"/>
              <a:t>Fejlesztési diák: hogyan valósítottam </a:t>
            </a:r>
            <a:r>
              <a:rPr lang="hu-HU" dirty="0" smtClean="0"/>
              <a:t>meg/problémák</a:t>
            </a:r>
            <a:endParaRPr lang="hu-HU" dirty="0"/>
          </a:p>
          <a:p>
            <a:pPr lvl="0"/>
            <a:r>
              <a:rPr lang="hu-HU" dirty="0"/>
              <a:t>Tesztelési dia: hogyan </a:t>
            </a:r>
            <a:r>
              <a:rPr lang="hu-HU" dirty="0" smtClean="0"/>
              <a:t>teszteltem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1820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Prezentáció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Képernyőképek: mi készült el (!)</a:t>
            </a:r>
          </a:p>
          <a:p>
            <a:pPr lvl="0"/>
            <a:r>
              <a:rPr lang="hu-HU" dirty="0"/>
              <a:t>Összefoglaló (mi készült el (!) ) és továbbfejlesztési lehetőségek dia</a:t>
            </a:r>
          </a:p>
          <a:p>
            <a:pPr lvl="0"/>
            <a:r>
              <a:rPr lang="hu-HU" dirty="0" smtClean="0"/>
              <a:t>Értékelés </a:t>
            </a:r>
            <a:r>
              <a:rPr lang="hu-HU" dirty="0"/>
              <a:t>diák (</a:t>
            </a:r>
            <a:r>
              <a:rPr lang="hu-HU" dirty="0">
                <a:sym typeface="Wingdings" panose="05000000000000000000" pitchFamily="2" charset="2"/>
              </a:rPr>
              <a:t></a:t>
            </a:r>
            <a:r>
              <a:rPr lang="hu-HU" dirty="0"/>
              <a:t> ez a legfontosabb! A prezentációban a hangsúly az eredményeken legyen!)</a:t>
            </a:r>
          </a:p>
          <a:p>
            <a:pPr lvl="0"/>
            <a:r>
              <a:rPr lang="hu-HU" dirty="0"/>
              <a:t> „Köszönöm a figyelmet! Kérem, tegyék fel kérdéseiket” </a:t>
            </a:r>
            <a:r>
              <a:rPr lang="hu-HU" dirty="0" smtClean="0"/>
              <a:t>dia</a:t>
            </a:r>
          </a:p>
          <a:p>
            <a:pPr lvl="0"/>
            <a:r>
              <a:rPr lang="hu-HU" dirty="0"/>
              <a:t>Normálisan kinéző (szép, de szolid) stílus-sablon; kevés és szolid, vagy nulla animáció</a:t>
            </a:r>
          </a:p>
          <a:p>
            <a:pPr lvl="0"/>
            <a:r>
              <a:rPr lang="hu-HU" dirty="0"/>
              <a:t>Láblécben diaszámozás, név+előadás </a:t>
            </a:r>
            <a:r>
              <a:rPr lang="hu-HU" dirty="0" smtClean="0"/>
              <a:t>címe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50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Prezentáció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A </a:t>
            </a:r>
            <a:r>
              <a:rPr lang="hu-HU" dirty="0"/>
              <a:t>diákon csak pontok </a:t>
            </a:r>
            <a:r>
              <a:rPr lang="hu-HU" dirty="0" smtClean="0"/>
              <a:t>vannak</a:t>
            </a:r>
          </a:p>
          <a:p>
            <a:pPr lvl="1"/>
            <a:r>
              <a:rPr lang="hu-HU" sz="2800" b="1" dirty="0" smtClean="0"/>
              <a:t>nem folyószöveg!</a:t>
            </a:r>
          </a:p>
          <a:p>
            <a:pPr lvl="1"/>
            <a:r>
              <a:rPr lang="hu-HU" sz="2800" b="1" dirty="0" smtClean="0"/>
              <a:t>egy </a:t>
            </a:r>
            <a:r>
              <a:rPr lang="hu-HU" sz="2800" b="1" dirty="0"/>
              <a:t>dián maximum </a:t>
            </a:r>
            <a:r>
              <a:rPr lang="hu-HU" sz="2800" b="1" dirty="0" smtClean="0"/>
              <a:t>6-8 gondolat</a:t>
            </a:r>
          </a:p>
          <a:p>
            <a:pPr lvl="1"/>
            <a:r>
              <a:rPr lang="hu-HU" sz="2800" b="1" dirty="0" smtClean="0"/>
              <a:t>Szép </a:t>
            </a:r>
            <a:r>
              <a:rPr lang="hu-HU" sz="2800" b="1" dirty="0"/>
              <a:t>nagy betűkkel (lehetőleg minimum 24; de 20-as betűméret alá semmiképp se </a:t>
            </a:r>
            <a:r>
              <a:rPr lang="hu-HU" sz="2800" b="1" dirty="0" smtClean="0"/>
              <a:t>menjünk)</a:t>
            </a:r>
          </a:p>
          <a:p>
            <a:pPr lvl="1"/>
            <a:r>
              <a:rPr lang="hu-HU" sz="2800" b="1" dirty="0" smtClean="0"/>
              <a:t>Szóban </a:t>
            </a:r>
            <a:r>
              <a:rPr lang="hu-HU" sz="2800" b="1" dirty="0"/>
              <a:t>(nem olvasva!) kell elmondani a dián lévő gondolatokról a lényegi tartalmat</a:t>
            </a:r>
          </a:p>
          <a:p>
            <a:pPr lvl="0"/>
            <a:r>
              <a:rPr lang="hu-HU" dirty="0"/>
              <a:t>A prezentáció időtartama </a:t>
            </a:r>
            <a:r>
              <a:rPr lang="hu-HU" dirty="0" smtClean="0"/>
              <a:t>10/15 perc, eszerint kell készülni rá (diploma védés: 10 perc!)</a:t>
            </a:r>
          </a:p>
          <a:p>
            <a:pPr lvl="1"/>
            <a:r>
              <a:rPr lang="hu-HU" sz="2800" b="1" dirty="0" smtClean="0"/>
              <a:t>akadozni </a:t>
            </a:r>
            <a:r>
              <a:rPr lang="hu-HU" sz="2800" b="1" dirty="0"/>
              <a:t>nem </a:t>
            </a:r>
            <a:r>
              <a:rPr lang="hu-HU" sz="2800" b="1" dirty="0" smtClean="0"/>
              <a:t>szabad, folyamatos gondolatok</a:t>
            </a:r>
          </a:p>
          <a:p>
            <a:pPr lvl="1"/>
            <a:r>
              <a:rPr lang="hu-HU" sz="2800" b="1" dirty="0" smtClean="0"/>
              <a:t>TESSÉK </a:t>
            </a:r>
            <a:r>
              <a:rPr lang="hu-HU" sz="2800" b="1" dirty="0"/>
              <a:t>BEGYAKOROLNI, hogy mi mondható el </a:t>
            </a:r>
            <a:r>
              <a:rPr lang="hu-HU" sz="2800" b="1" dirty="0" smtClean="0"/>
              <a:t>a rendelkezésre álló idő </a:t>
            </a:r>
            <a:r>
              <a:rPr lang="hu-HU" sz="2800" b="1" dirty="0"/>
              <a:t>alatt!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1988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1"/>
                </a:solidFill>
              </a:rPr>
              <a:t>ÓE NIK SZF</a:t>
            </a:r>
          </a:p>
        </p:txBody>
      </p:sp>
      <p:sp>
        <p:nvSpPr>
          <p:cNvPr id="1331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0DBFA19-903C-4BB8-AA08-021B0DD7EB6E}" type="slidenum">
              <a:rPr lang="en-US" sz="10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8941" y="1772770"/>
            <a:ext cx="9121573" cy="26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06060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hu-HU" sz="4000" dirty="0" smtClean="0"/>
              <a:t>Köszönöm a figyelmet, valamint a lehetőséget!</a:t>
            </a:r>
          </a:p>
          <a:p>
            <a:pPr algn="ctr" eaLnBrk="1" hangingPunct="1"/>
            <a:endParaRPr lang="hu-HU" sz="4000" dirty="0" smtClean="0"/>
          </a:p>
          <a:p>
            <a:pPr algn="ctr" eaLnBrk="1" hangingPunct="1"/>
            <a:r>
              <a:rPr lang="hu-HU" sz="2800" dirty="0" smtClean="0">
                <a:solidFill>
                  <a:schemeClr val="tx1"/>
                </a:solidFill>
              </a:rPr>
              <a:t>http://users.nik.uni-obuda.hu/szabozs/</a:t>
            </a:r>
          </a:p>
          <a:p>
            <a:pPr algn="ctr" eaLnBrk="1" hangingPunct="1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741644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Élőláb helye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1"/>
                </a:solidFill>
              </a:rPr>
              <a:t>ÓE NIK SZF</a:t>
            </a:r>
          </a:p>
        </p:txBody>
      </p:sp>
      <p:sp>
        <p:nvSpPr>
          <p:cNvPr id="7475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4C1599-EA83-4CF4-B847-6A673A4599DF}" type="slidenum">
              <a:rPr lang="en-US" sz="10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32E32FC-B3BC-457A-B82A-E99D2D4C7281}" type="slidenum">
              <a:rPr lang="en-US" sz="10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75779" name="Élőláb helye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1"/>
                </a:solidFill>
              </a:rPr>
              <a:t>ÓE NIK SZF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 / Elmélet / Formális 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Az egyes képzési szintek nem csak a hosszukban különböznek</a:t>
            </a:r>
          </a:p>
          <a:p>
            <a:r>
              <a:rPr lang="hu-HU" dirty="0" smtClean="0"/>
              <a:t>OKJ: feladat </a:t>
            </a:r>
            <a:r>
              <a:rPr lang="hu-HU" dirty="0" smtClean="0">
                <a:sym typeface="Wingdings" panose="05000000000000000000" pitchFamily="2" charset="2"/>
              </a:rPr>
              <a:t> megvalósítás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Eredmény: „működik”</a:t>
            </a:r>
          </a:p>
          <a:p>
            <a:r>
              <a:rPr lang="hu-HU" b="1" dirty="0" err="1" smtClean="0">
                <a:sym typeface="Wingdings" panose="05000000000000000000" pitchFamily="2" charset="2"/>
              </a:rPr>
              <a:t>BSc</a:t>
            </a:r>
            <a:r>
              <a:rPr lang="hu-HU" dirty="0" smtClean="0">
                <a:sym typeface="Wingdings" panose="05000000000000000000" pitchFamily="2" charset="2"/>
              </a:rPr>
              <a:t>: OKJ + körültekintés  normális tervezés  normális tesztelés  értékelés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Eredmény: „tudatos problémamegoldás”</a:t>
            </a:r>
          </a:p>
          <a:p>
            <a:r>
              <a:rPr lang="hu-HU" b="1" dirty="0" err="1" smtClean="0">
                <a:sym typeface="Wingdings" panose="05000000000000000000" pitchFamily="2" charset="2"/>
              </a:rPr>
              <a:t>MSc</a:t>
            </a:r>
            <a:r>
              <a:rPr lang="hu-HU" b="1" dirty="0" smtClean="0">
                <a:sym typeface="Wingdings" panose="05000000000000000000" pitchFamily="2" charset="2"/>
              </a:rPr>
              <a:t>: </a:t>
            </a:r>
            <a:r>
              <a:rPr lang="hu-HU" b="1" dirty="0" err="1" smtClean="0">
                <a:sym typeface="Wingdings" panose="05000000000000000000" pitchFamily="2" charset="2"/>
              </a:rPr>
              <a:t>BSc</a:t>
            </a:r>
            <a:r>
              <a:rPr lang="hu-HU" b="1" dirty="0" smtClean="0">
                <a:sym typeface="Wingdings" panose="05000000000000000000" pitchFamily="2" charset="2"/>
              </a:rPr>
              <a:t> + hibák/hiányosságok  javítás/bővítés</a:t>
            </a:r>
            <a:r>
              <a:rPr lang="hu-HU" dirty="0">
                <a:sym typeface="Wingdings" panose="05000000000000000000" pitchFamily="2" charset="2"/>
              </a:rPr>
              <a:t/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Eredmény: „jobb” + „kicsit tudományos”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PhD: </a:t>
            </a:r>
            <a:r>
              <a:rPr lang="hu-HU" dirty="0" err="1" smtClean="0">
                <a:sym typeface="Wingdings" panose="05000000000000000000" pitchFamily="2" charset="2"/>
              </a:rPr>
              <a:t>MSc</a:t>
            </a:r>
            <a:r>
              <a:rPr lang="hu-HU" dirty="0" smtClean="0">
                <a:sym typeface="Wingdings" panose="05000000000000000000" pitchFamily="2" charset="2"/>
              </a:rPr>
              <a:t> + hiányosság  módszer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Eredmény: „Új technológia/módszer” + „Tudományos”</a:t>
            </a:r>
            <a:endParaRPr lang="hu-HU" b="1" dirty="0" smtClean="0">
              <a:sym typeface="Wingdings" panose="05000000000000000000" pitchFamily="2" charset="2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9719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BSc</a:t>
            </a:r>
            <a:r>
              <a:rPr lang="hu-HU" dirty="0" smtClean="0"/>
              <a:t> elvárások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 </a:t>
            </a:r>
            <a:r>
              <a:rPr lang="hu-HU" u="sng" dirty="0" smtClean="0"/>
              <a:t>NEM ELÉG</a:t>
            </a:r>
            <a:r>
              <a:rPr lang="hu-HU" dirty="0" smtClean="0"/>
              <a:t>:</a:t>
            </a:r>
          </a:p>
          <a:p>
            <a:pPr lvl="1"/>
            <a:r>
              <a:rPr lang="hu-HU" sz="2800" b="1" dirty="0" smtClean="0"/>
              <a:t>„</a:t>
            </a:r>
            <a:r>
              <a:rPr lang="hu-HU" sz="2800" b="1" dirty="0" err="1" smtClean="0"/>
              <a:t>Webshopot</a:t>
            </a:r>
            <a:r>
              <a:rPr lang="hu-HU" sz="2800" b="1" dirty="0" smtClean="0"/>
              <a:t> akarok csinálni”</a:t>
            </a:r>
          </a:p>
          <a:p>
            <a:pPr lvl="1"/>
            <a:r>
              <a:rPr lang="hu-HU" sz="2800" b="1" dirty="0" smtClean="0"/>
              <a:t>„Valami ügyviteli rendszert bővítek ki”</a:t>
            </a:r>
          </a:p>
          <a:p>
            <a:pPr lvl="1"/>
            <a:r>
              <a:rPr lang="hu-HU" sz="2800" b="1" dirty="0" smtClean="0"/>
              <a:t>„Játékot akarok fejleszteni”</a:t>
            </a:r>
          </a:p>
          <a:p>
            <a:pPr lvl="1"/>
            <a:r>
              <a:rPr lang="hu-HU" sz="2800" b="1" dirty="0" smtClean="0"/>
              <a:t>„</a:t>
            </a:r>
            <a:r>
              <a:rPr lang="hu-HU" sz="2800" b="1" dirty="0" err="1" smtClean="0"/>
              <a:t>Android</a:t>
            </a:r>
            <a:r>
              <a:rPr lang="hu-HU" sz="2800" b="1" dirty="0" smtClean="0"/>
              <a:t>. Nem, </a:t>
            </a:r>
            <a:r>
              <a:rPr lang="hu-HU" sz="2800" b="1" dirty="0" err="1" smtClean="0"/>
              <a:t>iPhone</a:t>
            </a:r>
            <a:r>
              <a:rPr lang="hu-HU" sz="2800" b="1" dirty="0" smtClean="0"/>
              <a:t>. Nem, </a:t>
            </a:r>
            <a:r>
              <a:rPr lang="hu-HU" sz="2800" b="1" dirty="0" err="1" smtClean="0"/>
              <a:t>Android</a:t>
            </a:r>
            <a:r>
              <a:rPr lang="hu-HU" sz="2800" b="1" dirty="0" smtClean="0"/>
              <a:t>!”</a:t>
            </a:r>
          </a:p>
          <a:p>
            <a:pPr lvl="1"/>
            <a:r>
              <a:rPr lang="hu-HU" sz="2800" b="1" dirty="0" smtClean="0"/>
              <a:t>„</a:t>
            </a:r>
            <a:r>
              <a:rPr lang="hu-HU" sz="2800" b="1" dirty="0" err="1" smtClean="0"/>
              <a:t>WPF-es</a:t>
            </a:r>
            <a:r>
              <a:rPr lang="hu-HU" sz="2800" b="1" dirty="0" smtClean="0"/>
              <a:t> alkalmazás érdekelne”</a:t>
            </a:r>
          </a:p>
          <a:p>
            <a:pPr lvl="1"/>
            <a:r>
              <a:rPr lang="hu-HU" sz="2800" b="1" dirty="0" smtClean="0"/>
              <a:t>„Párhuzamos alkalmazást akarok készíteni”</a:t>
            </a:r>
          </a:p>
          <a:p>
            <a:pPr lvl="1"/>
            <a:r>
              <a:rPr lang="hu-HU" sz="2800" b="1" dirty="0" smtClean="0"/>
              <a:t>„Érdekel az MI”</a:t>
            </a:r>
          </a:p>
          <a:p>
            <a:r>
              <a:rPr lang="hu-HU" dirty="0" smtClean="0"/>
              <a:t>A </a:t>
            </a:r>
            <a:r>
              <a:rPr lang="hu-HU" dirty="0"/>
              <a:t>"lefejlesztek </a:t>
            </a:r>
            <a:r>
              <a:rPr lang="hu-HU" dirty="0" err="1" smtClean="0"/>
              <a:t>XY-t</a:t>
            </a:r>
            <a:r>
              <a:rPr lang="hu-HU" dirty="0"/>
              <a:t>" nem </a:t>
            </a:r>
            <a:r>
              <a:rPr lang="hu-HU" dirty="0" smtClean="0"/>
              <a:t>elég!!!</a:t>
            </a:r>
          </a:p>
          <a:p>
            <a:r>
              <a:rPr lang="hu-HU" dirty="0" smtClean="0"/>
              <a:t>Nem csak a fejlesztésről szól, hanem a technológiáról, és a problémamegoldás tudatos végigvezetéséről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8674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BSc</a:t>
            </a:r>
            <a:r>
              <a:rPr lang="hu-HU" dirty="0" smtClean="0"/>
              <a:t> elvárások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ym typeface="Wingdings" panose="05000000000000000000" pitchFamily="2" charset="2"/>
              </a:rPr>
              <a:t>A szakdolgozati dokumentációban nem azon van a hangsúly, hogy mit tud a rendszer, </a:t>
            </a:r>
            <a:r>
              <a:rPr lang="hu-HU" dirty="0" smtClean="0">
                <a:sym typeface="Wingdings" panose="05000000000000000000" pitchFamily="2" charset="2"/>
              </a:rPr>
              <a:t>bár </a:t>
            </a:r>
            <a:r>
              <a:rPr lang="hu-HU" dirty="0">
                <a:sym typeface="Wingdings" panose="05000000000000000000" pitchFamily="2" charset="2"/>
              </a:rPr>
              <a:t>a munka motivációját és eladhatóságát ez </a:t>
            </a:r>
            <a:r>
              <a:rPr lang="hu-HU" dirty="0" smtClean="0">
                <a:sym typeface="Wingdings" panose="05000000000000000000" pitchFamily="2" charset="2"/>
              </a:rPr>
              <a:t>határozza </a:t>
            </a:r>
            <a:r>
              <a:rPr lang="hu-HU" dirty="0">
                <a:sym typeface="Wingdings" panose="05000000000000000000" pitchFamily="2" charset="2"/>
              </a:rPr>
              <a:t>is meg</a:t>
            </a:r>
          </a:p>
          <a:p>
            <a:r>
              <a:rPr lang="hu-HU" dirty="0" smtClean="0"/>
              <a:t>A </a:t>
            </a:r>
            <a:r>
              <a:rPr lang="hu-HU" dirty="0"/>
              <a:t>hangsúly azon legyen, hogy a hallgató bebizonyítsa, hogy birtokában van az (informatikus) mérnöki szemléletmódnak és </a:t>
            </a:r>
            <a:r>
              <a:rPr lang="hu-HU" dirty="0" smtClean="0"/>
              <a:t>alkalmazni </a:t>
            </a:r>
            <a:r>
              <a:rPr lang="hu-HU" dirty="0"/>
              <a:t>tudja gyakorlati feladatok végrehajtása </a:t>
            </a:r>
            <a:r>
              <a:rPr lang="hu-HU" dirty="0" smtClean="0"/>
              <a:t>során ezeket a lépéseket</a:t>
            </a:r>
          </a:p>
          <a:p>
            <a:r>
              <a:rPr lang="hu-HU" dirty="0" smtClean="0"/>
              <a:t>A mérnöki feladat nem technológia függő – mérnöki döntéshozatal és webes kommunikációs módszerek: mobil / web / robot – bárhol előjöhet…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Mérnöki döntés az</a:t>
            </a:r>
            <a:r>
              <a:rPr lang="hu-HU" dirty="0">
                <a:sym typeface="Wingdings" panose="05000000000000000000" pitchFamily="2" charset="2"/>
              </a:rPr>
              <a:t>, ha úgy </a:t>
            </a:r>
            <a:r>
              <a:rPr lang="hu-HU" dirty="0" smtClean="0">
                <a:sym typeface="Wingdings" panose="05000000000000000000" pitchFamily="2" charset="2"/>
              </a:rPr>
              <a:t>választunk </a:t>
            </a:r>
            <a:r>
              <a:rPr lang="hu-HU" dirty="0">
                <a:sym typeface="Wingdings" panose="05000000000000000000" pitchFamily="2" charset="2"/>
              </a:rPr>
              <a:t>technológiát, irányt, </a:t>
            </a:r>
            <a:r>
              <a:rPr lang="hu-HU" dirty="0" smtClean="0">
                <a:sym typeface="Wingdings" panose="05000000000000000000" pitchFamily="2" charset="2"/>
              </a:rPr>
              <a:t>struktúrát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stb</a:t>
            </a:r>
            <a:r>
              <a:rPr lang="hu-HU" dirty="0" smtClean="0">
                <a:sym typeface="Wingdings" panose="05000000000000000000" pitchFamily="2" charset="2"/>
              </a:rPr>
              <a:t>,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stb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stb</a:t>
            </a:r>
            <a:r>
              <a:rPr lang="hu-HU" dirty="0" smtClean="0">
                <a:sym typeface="Wingdings" panose="05000000000000000000" pitchFamily="2" charset="2"/>
              </a:rPr>
              <a:t> … mert </a:t>
            </a:r>
            <a:r>
              <a:rPr lang="hu-HU" u="sng" dirty="0" smtClean="0">
                <a:sym typeface="Wingdings" panose="05000000000000000000" pitchFamily="2" charset="2"/>
              </a:rPr>
              <a:t>indokolt</a:t>
            </a:r>
          </a:p>
          <a:p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4981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szakdolgozat részei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23411" y="3886200"/>
            <a:ext cx="8469752" cy="1919130"/>
          </a:xfrm>
        </p:spPr>
        <p:txBody>
          <a:bodyPr/>
          <a:lstStyle/>
          <a:p>
            <a:r>
              <a:rPr lang="hu-HU" dirty="0" smtClean="0"/>
              <a:t>Szakmai oldalról… A helyesírás és a könnyű olvashatóság minimum elvárás, ezt is gyakorolni kell!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0836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Szoftvertervezés és –fejlesztés szakirány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klasszikus ív inkább a klasszikus „</a:t>
            </a:r>
            <a:r>
              <a:rPr lang="hu-HU" dirty="0" err="1"/>
              <a:t>w</a:t>
            </a:r>
            <a:r>
              <a:rPr lang="hu-HU" dirty="0" err="1" smtClean="0"/>
              <a:t>aterfall</a:t>
            </a:r>
            <a:r>
              <a:rPr lang="hu-HU" dirty="0" smtClean="0"/>
              <a:t>” modellre és a „magányos harcos” fejlesztőre alapoz</a:t>
            </a:r>
          </a:p>
          <a:p>
            <a:r>
              <a:rPr lang="hu-HU" dirty="0" smtClean="0"/>
              <a:t>A mai cégeknél tipikusan ez nem így van </a:t>
            </a:r>
            <a:r>
              <a:rPr lang="hu-HU" dirty="0" smtClean="0">
                <a:sym typeface="Wingdings" panose="05000000000000000000" pitchFamily="2" charset="2"/>
              </a:rPr>
              <a:t> a szakdolgozat erre alapesetben nem készít fel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 motivációs levelekből ítélve, mintha a szakirány tagjai ezt nem is akarnák???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Már a KKV szinten is </a:t>
            </a:r>
            <a:r>
              <a:rPr lang="hu-HU" dirty="0" err="1" smtClean="0">
                <a:sym typeface="Wingdings" panose="05000000000000000000" pitchFamily="2" charset="2"/>
              </a:rPr>
              <a:t>agile</a:t>
            </a:r>
            <a:r>
              <a:rPr lang="hu-HU" dirty="0" smtClean="0">
                <a:sym typeface="Wingdings" panose="05000000000000000000" pitchFamily="2" charset="2"/>
              </a:rPr>
              <a:t>/</a:t>
            </a:r>
            <a:r>
              <a:rPr lang="hu-HU" dirty="0" err="1" smtClean="0">
                <a:sym typeface="Wingdings" panose="05000000000000000000" pitchFamily="2" charset="2"/>
              </a:rPr>
              <a:t>scrum</a:t>
            </a:r>
            <a:r>
              <a:rPr lang="hu-HU" dirty="0" smtClean="0">
                <a:sym typeface="Wingdings" panose="05000000000000000000" pitchFamily="2" charset="2"/>
              </a:rPr>
              <a:t> módszerrel megy a fejlesztés, csapatban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 csapatban megírt szakdolgozati téma</a:t>
            </a:r>
          </a:p>
          <a:p>
            <a:pPr lvl="1"/>
            <a:r>
              <a:rPr lang="hu-HU" sz="2800" b="1" dirty="0" smtClean="0">
                <a:sym typeface="Wingdings" panose="05000000000000000000" pitchFamily="2" charset="2"/>
              </a:rPr>
              <a:t>Bonyolultabb, összetettebb témát old meg</a:t>
            </a:r>
          </a:p>
          <a:p>
            <a:pPr lvl="1"/>
            <a:r>
              <a:rPr lang="hu-HU" sz="2800" b="1" dirty="0" smtClean="0">
                <a:sym typeface="Wingdings" panose="05000000000000000000" pitchFamily="2" charset="2"/>
              </a:rPr>
              <a:t>Jobban felkészít a szakdolgozat utáni életre</a:t>
            </a:r>
          </a:p>
          <a:p>
            <a:pPr lvl="1"/>
            <a:r>
              <a:rPr lang="hu-HU" sz="2800" b="1" dirty="0" smtClean="0">
                <a:sym typeface="Wingdings" panose="05000000000000000000" pitchFamily="2" charset="2"/>
              </a:rPr>
              <a:t>Csapatmunka, könnyen kezelhető/érthető kód!</a:t>
            </a:r>
            <a:endParaRPr lang="hu-HU" sz="2800" b="1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0324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Szakdolgozat 0.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Mindenre kiterjedő, korrekt specifikáció (</a:t>
            </a:r>
            <a:r>
              <a:rPr lang="hu-HU" dirty="0">
                <a:sym typeface="Wingdings" panose="05000000000000000000" pitchFamily="2" charset="2"/>
              </a:rPr>
              <a:t>akár </a:t>
            </a:r>
            <a:r>
              <a:rPr lang="hu-HU" dirty="0" err="1" smtClean="0">
                <a:sym typeface="Wingdings" panose="05000000000000000000" pitchFamily="2" charset="2"/>
              </a:rPr>
              <a:t>wireframe-ekkel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endParaRPr lang="hu-HU" dirty="0" smtClean="0"/>
          </a:p>
          <a:p>
            <a:r>
              <a:rPr lang="hu-HU" dirty="0" smtClean="0"/>
              <a:t>Funkcionális/nem-funkcionális követelmények</a:t>
            </a:r>
          </a:p>
          <a:p>
            <a:r>
              <a:rPr lang="hu-HU" dirty="0"/>
              <a:t>Hasonló fejlesztések áttekintése</a:t>
            </a:r>
          </a:p>
          <a:p>
            <a:r>
              <a:rPr lang="hu-HU" dirty="0"/>
              <a:t>A szükséges háttér-technológiák elsajátítása</a:t>
            </a:r>
          </a:p>
          <a:p>
            <a:r>
              <a:rPr lang="hu-HU" dirty="0" smtClean="0"/>
              <a:t>Ehhez szükséges „rejtett” irodalomkutatás, még ha nem is írjuk még le dokumentációban (források feljegyzése!)</a:t>
            </a: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hu-HU" dirty="0" smtClean="0">
                <a:sym typeface="Wingdings" panose="05000000000000000000" pitchFamily="2" charset="2"/>
              </a:rPr>
              <a:t> M</a:t>
            </a:r>
            <a:r>
              <a:rPr lang="hu-HU" dirty="0" smtClean="0"/>
              <a:t>it </a:t>
            </a:r>
            <a:r>
              <a:rPr lang="hu-HU" dirty="0"/>
              <a:t>fog tudni a program, de még a technikai megvalósítás részletei </a:t>
            </a:r>
            <a:r>
              <a:rPr lang="hu-HU" dirty="0" smtClean="0"/>
              <a:t>nélkül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hu-HU" dirty="0" smtClean="0"/>
              <a:t> A témavezető nem feltétlenül ad témát! A csoportok többé-kevésbé flexibilisek, érdeklődés szerint másik csoporthoz IS be lehet járni</a:t>
            </a:r>
          </a:p>
          <a:p>
            <a:endParaRPr lang="hu-HU" sz="2800" b="1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ÓE NIK SZF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E9BE4-3945-41CE-9390-0FE6611B68F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88274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26109</TotalTime>
  <Words>2063</Words>
  <Application>Microsoft Office PowerPoint</Application>
  <PresentationFormat>Diavetítés a képernyőre (4:3 oldalarány)</PresentationFormat>
  <Paragraphs>342</Paragraphs>
  <Slides>38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Wingdings</vt:lpstr>
      <vt:lpstr>Calibri</vt:lpstr>
      <vt:lpstr>Segoe UI</vt:lpstr>
      <vt:lpstr>1_Silver</vt:lpstr>
      <vt:lpstr>PowerPoint bemutató</vt:lpstr>
      <vt:lpstr>Miről lesz ma szó?</vt:lpstr>
      <vt:lpstr>Azért így, mert így „tipikus”?</vt:lpstr>
      <vt:lpstr>Gyakorlat / Elmélet / Formális megközelítés</vt:lpstr>
      <vt:lpstr>BSc elvárások</vt:lpstr>
      <vt:lpstr>BSc elvárások</vt:lpstr>
      <vt:lpstr>A szakdolgozat részei</vt:lpstr>
      <vt:lpstr>Szoftvertervezés és –fejlesztés szakirány</vt:lpstr>
      <vt:lpstr>Szakdolgozat 0.</vt:lpstr>
      <vt:lpstr>Szakdolgozat 1.</vt:lpstr>
      <vt:lpstr>Szakdolgozat 2.</vt:lpstr>
      <vt:lpstr>A szakdolgozat fejezetei</vt:lpstr>
      <vt:lpstr>Cél meghatározása</vt:lpstr>
      <vt:lpstr>Alapismeretek bemutatása / Irodalomkutatás</vt:lpstr>
      <vt:lpstr>Alapismeretek bemutatása / Irodalomkutatás</vt:lpstr>
      <vt:lpstr>Alapismeretek bemutatása / Irodalomkutatás</vt:lpstr>
      <vt:lpstr>Tervezés</vt:lpstr>
      <vt:lpstr>Tervezés</vt:lpstr>
      <vt:lpstr>Fejlesztés</vt:lpstr>
      <vt:lpstr>Fejlesztés</vt:lpstr>
      <vt:lpstr>Fejlesztés</vt:lpstr>
      <vt:lpstr>Tesztelés</vt:lpstr>
      <vt:lpstr>Tesztelés</vt:lpstr>
      <vt:lpstr>Értékelés</vt:lpstr>
      <vt:lpstr>Értékelés</vt:lpstr>
      <vt:lpstr>Befejezés</vt:lpstr>
      <vt:lpstr>Kötelező tartalmi/formai elemek</vt:lpstr>
      <vt:lpstr>Absztrakt</vt:lpstr>
      <vt:lpstr>Jegyzékek</vt:lpstr>
      <vt:lpstr>Egyebek</vt:lpstr>
      <vt:lpstr>Egyebek</vt:lpstr>
      <vt:lpstr>Védés / Prezentáció</vt:lpstr>
      <vt:lpstr>Prezentáció</vt:lpstr>
      <vt:lpstr>Prezentáció</vt:lpstr>
      <vt:lpstr>Prezentáció</vt:lpstr>
      <vt:lpstr>PowerPoint bemutató</vt:lpstr>
      <vt:lpstr>PowerPoint bemutató</vt:lpstr>
      <vt:lpstr>PowerPoint bemutató</vt:lpstr>
    </vt:vector>
  </TitlesOfParts>
  <Company>OE 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Objektum Orientált Programozás I.</dc:title>
  <dc:creator>NIK</dc:creator>
  <cp:lastModifiedBy>Windows User</cp:lastModifiedBy>
  <cp:revision>1308</cp:revision>
  <dcterms:created xsi:type="dcterms:W3CDTF">2006-05-29T11:27:00Z</dcterms:created>
  <dcterms:modified xsi:type="dcterms:W3CDTF">2017-03-14T11:18:44Z</dcterms:modified>
</cp:coreProperties>
</file>