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8"/>
  </p:notesMasterIdLst>
  <p:sldIdLst>
    <p:sldId id="256" r:id="rId2"/>
    <p:sldId id="357" r:id="rId3"/>
    <p:sldId id="358" r:id="rId4"/>
    <p:sldId id="359" r:id="rId5"/>
    <p:sldId id="360" r:id="rId6"/>
    <p:sldId id="257" r:id="rId7"/>
    <p:sldId id="258" r:id="rId8"/>
    <p:sldId id="262" r:id="rId9"/>
    <p:sldId id="261" r:id="rId10"/>
    <p:sldId id="259" r:id="rId11"/>
    <p:sldId id="260" r:id="rId12"/>
    <p:sldId id="263" r:id="rId13"/>
    <p:sldId id="264" r:id="rId14"/>
    <p:sldId id="328" r:id="rId15"/>
    <p:sldId id="265" r:id="rId16"/>
    <p:sldId id="269" r:id="rId17"/>
    <p:sldId id="266" r:id="rId18"/>
    <p:sldId id="267" r:id="rId19"/>
    <p:sldId id="268" r:id="rId20"/>
    <p:sldId id="271" r:id="rId21"/>
    <p:sldId id="290" r:id="rId22"/>
    <p:sldId id="270" r:id="rId23"/>
    <p:sldId id="279" r:id="rId24"/>
    <p:sldId id="280" r:id="rId25"/>
    <p:sldId id="281" r:id="rId26"/>
    <p:sldId id="283" r:id="rId27"/>
    <p:sldId id="284" r:id="rId28"/>
    <p:sldId id="286" r:id="rId29"/>
    <p:sldId id="288" r:id="rId30"/>
    <p:sldId id="285" r:id="rId31"/>
    <p:sldId id="287" r:id="rId32"/>
    <p:sldId id="289" r:id="rId33"/>
    <p:sldId id="291" r:id="rId34"/>
    <p:sldId id="292" r:id="rId35"/>
    <p:sldId id="296" r:id="rId36"/>
    <p:sldId id="293" r:id="rId37"/>
    <p:sldId id="294" r:id="rId38"/>
    <p:sldId id="295" r:id="rId39"/>
    <p:sldId id="282" r:id="rId40"/>
    <p:sldId id="274" r:id="rId41"/>
    <p:sldId id="356" r:id="rId42"/>
    <p:sldId id="315" r:id="rId43"/>
    <p:sldId id="316" r:id="rId44"/>
    <p:sldId id="329" r:id="rId45"/>
    <p:sldId id="275" r:id="rId46"/>
    <p:sldId id="278" r:id="rId47"/>
    <p:sldId id="297" r:id="rId48"/>
    <p:sldId id="299" r:id="rId49"/>
    <p:sldId id="301" r:id="rId50"/>
    <p:sldId id="305" r:id="rId51"/>
    <p:sldId id="306" r:id="rId52"/>
    <p:sldId id="307" r:id="rId53"/>
    <p:sldId id="319" r:id="rId54"/>
    <p:sldId id="320" r:id="rId55"/>
    <p:sldId id="321" r:id="rId56"/>
    <p:sldId id="334" r:id="rId57"/>
    <p:sldId id="322" r:id="rId58"/>
    <p:sldId id="330" r:id="rId59"/>
    <p:sldId id="323" r:id="rId60"/>
    <p:sldId id="324" r:id="rId61"/>
    <p:sldId id="325" r:id="rId62"/>
    <p:sldId id="344" r:id="rId63"/>
    <p:sldId id="343" r:id="rId64"/>
    <p:sldId id="363" r:id="rId65"/>
    <p:sldId id="340" r:id="rId66"/>
    <p:sldId id="276" r:id="rId67"/>
    <p:sldId id="277" r:id="rId68"/>
    <p:sldId id="308" r:id="rId69"/>
    <p:sldId id="309" r:id="rId70"/>
    <p:sldId id="312" r:id="rId71"/>
    <p:sldId id="313" r:id="rId72"/>
    <p:sldId id="310" r:id="rId73"/>
    <p:sldId id="314" r:id="rId74"/>
    <p:sldId id="311" r:id="rId75"/>
    <p:sldId id="317" r:id="rId76"/>
    <p:sldId id="350" r:id="rId77"/>
    <p:sldId id="318" r:id="rId78"/>
    <p:sldId id="331" r:id="rId79"/>
    <p:sldId id="335" r:id="rId80"/>
    <p:sldId id="336" r:id="rId81"/>
    <p:sldId id="337" r:id="rId82"/>
    <p:sldId id="338" r:id="rId83"/>
    <p:sldId id="332" r:id="rId84"/>
    <p:sldId id="345" r:id="rId85"/>
    <p:sldId id="347" r:id="rId86"/>
    <p:sldId id="348" r:id="rId87"/>
    <p:sldId id="349" r:id="rId88"/>
    <p:sldId id="364" r:id="rId89"/>
    <p:sldId id="365" r:id="rId90"/>
    <p:sldId id="366" r:id="rId91"/>
    <p:sldId id="367" r:id="rId92"/>
    <p:sldId id="362" r:id="rId93"/>
    <p:sldId id="351" r:id="rId94"/>
    <p:sldId id="352" r:id="rId95"/>
    <p:sldId id="353" r:id="rId96"/>
    <p:sldId id="361" r:id="rId9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4" autoAdjust="0"/>
    <p:restoredTop sz="94643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0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8C13F3-CD15-464F-81CE-C08517BAB274}" type="datetimeFigureOut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09D1BF-CB39-4B1D-A7DC-E9E52BD201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850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A5DE-D795-4165-A1AD-6AA62D25E08D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DA4D-1FC2-4D36-A641-EAF7886D53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68DF-1635-499C-A610-A1F812EE8C5A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3E71-44F1-49FE-946D-5D0E5077F0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E086-DD0D-4AC6-8430-7718107EB7FD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CB0F-57DD-4077-983B-79F2825F88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500813"/>
            <a:ext cx="8258175" cy="2206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E0E2-C22B-4FBA-9F65-995A942E3B14}" type="datetime1">
              <a:rPr lang="hu-HU"/>
              <a:pPr>
                <a:defRPr/>
              </a:pPr>
              <a:t>2015.02.13.</a:t>
            </a:fld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4357688" y="6637338"/>
            <a:ext cx="757237" cy="22066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C577FB4-1A04-49D8-ACDF-A8D997848E5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D02B-090F-4D14-A0FD-EAF61B9A8B1B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A8A2-EAFA-4FC4-A5A0-B6E76270E3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E4C0-6914-4BE0-8312-3C0F7A40696B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EF9A-0011-4395-968E-05A26D0A2D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9CE6-5464-4C85-A8F1-4EF98D340E85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D4B2-3B51-49BF-9548-809BF21BD1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D7B2-09B3-4420-ABC1-E7DE0736CEA4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78C-2F39-47A4-9FCF-AA3A262C87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5E98-A680-4BEE-81F4-17FDAA63CB4E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05C2-D54D-4406-A6C5-0E3360BDF1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11CB-9C9A-4924-8700-3000BB154E44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F666-A254-4DDC-88ED-F305EE1410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46BD-462B-426F-8F4A-13886F26F28A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FC2F-3761-467C-8A14-3E605A8EE4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37A86-0B25-4138-935A-9C6EDC0AB066}" type="datetime1">
              <a:rPr lang="hu-HU"/>
              <a:pPr>
                <a:defRPr/>
              </a:pPr>
              <a:t>2015.02.13.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43008-08FE-48BB-BB47-EE93DF6830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Ir&#225;ny&#237;t&#225;stechnika\El&#337;ad&#225;sok\ABS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Ir&#225;ny&#237;t&#225;stechnika\El&#337;ad&#225;sok\tube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DCmotor_step.CIR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0.png"/><Relationship Id="rId21" Type="http://schemas.openxmlformats.org/officeDocument/2006/relationships/image" Target="../media/image110.png"/><Relationship Id="rId7" Type="http://schemas.openxmlformats.org/officeDocument/2006/relationships/image" Target="../media/image94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89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2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94.png"/><Relationship Id="rId7" Type="http://schemas.openxmlformats.org/officeDocument/2006/relationships/image" Target="../media/image13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21.png"/><Relationship Id="rId9" Type="http://schemas.openxmlformats.org/officeDocument/2006/relationships/image" Target="../media/image1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79.png"/><Relationship Id="rId7" Type="http://schemas.openxmlformats.org/officeDocument/2006/relationships/image" Target="../media/image14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7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MF\Ir&#225;ny&#237;t&#225;stechnika\El&#337;ad&#225;sok\glucose.wmv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4.png"/><Relationship Id="rId7" Type="http://schemas.openxmlformats.org/officeDocument/2006/relationships/image" Target="../media/image237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9" Type="http://schemas.openxmlformats.org/officeDocument/2006/relationships/image" Target="../media/image2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7.png"/><Relationship Id="rId7" Type="http://schemas.openxmlformats.org/officeDocument/2006/relationships/image" Target="../media/image249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48.png"/><Relationship Id="rId4" Type="http://schemas.openxmlformats.org/officeDocument/2006/relationships/image" Target="../media/image2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52.png"/><Relationship Id="rId7" Type="http://schemas.openxmlformats.org/officeDocument/2006/relationships/image" Target="../media/image255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10" Type="http://schemas.openxmlformats.org/officeDocument/2006/relationships/image" Target="../media/image247.png"/><Relationship Id="rId4" Type="http://schemas.openxmlformats.org/officeDocument/2006/relationships/image" Target="../media/image64.png"/><Relationship Id="rId9" Type="http://schemas.openxmlformats.org/officeDocument/2006/relationships/image" Target="../media/image25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5.png"/><Relationship Id="rId3" Type="http://schemas.openxmlformats.org/officeDocument/2006/relationships/image" Target="../media/image259.png"/><Relationship Id="rId7" Type="http://schemas.openxmlformats.org/officeDocument/2006/relationships/image" Target="../media/image64.png"/><Relationship Id="rId12" Type="http://schemas.openxmlformats.org/officeDocument/2006/relationships/image" Target="../media/image264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3.png"/><Relationship Id="rId5" Type="http://schemas.openxmlformats.org/officeDocument/2006/relationships/image" Target="../media/image254.png"/><Relationship Id="rId10" Type="http://schemas.openxmlformats.org/officeDocument/2006/relationships/image" Target="../media/image262.png"/><Relationship Id="rId4" Type="http://schemas.openxmlformats.org/officeDocument/2006/relationships/image" Target="../media/image260.png"/><Relationship Id="rId9" Type="http://schemas.openxmlformats.org/officeDocument/2006/relationships/image" Target="../media/image24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png"/><Relationship Id="rId18" Type="http://schemas.openxmlformats.org/officeDocument/2006/relationships/image" Target="../media/image257.png"/><Relationship Id="rId3" Type="http://schemas.openxmlformats.org/officeDocument/2006/relationships/image" Target="../media/image266.png"/><Relationship Id="rId21" Type="http://schemas.openxmlformats.org/officeDocument/2006/relationships/image" Target="../media/image243.png"/><Relationship Id="rId7" Type="http://schemas.openxmlformats.org/officeDocument/2006/relationships/image" Target="../media/image270.png"/><Relationship Id="rId12" Type="http://schemas.openxmlformats.org/officeDocument/2006/relationships/image" Target="../media/image275.png"/><Relationship Id="rId17" Type="http://schemas.openxmlformats.org/officeDocument/2006/relationships/image" Target="../media/image256.png"/><Relationship Id="rId2" Type="http://schemas.openxmlformats.org/officeDocument/2006/relationships/image" Target="../media/image245.png"/><Relationship Id="rId16" Type="http://schemas.openxmlformats.org/officeDocument/2006/relationships/image" Target="../media/image64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11" Type="http://schemas.openxmlformats.org/officeDocument/2006/relationships/image" Target="../media/image274.png"/><Relationship Id="rId5" Type="http://schemas.openxmlformats.org/officeDocument/2006/relationships/image" Target="../media/image268.png"/><Relationship Id="rId15" Type="http://schemas.openxmlformats.org/officeDocument/2006/relationships/image" Target="../media/image278.png"/><Relationship Id="rId10" Type="http://schemas.openxmlformats.org/officeDocument/2006/relationships/image" Target="../media/image273.png"/><Relationship Id="rId19" Type="http://schemas.openxmlformats.org/officeDocument/2006/relationships/image" Target="../media/image279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83.png"/><Relationship Id="rId18" Type="http://schemas.openxmlformats.org/officeDocument/2006/relationships/image" Target="../media/image288.png"/><Relationship Id="rId3" Type="http://schemas.openxmlformats.org/officeDocument/2006/relationships/image" Target="../media/image94.png"/><Relationship Id="rId7" Type="http://schemas.openxmlformats.org/officeDocument/2006/relationships/image" Target="../media/image280.png"/><Relationship Id="rId12" Type="http://schemas.openxmlformats.org/officeDocument/2006/relationships/image" Target="../media/image282.png"/><Relationship Id="rId17" Type="http://schemas.openxmlformats.org/officeDocument/2006/relationships/image" Target="../media/image287.png"/><Relationship Id="rId2" Type="http://schemas.openxmlformats.org/officeDocument/2006/relationships/image" Target="../media/image95.pn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281.png"/><Relationship Id="rId5" Type="http://schemas.openxmlformats.org/officeDocument/2006/relationships/image" Target="../media/image137.png"/><Relationship Id="rId15" Type="http://schemas.openxmlformats.org/officeDocument/2006/relationships/image" Target="../media/image285.png"/><Relationship Id="rId10" Type="http://schemas.openxmlformats.org/officeDocument/2006/relationships/image" Target="../media/image233.png"/><Relationship Id="rId19" Type="http://schemas.openxmlformats.org/officeDocument/2006/relationships/image" Target="../media/image289.png"/><Relationship Id="rId4" Type="http://schemas.openxmlformats.org/officeDocument/2006/relationships/image" Target="../media/image136.png"/><Relationship Id="rId9" Type="http://schemas.openxmlformats.org/officeDocument/2006/relationships/image" Target="../media/image248.png"/><Relationship Id="rId14" Type="http://schemas.openxmlformats.org/officeDocument/2006/relationships/image" Target="../media/image28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82.png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6.png"/><Relationship Id="rId5" Type="http://schemas.openxmlformats.org/officeDocument/2006/relationships/image" Target="../media/image291.png"/><Relationship Id="rId10" Type="http://schemas.openxmlformats.org/officeDocument/2006/relationships/image" Target="../media/image295.png"/><Relationship Id="rId4" Type="http://schemas.openxmlformats.org/officeDocument/2006/relationships/image" Target="../media/image290.png"/><Relationship Id="rId9" Type="http://schemas.openxmlformats.org/officeDocument/2006/relationships/image" Target="../media/image29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9.png"/><Relationship Id="rId7" Type="http://schemas.openxmlformats.org/officeDocument/2006/relationships/image" Target="../media/image30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Relationship Id="rId9" Type="http://schemas.openxmlformats.org/officeDocument/2006/relationships/image" Target="../media/image30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308.png"/><Relationship Id="rId3" Type="http://schemas.openxmlformats.org/officeDocument/2006/relationships/image" Target="../media/image300.png"/><Relationship Id="rId7" Type="http://schemas.openxmlformats.org/officeDocument/2006/relationships/image" Target="../media/image286.png"/><Relationship Id="rId12" Type="http://schemas.openxmlformats.org/officeDocument/2006/relationships/image" Target="../media/image307.png"/><Relationship Id="rId17" Type="http://schemas.openxmlformats.org/officeDocument/2006/relationships/image" Target="../media/image311.png"/><Relationship Id="rId2" Type="http://schemas.openxmlformats.org/officeDocument/2006/relationships/image" Target="../media/image298.png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306.png"/><Relationship Id="rId5" Type="http://schemas.openxmlformats.org/officeDocument/2006/relationships/image" Target="../media/image303.png"/><Relationship Id="rId15" Type="http://schemas.openxmlformats.org/officeDocument/2006/relationships/image" Target="../media/image177.png"/><Relationship Id="rId10" Type="http://schemas.openxmlformats.org/officeDocument/2006/relationships/image" Target="../media/image305.png"/><Relationship Id="rId4" Type="http://schemas.openxmlformats.org/officeDocument/2006/relationships/image" Target="../media/image301.png"/><Relationship Id="rId9" Type="http://schemas.openxmlformats.org/officeDocument/2006/relationships/image" Target="../media/image288.png"/><Relationship Id="rId14" Type="http://schemas.openxmlformats.org/officeDocument/2006/relationships/image" Target="../media/image30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6.png"/><Relationship Id="rId3" Type="http://schemas.openxmlformats.org/officeDocument/2006/relationships/image" Target="../media/image313.png"/><Relationship Id="rId7" Type="http://schemas.openxmlformats.org/officeDocument/2006/relationships/image" Target="../media/image286.png"/><Relationship Id="rId12" Type="http://schemas.openxmlformats.org/officeDocument/2006/relationships/image" Target="../media/image285.png"/><Relationship Id="rId17" Type="http://schemas.openxmlformats.org/officeDocument/2006/relationships/image" Target="../media/image320.png"/><Relationship Id="rId2" Type="http://schemas.openxmlformats.org/officeDocument/2006/relationships/image" Target="../media/image312.png"/><Relationship Id="rId16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image" Target="../media/image315.png"/><Relationship Id="rId5" Type="http://schemas.openxmlformats.org/officeDocument/2006/relationships/image" Target="../media/image287.png"/><Relationship Id="rId15" Type="http://schemas.openxmlformats.org/officeDocument/2006/relationships/image" Target="../media/image318.png"/><Relationship Id="rId10" Type="http://schemas.openxmlformats.org/officeDocument/2006/relationships/image" Target="../media/image311.png"/><Relationship Id="rId4" Type="http://schemas.openxmlformats.org/officeDocument/2006/relationships/image" Target="../media/image314.png"/><Relationship Id="rId9" Type="http://schemas.openxmlformats.org/officeDocument/2006/relationships/image" Target="../media/image309.png"/><Relationship Id="rId14" Type="http://schemas.openxmlformats.org/officeDocument/2006/relationships/image" Target="../media/image31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25.png"/><Relationship Id="rId7" Type="http://schemas.openxmlformats.org/officeDocument/2006/relationships/image" Target="../media/image329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35.png"/><Relationship Id="rId7" Type="http://schemas.openxmlformats.org/officeDocument/2006/relationships/image" Target="../media/image339.png"/><Relationship Id="rId12" Type="http://schemas.openxmlformats.org/officeDocument/2006/relationships/image" Target="../media/image344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8.png"/><Relationship Id="rId11" Type="http://schemas.openxmlformats.org/officeDocument/2006/relationships/image" Target="../media/image343.png"/><Relationship Id="rId5" Type="http://schemas.openxmlformats.org/officeDocument/2006/relationships/image" Target="../media/image337.png"/><Relationship Id="rId10" Type="http://schemas.openxmlformats.org/officeDocument/2006/relationships/image" Target="../media/image342.png"/><Relationship Id="rId4" Type="http://schemas.openxmlformats.org/officeDocument/2006/relationships/image" Target="../media/image336.png"/><Relationship Id="rId9" Type="http://schemas.openxmlformats.org/officeDocument/2006/relationships/image" Target="../media/image3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Irányítástechnika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9538" y="4965700"/>
            <a:ext cx="6400800" cy="8937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/>
              <a:t>Dr. Turóczi Antal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err="1" smtClean="0"/>
              <a:t>turoczi.antal</a:t>
            </a:r>
            <a:r>
              <a:rPr lang="hu-HU" sz="2000" dirty="0" smtClean="0"/>
              <a:t>@</a:t>
            </a:r>
            <a:r>
              <a:rPr lang="hu-HU" sz="2000" dirty="0" err="1" smtClean="0"/>
              <a:t>nik.uni-obuda.hu</a:t>
            </a: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Példák irányítási rendszerekre</a:t>
            </a:r>
          </a:p>
          <a:p>
            <a:pPr lvl="1" eaLnBrk="1" hangingPunct="1"/>
            <a:r>
              <a:rPr lang="hu-HU" sz="1600" smtClean="0"/>
              <a:t>Blokkolásgátló (ABS)</a:t>
            </a:r>
          </a:p>
          <a:p>
            <a:pPr lvl="2" eaLnBrk="1" hangingPunct="1"/>
            <a:r>
              <a:rPr lang="hu-HU" sz="1400" smtClean="0"/>
              <a:t>A kerék túlzott mértékű lassulása esetén az ABS utasítja a szabályzó szelepeket, hogy a blokkolást megelőzendő mérsékeljék a féknyomást. Ettől a kerék gyorsulni kezd.</a:t>
            </a:r>
          </a:p>
          <a:p>
            <a:pPr lvl="2" eaLnBrk="1" hangingPunct="1"/>
            <a:r>
              <a:rPr lang="hu-HU" sz="1400" smtClean="0"/>
              <a:t>Ha a kerék túlságosan felgyorsul, az ABS növeli a féknyomást</a:t>
            </a:r>
          </a:p>
          <a:p>
            <a:pPr lvl="2" eaLnBrk="1" hangingPunct="1"/>
            <a:r>
              <a:rPr lang="hu-HU" sz="1400" smtClean="0"/>
              <a:t>Ezt a kört egyes ABS-ek másodpercenként akár 15-20-szor is képesek megtenni.</a:t>
            </a:r>
          </a:p>
          <a:p>
            <a:pPr lvl="2" eaLnBrk="1" hangingPunct="1"/>
            <a:r>
              <a:rPr lang="hu-HU" sz="1400" smtClean="0"/>
              <a:t>Ennek eredménye</a:t>
            </a:r>
          </a:p>
          <a:p>
            <a:pPr lvl="3" eaLnBrk="1" hangingPunct="1"/>
            <a:r>
              <a:rPr lang="hu-HU" sz="1200" smtClean="0"/>
              <a:t>A fékek a maximális lassulás közelében tartják a járművet</a:t>
            </a:r>
          </a:p>
          <a:p>
            <a:pPr lvl="3" eaLnBrk="1" hangingPunct="1"/>
            <a:r>
              <a:rPr lang="hu-HU" sz="1200" smtClean="0"/>
              <a:t>A jármű kormányozható marad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78F862-0C2D-4D31-8124-DB439ADA4500}" type="slidenum">
              <a:rPr lang="hu-HU"/>
              <a:pPr>
                <a:defRPr/>
              </a:pPr>
              <a:t>10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Példák irányítási rendszerekre</a:t>
            </a:r>
          </a:p>
          <a:p>
            <a:pPr lvl="1" eaLnBrk="1" hangingPunct="1"/>
            <a:r>
              <a:rPr lang="hu-HU" sz="1600" smtClean="0"/>
              <a:t>Blokkolásgátló (ABS)</a:t>
            </a:r>
          </a:p>
          <a:p>
            <a:pPr lvl="2" eaLnBrk="1" hangingPunct="1"/>
            <a:r>
              <a:rPr lang="hu-HU" sz="1400" smtClean="0"/>
              <a:t>A kerék túlzott mértékű lassulása esetén az ABS utasítja a szabályzó szelepeket, hogy a blokkolást megelőzendő mérsékeljék a féknyomást. Ettől a kerék gyorsulni kezd.</a:t>
            </a:r>
          </a:p>
          <a:p>
            <a:pPr lvl="2" eaLnBrk="1" hangingPunct="1"/>
            <a:r>
              <a:rPr lang="hu-HU" sz="1400" smtClean="0"/>
              <a:t>Ha a kerék túlságosan felgyorsul, az ABS növeli a féknyomást</a:t>
            </a:r>
          </a:p>
          <a:p>
            <a:pPr lvl="2" eaLnBrk="1" hangingPunct="1"/>
            <a:r>
              <a:rPr lang="hu-HU" sz="1400" smtClean="0"/>
              <a:t>Ezt a kört egyes ABS-ek másodpercenként akár 15-20-szor is képesek megtenni.</a:t>
            </a:r>
          </a:p>
          <a:p>
            <a:pPr lvl="2" eaLnBrk="1" hangingPunct="1"/>
            <a:r>
              <a:rPr lang="hu-HU" sz="1400" smtClean="0"/>
              <a:t>Ennek eredménye</a:t>
            </a:r>
          </a:p>
          <a:p>
            <a:pPr lvl="3" eaLnBrk="1" hangingPunct="1"/>
            <a:r>
              <a:rPr lang="hu-HU" sz="1200" smtClean="0"/>
              <a:t>A fékek a maximális lassulás közelében tartják a járművet</a:t>
            </a:r>
          </a:p>
          <a:p>
            <a:pPr lvl="3" eaLnBrk="1" hangingPunct="1"/>
            <a:r>
              <a:rPr lang="hu-HU" sz="1200" smtClean="0"/>
              <a:t>A jármű kormányozható marad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482253-5304-4787-8034-C2BA42F92FCF}" type="slidenum">
              <a:rPr lang="hu-HU"/>
              <a:pPr>
                <a:defRPr/>
              </a:pPr>
              <a:t>11</a:t>
            </a:fld>
            <a:endParaRPr lang="hu-HU" dirty="0"/>
          </a:p>
        </p:txBody>
      </p:sp>
      <p:pic>
        <p:nvPicPr>
          <p:cNvPr id="6" name="AB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1800" smtClean="0"/>
              <a:t>Az irányítás</a:t>
            </a:r>
          </a:p>
          <a:p>
            <a:pPr lvl="1" eaLnBrk="1" hangingPunct="1"/>
            <a:r>
              <a:rPr lang="hu-HU" sz="1200" smtClean="0"/>
              <a:t>Olyan</a:t>
            </a:r>
            <a:r>
              <a:rPr lang="hu-HU" sz="1100" smtClean="0"/>
              <a:t> </a:t>
            </a:r>
            <a:r>
              <a:rPr lang="hu-HU" sz="1200" smtClean="0"/>
              <a:t>művelet, mely valamely folyamatot elindít, fenntart, megváltoztat vagy megállít</a:t>
            </a:r>
          </a:p>
          <a:p>
            <a:pPr lvl="1" eaLnBrk="1" hangingPunct="1"/>
            <a:r>
              <a:rPr lang="hu-HU" sz="1200" smtClean="0"/>
              <a:t>Az ember részvétele szerint</a:t>
            </a:r>
          </a:p>
          <a:p>
            <a:pPr lvl="2" eaLnBrk="1" hangingPunct="1"/>
            <a:r>
              <a:rPr lang="hu-HU" sz="1100" b="1" smtClean="0"/>
              <a:t>Kézi</a:t>
            </a:r>
            <a:r>
              <a:rPr lang="hu-HU" sz="1100" smtClean="0"/>
              <a:t>: Az irányítás részműveletei közül egy vagy több emberi közreműködéssel történik.</a:t>
            </a:r>
          </a:p>
          <a:p>
            <a:pPr lvl="2" eaLnBrk="1" hangingPunct="1"/>
            <a:r>
              <a:rPr lang="hu-HU" sz="1100" b="1" smtClean="0"/>
              <a:t>Önműködő</a:t>
            </a:r>
            <a:r>
              <a:rPr lang="hu-HU" sz="1100" smtClean="0"/>
              <a:t>: Az irányítás emberi beavatkozás nélkül történik.</a:t>
            </a:r>
            <a:endParaRPr lang="hu-HU" sz="1200" smtClean="0"/>
          </a:p>
          <a:p>
            <a:pPr lvl="1" eaLnBrk="1" hangingPunct="1"/>
            <a:r>
              <a:rPr lang="hu-HU" sz="1200" smtClean="0"/>
              <a:t>Részműveletei:</a:t>
            </a:r>
          </a:p>
          <a:p>
            <a:pPr lvl="2" eaLnBrk="1" hangingPunct="1"/>
            <a:r>
              <a:rPr lang="hu-HU" sz="1100" b="1" smtClean="0"/>
              <a:t>Célkitűzés</a:t>
            </a:r>
            <a:r>
              <a:rPr lang="hu-HU" sz="1100" smtClean="0"/>
              <a:t>: Az irányított jellemző állandó értékének vagy időbeni változásának előírása.</a:t>
            </a:r>
          </a:p>
          <a:p>
            <a:pPr lvl="2" eaLnBrk="1" hangingPunct="1"/>
            <a:r>
              <a:rPr lang="hu-HU" sz="1100" b="1" smtClean="0"/>
              <a:t>Érzékelés</a:t>
            </a:r>
            <a:r>
              <a:rPr lang="hu-HU" sz="1100" smtClean="0"/>
              <a:t>: információ szerzése az irányítás tárgyát képező irányítandó berendezésről, folyamatról</a:t>
            </a:r>
          </a:p>
          <a:p>
            <a:pPr lvl="2" eaLnBrk="1" hangingPunct="1"/>
            <a:r>
              <a:rPr lang="hu-HU" sz="1100" b="1" smtClean="0"/>
              <a:t>Ítéletalkotás</a:t>
            </a:r>
            <a:r>
              <a:rPr lang="hu-HU" sz="1100" smtClean="0"/>
              <a:t>: döntés az információ feldolgozása alapján a beavatkozás szükségességéről.</a:t>
            </a:r>
          </a:p>
          <a:p>
            <a:pPr lvl="2" eaLnBrk="1" hangingPunct="1"/>
            <a:r>
              <a:rPr lang="hu-HU" sz="1100" b="1" smtClean="0"/>
              <a:t>Rendelkezés</a:t>
            </a:r>
            <a:r>
              <a:rPr lang="hu-HU" sz="1100" smtClean="0"/>
              <a:t>: utasítás a beavatkozásra</a:t>
            </a:r>
          </a:p>
          <a:p>
            <a:pPr lvl="2" eaLnBrk="1" hangingPunct="1"/>
            <a:r>
              <a:rPr lang="hu-HU" sz="1100" b="1" smtClean="0"/>
              <a:t>Jelformálás</a:t>
            </a:r>
            <a:r>
              <a:rPr lang="hu-HU" sz="1100" smtClean="0"/>
              <a:t>: A beavatkozás mértékének és időbeli lefolyásának beállítása.</a:t>
            </a:r>
          </a:p>
          <a:p>
            <a:pPr lvl="2" eaLnBrk="1" hangingPunct="1"/>
            <a:r>
              <a:rPr lang="hu-HU" sz="1100" b="1" smtClean="0"/>
              <a:t>Beavatkozás</a:t>
            </a:r>
            <a:r>
              <a:rPr lang="hu-HU" sz="1100" smtClean="0"/>
              <a:t>: az irányítás tárgyát képező berendezés, folyamat befolyásolása.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0FF22E-DD77-4296-9254-E641ED601959}" type="slidenum">
              <a:rPr lang="hu-HU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71625" y="4143375"/>
            <a:ext cx="10287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u-HU" sz="1100">
                <a:latin typeface="Calibri" pitchFamily="34" charset="0"/>
              </a:rPr>
              <a:t>Célkitűzés</a:t>
            </a:r>
            <a:endParaRPr lang="hu-H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3375" y="4600575"/>
            <a:ext cx="1300163" cy="328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sz="800">
                <a:latin typeface="Calibri" pitchFamily="34" charset="0"/>
              </a:rPr>
              <a:t>Ítéletalkotás</a:t>
            </a:r>
            <a:r>
              <a:rPr lang="hu-HU" sz="800">
                <a:latin typeface="Times New Roman" pitchFamily="18" charset="0"/>
              </a:rPr>
              <a:t>, </a:t>
            </a:r>
            <a:r>
              <a:rPr lang="hu-HU" sz="800">
                <a:latin typeface="Calibri" pitchFamily="34" charset="0"/>
              </a:rPr>
              <a:t>rendelkezés</a:t>
            </a:r>
            <a:r>
              <a:rPr lang="hu-HU" sz="800">
                <a:latin typeface="Times New Roman" pitchFamily="18" charset="0"/>
              </a:rPr>
              <a:t>,</a:t>
            </a:r>
            <a:br>
              <a:rPr lang="hu-HU" sz="800">
                <a:latin typeface="Times New Roman" pitchFamily="18" charset="0"/>
              </a:rPr>
            </a:br>
            <a:r>
              <a:rPr lang="hu-HU" sz="800">
                <a:latin typeface="Calibri" pitchFamily="34" charset="0"/>
              </a:rPr>
              <a:t>jelformálás</a:t>
            </a:r>
            <a:endParaRPr lang="hu-HU" sz="14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43375" y="4143375"/>
            <a:ext cx="130016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sz="1100" b="1">
                <a:latin typeface="Calibri" pitchFamily="34" charset="0"/>
              </a:rPr>
              <a:t>Irányító rendszer, berendezés</a:t>
            </a:r>
            <a:endParaRPr lang="hu-H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871788" y="6000750"/>
            <a:ext cx="3771900" cy="42862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u-HU" sz="1200" b="1">
                <a:latin typeface="Calibri" pitchFamily="34" charset="0"/>
              </a:rPr>
              <a:t>Irányított rendszer, folyamat, berendezés, szakasz</a:t>
            </a:r>
            <a:endParaRPr lang="hu-HU" sz="20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00688" y="5500688"/>
            <a:ext cx="1143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sz="1000">
                <a:latin typeface="Calibri" pitchFamily="34" charset="0"/>
              </a:rPr>
              <a:t>Beavatkozás</a:t>
            </a:r>
            <a:endParaRPr lang="hu-H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500688" y="5272088"/>
            <a:ext cx="1143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u-HU" sz="1100" b="1">
                <a:latin typeface="Calibri" pitchFamily="34" charset="0"/>
              </a:rPr>
              <a:t>Beavatkozók</a:t>
            </a:r>
            <a:endParaRPr lang="hu-H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57500" y="5472113"/>
            <a:ext cx="1143000" cy="25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sz="1000">
                <a:latin typeface="Calibri" pitchFamily="34" charset="0"/>
              </a:rPr>
              <a:t>Információgyűjtés</a:t>
            </a:r>
            <a:endParaRPr lang="hu-H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857500" y="5214938"/>
            <a:ext cx="1143000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hu-HU" sz="1100" b="1">
                <a:latin typeface="Calibri" pitchFamily="34" charset="0"/>
              </a:rPr>
              <a:t>Érzékelők</a:t>
            </a:r>
            <a:endParaRPr lang="hu-HU"/>
          </a:p>
        </p:txBody>
      </p:sp>
      <p:cxnSp>
        <p:nvCxnSpPr>
          <p:cNvPr id="16" name="Egyenes összekötő nyíllal 15"/>
          <p:cNvCxnSpPr>
            <a:stCxn id="3074" idx="3"/>
            <a:endCxn id="3076" idx="1"/>
          </p:cNvCxnSpPr>
          <p:nvPr/>
        </p:nvCxnSpPr>
        <p:spPr>
          <a:xfrm>
            <a:off x="2600325" y="4371975"/>
            <a:ext cx="1543050" cy="1588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Alak 17"/>
          <p:cNvCxnSpPr>
            <a:stCxn id="3081" idx="0"/>
          </p:cNvCxnSpPr>
          <p:nvPr/>
        </p:nvCxnSpPr>
        <p:spPr>
          <a:xfrm rot="5400000" flipH="1" flipV="1">
            <a:off x="3457575" y="4529138"/>
            <a:ext cx="657225" cy="714375"/>
          </a:xfrm>
          <a:prstGeom prst="bentConnector2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lak 19"/>
          <p:cNvCxnSpPr/>
          <p:nvPr/>
        </p:nvCxnSpPr>
        <p:spPr>
          <a:xfrm>
            <a:off x="5443538" y="4357688"/>
            <a:ext cx="628650" cy="900112"/>
          </a:xfrm>
          <a:prstGeom prst="bentConnector2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3078" idx="2"/>
          </p:cNvCxnSpPr>
          <p:nvPr/>
        </p:nvCxnSpPr>
        <p:spPr>
          <a:xfrm rot="16200000" flipH="1">
            <a:off x="5936457" y="5865019"/>
            <a:ext cx="271462" cy="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>
            <a:endCxn id="3080" idx="2"/>
          </p:cNvCxnSpPr>
          <p:nvPr/>
        </p:nvCxnSpPr>
        <p:spPr>
          <a:xfrm rot="5400000" flipH="1" flipV="1">
            <a:off x="3290094" y="5863432"/>
            <a:ext cx="276225" cy="1587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2714625" y="4000500"/>
            <a:ext cx="4071938" cy="1857375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" name="Lekerekített téglalap feliratnak 29"/>
          <p:cNvSpPr/>
          <p:nvPr/>
        </p:nvSpPr>
        <p:spPr>
          <a:xfrm>
            <a:off x="6572250" y="3286125"/>
            <a:ext cx="2500313" cy="1357313"/>
          </a:xfrm>
          <a:prstGeom prst="wedgeRoundRectCallout">
            <a:avLst>
              <a:gd name="adj1" fmla="val -67912"/>
              <a:gd name="adj2" fmla="val 82426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tx1"/>
                </a:solidFill>
              </a:rPr>
              <a:t>A hatáslánc tagjain áthaladó hatásokat „jel”</a:t>
            </a:r>
            <a:r>
              <a:rPr lang="hu-HU" sz="1100" dirty="0" err="1">
                <a:solidFill>
                  <a:schemeClr val="tx1"/>
                </a:solidFill>
              </a:rPr>
              <a:t>-nek</a:t>
            </a:r>
            <a:r>
              <a:rPr lang="hu-HU" sz="1100" dirty="0">
                <a:solidFill>
                  <a:schemeClr val="tx1"/>
                </a:solidFill>
              </a:rPr>
              <a:t> nevezzük. Legfontosabb jellemzője az információ tartalom. Jelhordozó lehet bármely fizikai, kémiai stb. állapothatározó (mennyiség)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1639888" y="2617788"/>
            <a:ext cx="5076825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28" grpId="0" animBg="1"/>
      <p:bldP spid="3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Célkitűzés: az irányítás célja</a:t>
            </a:r>
            <a:endParaRPr lang="hu-HU" sz="800" smtClean="0"/>
          </a:p>
          <a:p>
            <a:pPr lvl="1" eaLnBrk="1" hangingPunct="1"/>
            <a:r>
              <a:rPr lang="hu-HU" sz="1800" smtClean="0"/>
              <a:t>Az irányítási rendszerrel szemben támasztott követelmények</a:t>
            </a:r>
          </a:p>
          <a:p>
            <a:pPr lvl="2"/>
            <a:r>
              <a:rPr lang="hu-HU" sz="1600" smtClean="0"/>
              <a:t>Legyen stabil</a:t>
            </a:r>
          </a:p>
          <a:p>
            <a:pPr lvl="2"/>
            <a:r>
              <a:rPr lang="hu-HU" sz="1600" smtClean="0"/>
              <a:t>Az alapjelet megfelelően kövesse, vagyis az alapjeltől való eltérés (a hibajel) legyen minimális. Másképpen fogalmazva, a statikus hiba értéke közelítsen zérushoz.</a:t>
            </a:r>
          </a:p>
          <a:p>
            <a:pPr lvl="2"/>
            <a:r>
              <a:rPr lang="hu-HU" sz="1600" smtClean="0"/>
              <a:t>A zavaró jelek hatását minimalizálja.</a:t>
            </a:r>
          </a:p>
          <a:p>
            <a:pPr lvl="2"/>
            <a:r>
              <a:rPr lang="hu-HU" sz="1600" smtClean="0"/>
              <a:t>A paraméterváltozásokra kellően érzéketlen legyen.</a:t>
            </a:r>
          </a:p>
          <a:p>
            <a:pPr lvl="2"/>
            <a:r>
              <a:rPr lang="hu-HU" sz="1600" smtClean="0"/>
              <a:t>Megfeleljen az egyéb követelményeknek.</a:t>
            </a:r>
          </a:p>
          <a:p>
            <a:pPr lvl="1" eaLnBrk="1" hangingPunct="1"/>
            <a:endParaRPr lang="hu-HU" sz="16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E14CC0-36F2-4431-9150-BCC3A103115C}" type="slidenum">
              <a:rPr lang="hu-HU"/>
              <a:pPr>
                <a:defRPr/>
              </a:pPr>
              <a:t>13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Célkitűzés: az irányítás célja</a:t>
            </a:r>
            <a:endParaRPr lang="hu-HU" sz="800" smtClean="0"/>
          </a:p>
          <a:p>
            <a:pPr lvl="1" eaLnBrk="1" hangingPunct="1"/>
            <a:r>
              <a:rPr lang="hu-HU" sz="1600" smtClean="0"/>
              <a:t>Az alapjel szerint</a:t>
            </a:r>
          </a:p>
          <a:p>
            <a:pPr lvl="2" eaLnBrk="1" hangingPunct="1"/>
            <a:r>
              <a:rPr lang="hu-HU" sz="1400" smtClean="0"/>
              <a:t>Értéktartás</a:t>
            </a:r>
          </a:p>
          <a:p>
            <a:pPr lvl="3" eaLnBrk="1" hangingPunct="1"/>
            <a:r>
              <a:rPr lang="hu-HU" sz="1200" smtClean="0"/>
              <a:t> A rendszer irányított jellemzője a megkívánt állandó értékű legyen</a:t>
            </a:r>
          </a:p>
          <a:p>
            <a:pPr lvl="4" eaLnBrk="1" hangingPunct="1"/>
            <a:r>
              <a:rPr lang="hu-HU" sz="1200" u="sng" smtClean="0"/>
              <a:t>Közvilágítás</a:t>
            </a:r>
            <a:r>
              <a:rPr lang="hu-HU" sz="1200" smtClean="0"/>
              <a:t>: este is legyenek viszonylag jó látási viszonyok </a:t>
            </a:r>
          </a:p>
          <a:p>
            <a:pPr lvl="4" eaLnBrk="1" hangingPunct="1"/>
            <a:r>
              <a:rPr lang="hu-HU" sz="1200" u="sng" smtClean="0"/>
              <a:t>Tempomat</a:t>
            </a:r>
            <a:r>
              <a:rPr lang="hu-HU" sz="1200" smtClean="0"/>
              <a:t>: az autó haladjon állandó sebességgel</a:t>
            </a:r>
          </a:p>
          <a:p>
            <a:pPr lvl="4" eaLnBrk="1" hangingPunct="1"/>
            <a:r>
              <a:rPr lang="hu-HU" sz="1200" u="sng" smtClean="0"/>
              <a:t>Fűtésrendszer</a:t>
            </a:r>
            <a:r>
              <a:rPr lang="hu-HU" sz="1200" smtClean="0"/>
              <a:t>: a lakás hőmérséklete legyen állandó</a:t>
            </a:r>
          </a:p>
          <a:p>
            <a:pPr lvl="2" eaLnBrk="1" hangingPunct="1"/>
            <a:r>
              <a:rPr lang="hu-HU" sz="1400" smtClean="0"/>
              <a:t>Értékkövetés</a:t>
            </a:r>
          </a:p>
          <a:p>
            <a:pPr lvl="3" eaLnBrk="1" hangingPunct="1"/>
            <a:r>
              <a:rPr lang="hu-HU" sz="1200" smtClean="0"/>
              <a:t> A rendszer irányított jellemzője a megkívánt időbeni lefutású legyen</a:t>
            </a:r>
          </a:p>
          <a:p>
            <a:pPr lvl="4" eaLnBrk="1" hangingPunct="1"/>
            <a:r>
              <a:rPr lang="hu-HU" sz="1200" u="sng" smtClean="0"/>
              <a:t>Hegesztőrobot</a:t>
            </a:r>
            <a:r>
              <a:rPr lang="hu-HU" sz="1200" smtClean="0"/>
              <a:t>: a robot karja kövesse a hegesztési vonalat</a:t>
            </a:r>
          </a:p>
          <a:p>
            <a:pPr lvl="4" eaLnBrk="1" hangingPunct="1"/>
            <a:r>
              <a:rPr lang="hu-HU" sz="1200" u="sng" smtClean="0"/>
              <a:t>Robotrepülő</a:t>
            </a:r>
            <a:r>
              <a:rPr lang="hu-HU" sz="1200" smtClean="0"/>
              <a:t>: az adott pályát követve repüljön </a:t>
            </a:r>
          </a:p>
          <a:p>
            <a:pPr lvl="1" eaLnBrk="1" hangingPunct="1"/>
            <a:endParaRPr lang="hu-HU" sz="16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EC74-8DFB-4668-A9DF-36D449B6892E}" type="slidenum">
              <a:rPr lang="hu-HU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714875"/>
            <a:ext cx="25098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786063"/>
            <a:ext cx="19335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857250"/>
            <a:ext cx="20685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071938"/>
            <a:ext cx="23669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4286250"/>
            <a:ext cx="285432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6434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Irányított rendszer, folyamat, berendezés, szakasz</a:t>
            </a:r>
            <a:endParaRPr lang="hu-HU" sz="800" smtClean="0"/>
          </a:p>
          <a:p>
            <a:pPr lvl="1" eaLnBrk="1" hangingPunct="1"/>
            <a:r>
              <a:rPr lang="hu-HU" sz="1600" smtClean="0"/>
              <a:t>Az irányítás tárgya, amelyet meghatározott célok elérése érdekében befolyásolni kívánunk</a:t>
            </a:r>
          </a:p>
          <a:p>
            <a:pPr lvl="2" eaLnBrk="1" hangingPunct="1"/>
            <a:r>
              <a:rPr lang="hu-HU" sz="1400" smtClean="0"/>
              <a:t>Irányított jellemző: Az irányított folyamat azon paramétere, amelyet az előírt módon kívánunk befolyásolása.</a:t>
            </a:r>
          </a:p>
          <a:p>
            <a:pPr lvl="3" eaLnBrk="1" hangingPunct="1"/>
            <a:r>
              <a:rPr lang="hu-HU" sz="1200" smtClean="0"/>
              <a:t>pl. hőmérséklet adott értéken tartása, pozíció időben előírt értékeinek elérése, stb…</a:t>
            </a:r>
          </a:p>
          <a:p>
            <a:pPr lvl="3" eaLnBrk="1" hangingPunct="1"/>
            <a:endParaRPr lang="hu-HU" sz="1200" smtClean="0"/>
          </a:p>
          <a:p>
            <a:pPr lvl="2" eaLnBrk="1" hangingPunct="1"/>
            <a:r>
              <a:rPr lang="hu-HU" sz="1400" smtClean="0"/>
              <a:t>Módosított jellemző: Az irányított folyamat megváltoztatott jellemzője.  Célszerűen ez a paraméter a leginkább alkalmas az irányított jellemző megváltoztatására.</a:t>
            </a:r>
          </a:p>
          <a:p>
            <a:pPr lvl="3" eaLnBrk="1" hangingPunct="1"/>
            <a:r>
              <a:rPr lang="hu-HU" sz="1200" smtClean="0"/>
              <a:t>pl. hőmérsékletszabályzásnál → fűtőteljesítmény, pozíciószabályozásnál → fordulatszám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Zavaró jellemző: Olyan hatások, melyek nincsenek az irányító berendezés felügyelete alatt. Az irányítás egyik fő feladata, hogy a zavaró jellemzők hatását csökkentse vagy megszüntesse.</a:t>
            </a:r>
          </a:p>
          <a:p>
            <a:pPr lvl="3" eaLnBrk="1" hangingPunct="1"/>
            <a:r>
              <a:rPr lang="hu-HU" sz="1200" smtClean="0"/>
              <a:t>pl. hőmérsékletszabályzás – környezeti hőmérséklet ingadozása</a:t>
            </a:r>
          </a:p>
          <a:p>
            <a:pPr lvl="3" eaLnBrk="1" hangingPunct="1">
              <a:buFont typeface="Arial" charset="0"/>
              <a:buNone/>
            </a:pPr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5697BC-FE53-4456-842C-2876AE0EF8CF}" type="slidenum">
              <a:rPr lang="hu-HU"/>
              <a:pPr>
                <a:defRPr/>
              </a:pPr>
              <a:t>15</a:t>
            </a:fld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929188"/>
            <a:ext cx="16430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906963"/>
            <a:ext cx="22145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Irányított rendszer, folyamat, berendezés, szakasz</a:t>
            </a:r>
            <a:endParaRPr lang="hu-HU" sz="1200" smtClean="0"/>
          </a:p>
          <a:p>
            <a:pPr lvl="1" eaLnBrk="1" hangingPunct="1"/>
            <a:r>
              <a:rPr lang="hu-HU" sz="1600" smtClean="0"/>
              <a:t>A műszaki, termelési és technológiai folyamatokban rendszerint anyag és/vagy energia átalakulás történik</a:t>
            </a:r>
          </a:p>
          <a:p>
            <a:pPr lvl="1" eaLnBrk="1" hangingPunct="1"/>
            <a:r>
              <a:rPr lang="hu-HU" sz="1600" smtClean="0"/>
              <a:t>A folyamat jelei: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D238-506D-4E40-AA34-B2BE0A965ED0}" type="slidenum">
              <a:rPr lang="hu-HU"/>
              <a:pPr>
                <a:defRPr/>
              </a:pPr>
              <a:t>16</a:t>
            </a:fld>
            <a:endParaRPr lang="hu-HU" dirty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29125" y="2857500"/>
            <a:ext cx="5372100" cy="3314700"/>
            <a:chOff x="3345" y="8751"/>
            <a:chExt cx="6768" cy="4176"/>
          </a:xfrm>
        </p:grpSpPr>
        <p:sp>
          <p:nvSpPr>
            <p:cNvPr id="18439" name="AutoShape 6"/>
            <p:cNvSpPr>
              <a:spLocks noChangeAspect="1" noChangeArrowheads="1"/>
            </p:cNvSpPr>
            <p:nvPr/>
          </p:nvSpPr>
          <p:spPr bwMode="auto">
            <a:xfrm>
              <a:off x="3345" y="8751"/>
              <a:ext cx="6768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grpSp>
          <p:nvGrpSpPr>
            <p:cNvPr id="18440" name="Group 7"/>
            <p:cNvGrpSpPr>
              <a:grpSpLocks/>
            </p:cNvGrpSpPr>
            <p:nvPr/>
          </p:nvGrpSpPr>
          <p:grpSpPr bwMode="auto">
            <a:xfrm>
              <a:off x="4155" y="9021"/>
              <a:ext cx="5040" cy="3600"/>
              <a:chOff x="4155" y="9021"/>
              <a:chExt cx="5040" cy="3600"/>
            </a:xfrm>
          </p:grpSpPr>
          <p:sp>
            <p:nvSpPr>
              <p:cNvPr id="18441" name="Text Box 8"/>
              <p:cNvSpPr txBox="1">
                <a:spLocks noChangeArrowheads="1"/>
              </p:cNvSpPr>
              <p:nvPr/>
            </p:nvSpPr>
            <p:spPr bwMode="auto">
              <a:xfrm>
                <a:off x="4497" y="10191"/>
                <a:ext cx="2592" cy="1152"/>
              </a:xfrm>
              <a:prstGeom prst="rect">
                <a:avLst/>
              </a:prstGeom>
              <a:solidFill>
                <a:srgbClr val="FFFFFF"/>
              </a:solidFill>
              <a:ln w="57150" cmpd="thickTh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Char char="-"/>
                </a:pPr>
                <a:r>
                  <a:rPr lang="hu-HU" sz="1200">
                    <a:latin typeface="Calibri" pitchFamily="34" charset="0"/>
                  </a:rPr>
                  <a:t>Irányított rendszer</a:t>
                </a:r>
              </a:p>
              <a:p>
                <a:pPr>
                  <a:buFont typeface="Times New Roman" pitchFamily="18" charset="0"/>
                  <a:buChar char="-"/>
                </a:pPr>
                <a:r>
                  <a:rPr lang="hu-HU" sz="1200">
                    <a:latin typeface="Calibri" pitchFamily="34" charset="0"/>
                  </a:rPr>
                  <a:t>Irányított folyamat</a:t>
                </a:r>
              </a:p>
              <a:p>
                <a:pPr>
                  <a:buFont typeface="Times New Roman" pitchFamily="18" charset="0"/>
                  <a:buChar char="-"/>
                </a:pPr>
                <a:r>
                  <a:rPr lang="hu-HU" sz="1200">
                    <a:latin typeface="Calibri" pitchFamily="34" charset="0"/>
                  </a:rPr>
                  <a:t>Irányított berendezés</a:t>
                </a:r>
              </a:p>
              <a:p>
                <a:pPr>
                  <a:buFont typeface="Times New Roman" pitchFamily="18" charset="0"/>
                  <a:buChar char="-"/>
                </a:pPr>
                <a:r>
                  <a:rPr lang="hu-HU" sz="1200">
                    <a:latin typeface="Calibri" pitchFamily="34" charset="0"/>
                  </a:rPr>
                  <a:t>Irányított szakasz</a:t>
                </a:r>
              </a:p>
              <a:p>
                <a:endParaRPr lang="hu-HU" sz="2800"/>
              </a:p>
            </p:txBody>
          </p:sp>
          <p:sp>
            <p:nvSpPr>
              <p:cNvPr id="18442" name="AutoShape 9"/>
              <p:cNvSpPr>
                <a:spLocks noChangeArrowheads="1"/>
              </p:cNvSpPr>
              <p:nvPr/>
            </p:nvSpPr>
            <p:spPr bwMode="auto">
              <a:xfrm>
                <a:off x="6189" y="9021"/>
                <a:ext cx="576" cy="115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8443" name="Text Box 10"/>
              <p:cNvSpPr txBox="1">
                <a:spLocks noChangeArrowheads="1"/>
              </p:cNvSpPr>
              <p:nvPr/>
            </p:nvSpPr>
            <p:spPr bwMode="auto">
              <a:xfrm>
                <a:off x="6675" y="9021"/>
                <a:ext cx="126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hu-HU" sz="1000">
                    <a:latin typeface="Calibri" pitchFamily="34" charset="0"/>
                  </a:rPr>
                  <a:t>Energia 1 </a:t>
                </a:r>
                <a:r>
                  <a:rPr lang="hu-HU" sz="1000">
                    <a:solidFill>
                      <a:srgbClr val="0000FF"/>
                    </a:solidFill>
                    <a:latin typeface="Calibri" pitchFamily="34" charset="0"/>
                  </a:rPr>
                  <a:t>Anyag 1 </a:t>
                </a:r>
                <a:endParaRPr lang="hu-HU"/>
              </a:p>
            </p:txBody>
          </p:sp>
          <p:sp>
            <p:nvSpPr>
              <p:cNvPr id="18444" name="AutoShape 12"/>
              <p:cNvSpPr>
                <a:spLocks noChangeArrowheads="1"/>
              </p:cNvSpPr>
              <p:nvPr/>
            </p:nvSpPr>
            <p:spPr bwMode="auto">
              <a:xfrm>
                <a:off x="6135" y="11361"/>
                <a:ext cx="720" cy="1008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6909" y="11901"/>
                <a:ext cx="1116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hu-HU" sz="1000">
                    <a:latin typeface="Calibri" pitchFamily="34" charset="0"/>
                  </a:rPr>
                  <a:t>Energia 2 </a:t>
                </a:r>
                <a:r>
                  <a:rPr lang="hu-HU" sz="1000">
                    <a:solidFill>
                      <a:srgbClr val="0000FF"/>
                    </a:solidFill>
                    <a:latin typeface="Calibri" pitchFamily="34" charset="0"/>
                  </a:rPr>
                  <a:t>Anyag 2  </a:t>
                </a:r>
                <a:endParaRPr lang="hu-HU"/>
              </a:p>
            </p:txBody>
          </p:sp>
          <p:sp>
            <p:nvSpPr>
              <p:cNvPr id="18446" name="Text Box 14"/>
              <p:cNvSpPr txBox="1">
                <a:spLocks noChangeArrowheads="1"/>
              </p:cNvSpPr>
              <p:nvPr/>
            </p:nvSpPr>
            <p:spPr bwMode="auto">
              <a:xfrm>
                <a:off x="8043" y="10551"/>
                <a:ext cx="1152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hu-HU" sz="1200">
                    <a:latin typeface="Calibri" pitchFamily="34" charset="0"/>
                  </a:rPr>
                  <a:t>Zavarójelek</a:t>
                </a:r>
                <a:endParaRPr lang="hu-HU" sz="2800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 flipH="1">
                <a:off x="7089" y="10335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 flipH="1">
                <a:off x="7089" y="10911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auto">
              <a:xfrm flipH="1">
                <a:off x="7089" y="10623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 flipH="1">
                <a:off x="7089" y="11199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1" name="Text Box 19"/>
              <p:cNvSpPr txBox="1">
                <a:spLocks noChangeArrowheads="1"/>
              </p:cNvSpPr>
              <p:nvPr/>
            </p:nvSpPr>
            <p:spPr bwMode="auto">
              <a:xfrm>
                <a:off x="4155" y="9075"/>
                <a:ext cx="1872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hu-HU" sz="1000">
                    <a:latin typeface="Calibri" pitchFamily="34" charset="0"/>
                  </a:rPr>
                  <a:t>Irányító jelek (módosított jellemzők</a:t>
                </a:r>
                <a:r>
                  <a:rPr lang="hu-HU" sz="900">
                    <a:latin typeface="Calibri" pitchFamily="34" charset="0"/>
                  </a:rPr>
                  <a:t>)</a:t>
                </a:r>
                <a:endParaRPr lang="hu-HU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5505" y="9615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auto">
              <a:xfrm>
                <a:off x="5073" y="9615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auto">
              <a:xfrm>
                <a:off x="4641" y="9615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5" name="Text Box 23"/>
              <p:cNvSpPr txBox="1">
                <a:spLocks noChangeArrowheads="1"/>
              </p:cNvSpPr>
              <p:nvPr/>
            </p:nvSpPr>
            <p:spPr bwMode="auto">
              <a:xfrm>
                <a:off x="4335" y="11955"/>
                <a:ext cx="1728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hu-HU" sz="1000">
                    <a:latin typeface="Calibri" pitchFamily="34" charset="0"/>
                  </a:rPr>
                  <a:t>Kimeneti jelek (Irányított jellemzők)</a:t>
                </a:r>
                <a:endParaRPr lang="hu-HU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>
                <a:off x="4641" y="11343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auto">
              <a:xfrm>
                <a:off x="5073" y="11343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58" name="Line 26"/>
              <p:cNvSpPr>
                <a:spLocks noChangeShapeType="1"/>
              </p:cNvSpPr>
              <p:nvPr/>
            </p:nvSpPr>
            <p:spPr bwMode="auto">
              <a:xfrm>
                <a:off x="5505" y="11343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6" name="Tartalom helye 2"/>
          <p:cNvSpPr txBox="1">
            <a:spLocks/>
          </p:cNvSpPr>
          <p:nvPr/>
        </p:nvSpPr>
        <p:spPr bwMode="auto">
          <a:xfrm>
            <a:off x="214313" y="3286125"/>
            <a:ext cx="46434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Belső jelek (állapot változók)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Egymás közötti összefüggéseik írják le a folyamat mozgását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Bemenő jelek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A folyamatot érő külső hatások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Irányító jelek, zavaró jelek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Kimenő jelek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A folyamat kívülről megfigyelhető jelei 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A belső mozgásról nyerhető információk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000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Érzékelők</a:t>
            </a:r>
            <a:endParaRPr lang="hu-HU" sz="400" smtClean="0"/>
          </a:p>
          <a:p>
            <a:pPr lvl="1" eaLnBrk="1" hangingPunct="1"/>
            <a:r>
              <a:rPr lang="hu-HU" sz="1600" smtClean="0"/>
              <a:t> Feladata: Az érzékelendő fizikai jellemzővel arányos (általában villamos) jel előállítása</a:t>
            </a:r>
          </a:p>
          <a:p>
            <a:pPr lvl="2" eaLnBrk="1" hangingPunct="1"/>
            <a:r>
              <a:rPr lang="hu-HU" sz="1400" smtClean="0"/>
              <a:t>Hőmérséklet</a:t>
            </a:r>
          </a:p>
          <a:p>
            <a:pPr lvl="2" eaLnBrk="1" hangingPunct="1"/>
            <a:r>
              <a:rPr lang="hu-HU" sz="1400" smtClean="0"/>
              <a:t>Fordulatszám, szöghelyzet</a:t>
            </a:r>
          </a:p>
          <a:p>
            <a:pPr lvl="2" eaLnBrk="1" hangingPunct="1"/>
            <a:r>
              <a:rPr lang="hu-HU" sz="1400" smtClean="0"/>
              <a:t>Gyorsulás, sebesség, távolság</a:t>
            </a:r>
          </a:p>
          <a:p>
            <a:pPr lvl="2" eaLnBrk="1" hangingPunct="1"/>
            <a:r>
              <a:rPr lang="hu-HU" sz="1400" smtClean="0"/>
              <a:t>Nyomás</a:t>
            </a:r>
          </a:p>
          <a:p>
            <a:pPr lvl="2" eaLnBrk="1" hangingPunct="1"/>
            <a:r>
              <a:rPr lang="hu-HU" sz="1400" smtClean="0"/>
              <a:t>Megvilágítás</a:t>
            </a:r>
          </a:p>
          <a:p>
            <a:pPr lvl="2" eaLnBrk="1" hangingPunct="1"/>
            <a:r>
              <a:rPr lang="hu-HU" sz="1400" smtClean="0"/>
              <a:t>Áram, feszültség, teljesítmény, mágneses tér</a:t>
            </a:r>
          </a:p>
          <a:p>
            <a:pPr lvl="2" eaLnBrk="1" hangingPunct="1"/>
            <a:r>
              <a:rPr lang="hu-HU" sz="1400" smtClean="0"/>
              <a:t>Stb…</a:t>
            </a:r>
          </a:p>
          <a:p>
            <a:pPr lvl="1" eaLnBrk="1" hangingPunct="1"/>
            <a:r>
              <a:rPr lang="hu-HU" sz="1600" smtClean="0"/>
              <a:t>Szabványos analóg vagy digitális kimeneti jel</a:t>
            </a:r>
          </a:p>
          <a:p>
            <a:pPr lvl="2" eaLnBrk="1" hangingPunct="1"/>
            <a:r>
              <a:rPr lang="it-IT" sz="1400" smtClean="0"/>
              <a:t>+4...+20mA</a:t>
            </a:r>
          </a:p>
          <a:p>
            <a:pPr lvl="2" eaLnBrk="1" hangingPunct="1"/>
            <a:r>
              <a:rPr lang="it-IT" sz="1400" smtClean="0"/>
              <a:t>0...+10V</a:t>
            </a:r>
            <a:endParaRPr lang="hu-HU" sz="1400" smtClean="0"/>
          </a:p>
          <a:p>
            <a:pPr lvl="2" eaLnBrk="1" hangingPunct="1"/>
            <a:r>
              <a:rPr lang="hu-HU" sz="1400" smtClean="0"/>
              <a:t>TTL, CMOS, LVDS…</a:t>
            </a:r>
          </a:p>
          <a:p>
            <a:pPr lvl="2" eaLnBrk="1" hangingPunct="1"/>
            <a:r>
              <a:rPr lang="hu-HU" sz="1400" smtClean="0"/>
              <a:t>RS422, RS485, USB…</a:t>
            </a:r>
            <a:endParaRPr lang="it-IT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0C0547-0243-4700-A112-55D69000BC8F}" type="slidenum">
              <a:rPr lang="hu-HU"/>
              <a:pPr>
                <a:defRPr/>
              </a:pPr>
              <a:t>17</a:t>
            </a:fld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572000"/>
            <a:ext cx="1643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492918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51435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300" y="2159000"/>
            <a:ext cx="1460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63" y="5357813"/>
            <a:ext cx="1239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0" y="22860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Beavatkozók</a:t>
            </a:r>
            <a:endParaRPr lang="hu-HU" sz="800" smtClean="0"/>
          </a:p>
          <a:p>
            <a:pPr lvl="1" eaLnBrk="1" hangingPunct="1"/>
            <a:r>
              <a:rPr lang="hu-HU" sz="1600" smtClean="0"/>
              <a:t> Feladatuk az irányított folyamat közvetlen befolyásolása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Kapcsolók, relék</a:t>
            </a:r>
          </a:p>
          <a:p>
            <a:pPr lvl="1" eaLnBrk="1" hangingPunct="1"/>
            <a:r>
              <a:rPr lang="hu-HU" sz="1600" smtClean="0"/>
              <a:t>Szelepek</a:t>
            </a:r>
          </a:p>
          <a:p>
            <a:pPr lvl="1" eaLnBrk="1" hangingPunct="1"/>
            <a:r>
              <a:rPr lang="hu-HU" sz="1600" smtClean="0"/>
              <a:t>Villamos gépek</a:t>
            </a:r>
          </a:p>
          <a:p>
            <a:pPr lvl="1" eaLnBrk="1" hangingPunct="1"/>
            <a:r>
              <a:rPr lang="hu-HU" sz="1600" smtClean="0"/>
              <a:t>Pneumatikus, hidraulikus hengerek</a:t>
            </a:r>
          </a:p>
          <a:p>
            <a:pPr lvl="1" eaLnBrk="1" hangingPunct="1"/>
            <a:r>
              <a:rPr lang="hu-HU" sz="1600" smtClean="0"/>
              <a:t>Fűtőtestek</a:t>
            </a:r>
          </a:p>
          <a:p>
            <a:pPr lvl="1" eaLnBrk="1" hangingPunct="1"/>
            <a:r>
              <a:rPr lang="hu-HU" sz="1600" smtClean="0"/>
              <a:t>Stb..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D0B3E-BACF-448E-9253-9E5FCBDFA75E}" type="slidenum">
              <a:rPr lang="hu-HU"/>
              <a:pPr>
                <a:defRPr/>
              </a:pPr>
              <a:t>18</a:t>
            </a:fld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3143250"/>
            <a:ext cx="1755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7148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21481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4214813"/>
            <a:ext cx="214312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7509" y="25003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3238" y="1639888"/>
            <a:ext cx="200501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4286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112" y="1870618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0"/>
            <a:ext cx="26431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Irányító rendszer, irányító berendezés</a:t>
            </a:r>
            <a:endParaRPr lang="hu-HU" sz="800" smtClean="0"/>
          </a:p>
          <a:p>
            <a:pPr lvl="1" eaLnBrk="1" hangingPunct="1"/>
            <a:r>
              <a:rPr lang="hu-HU" sz="1600" smtClean="0"/>
              <a:t>Feladata</a:t>
            </a:r>
          </a:p>
          <a:p>
            <a:pPr lvl="2" eaLnBrk="1" hangingPunct="1"/>
            <a:r>
              <a:rPr lang="hu-HU" sz="1400" smtClean="0"/>
              <a:t>Ítéletalkotás</a:t>
            </a:r>
          </a:p>
          <a:p>
            <a:pPr lvl="2" eaLnBrk="1" hangingPunct="1"/>
            <a:r>
              <a:rPr lang="hu-HU" sz="1400" smtClean="0"/>
              <a:t>Rendelkezés</a:t>
            </a:r>
          </a:p>
          <a:p>
            <a:pPr lvl="2" eaLnBrk="1" hangingPunct="1"/>
            <a:r>
              <a:rPr lang="hu-HU" sz="1400" smtClean="0"/>
              <a:t>Jelformálás </a:t>
            </a:r>
          </a:p>
          <a:p>
            <a:pPr lvl="2" eaLnBrk="1" hangingPunct="1"/>
            <a:r>
              <a:rPr lang="hu-HU" sz="1400" smtClean="0"/>
              <a:t>Rendszerint magában foglalja az érzékelő és beavatkozó szerveket is</a:t>
            </a:r>
          </a:p>
          <a:p>
            <a:pPr lvl="3" eaLnBrk="1" hangingPunct="1"/>
            <a:r>
              <a:rPr lang="hu-HU" sz="1200" smtClean="0"/>
              <a:t>(Információgyűjtés)</a:t>
            </a:r>
          </a:p>
          <a:p>
            <a:pPr lvl="3" eaLnBrk="1" hangingPunct="1"/>
            <a:r>
              <a:rPr lang="hu-HU" sz="1200" smtClean="0"/>
              <a:t>(Beavatkozás)</a:t>
            </a:r>
          </a:p>
          <a:p>
            <a:pPr lvl="1" eaLnBrk="1" hangingPunct="1"/>
            <a:r>
              <a:rPr lang="hu-HU" sz="1600" smtClean="0"/>
              <a:t>Digitális, ritkábban analóg számítógépek</a:t>
            </a:r>
          </a:p>
          <a:p>
            <a:pPr lvl="2" eaLnBrk="1" hangingPunct="1"/>
            <a:r>
              <a:rPr lang="hu-HU" sz="1400" smtClean="0"/>
              <a:t>PC-k (asztali, beágyazott, ipari…) </a:t>
            </a:r>
          </a:p>
          <a:p>
            <a:pPr lvl="2" eaLnBrk="1" hangingPunct="1"/>
            <a:r>
              <a:rPr lang="hu-HU" sz="1400" smtClean="0"/>
              <a:t>Beágyazott jelfeldolgozó áramkörök (</a:t>
            </a:r>
            <a:r>
              <a:rPr lang="hu-HU" sz="1400" smtClean="0">
                <a:latin typeface="Symbol" pitchFamily="18" charset="2"/>
              </a:rPr>
              <a:t>m</a:t>
            </a:r>
            <a:r>
              <a:rPr lang="hu-HU" sz="1400" smtClean="0"/>
              <a:t>C, DSP, FPGA, CPLD)</a:t>
            </a:r>
          </a:p>
          <a:p>
            <a:pPr lvl="2" eaLnBrk="1" hangingPunct="1"/>
            <a:r>
              <a:rPr lang="hu-HU" sz="1400" smtClean="0"/>
              <a:t>PLC-k  (Programmable Logic Controller)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52EFC-1342-42E0-BA7F-673ACA9FB0D2}" type="slidenum">
              <a:rPr lang="hu-HU"/>
              <a:pPr>
                <a:defRPr/>
              </a:pPr>
              <a:t>19</a:t>
            </a:fld>
            <a:endParaRPr lang="hu-HU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4786313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15" y="52039"/>
            <a:ext cx="3108486" cy="15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100" y="1973263"/>
            <a:ext cx="24717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r>
              <a:rPr lang="hu-HU" smtClean="0"/>
              <a:t>A tárgy célja</a:t>
            </a:r>
          </a:p>
          <a:p>
            <a:pPr lvl="1"/>
            <a:r>
              <a:rPr lang="hu-HU" smtClean="0"/>
              <a:t>Irányítástechnikai</a:t>
            </a:r>
            <a:endParaRPr lang="hu-HU" smtClean="0">
              <a:cs typeface="Times New Roman" pitchFamily="18" charset="0"/>
            </a:endParaRPr>
          </a:p>
          <a:p>
            <a:pPr lvl="2"/>
            <a:r>
              <a:rPr lang="hu-HU" smtClean="0"/>
              <a:t>alapfogalmak</a:t>
            </a:r>
          </a:p>
          <a:p>
            <a:pPr lvl="2"/>
            <a:r>
              <a:rPr lang="hu-HU" smtClean="0">
                <a:cs typeface="Times New Roman" pitchFamily="18" charset="0"/>
              </a:rPr>
              <a:t>alapismeretek</a:t>
            </a:r>
          </a:p>
          <a:p>
            <a:pPr lvl="2"/>
            <a:r>
              <a:rPr lang="hu-HU" smtClean="0"/>
              <a:t>módszerek</a:t>
            </a:r>
          </a:p>
          <a:p>
            <a:pPr lvl="1">
              <a:buFont typeface="Arial" charset="0"/>
              <a:buNone/>
            </a:pPr>
            <a:r>
              <a:rPr lang="hu-HU" smtClean="0"/>
              <a:t>	 megismertetése </a:t>
            </a:r>
          </a:p>
          <a:p>
            <a:pPr lvl="1"/>
            <a:endParaRPr lang="hu-HU" smtClean="0"/>
          </a:p>
          <a:p>
            <a:pPr lvl="1"/>
            <a:endParaRPr lang="hu-HU" smtClean="0"/>
          </a:p>
          <a:p>
            <a:r>
              <a:rPr lang="hu-HU" sz="2000" smtClean="0"/>
              <a:t>Irányítási rendszerek működésének megértéséhez,</a:t>
            </a:r>
          </a:p>
          <a:p>
            <a:r>
              <a:rPr lang="hu-HU" sz="2000" smtClean="0"/>
              <a:t>Mérnöki szemlélet kialakításához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4040D-8C36-41B9-A4D8-3136C7C4D2DF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289550"/>
            <a:ext cx="1327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7413" y="4622800"/>
            <a:ext cx="317658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913" y="0"/>
            <a:ext cx="31130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9325" y="17081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650" y="5108575"/>
            <a:ext cx="14414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Tag</a:t>
            </a:r>
          </a:p>
          <a:p>
            <a:pPr lvl="1" eaLnBrk="1" hangingPunct="1"/>
            <a:r>
              <a:rPr lang="hu-HU" sz="1600" smtClean="0"/>
              <a:t>Az irányítási rendszer tetszés szerint kiválasztott része</a:t>
            </a:r>
          </a:p>
          <a:p>
            <a:pPr lvl="1" eaLnBrk="1" hangingPunct="1"/>
            <a:r>
              <a:rPr lang="hu-HU" sz="1600" smtClean="0"/>
              <a:t>Jelformáló tulajdonságát leíró összefüggéssel jellemezhető</a:t>
            </a:r>
          </a:p>
          <a:p>
            <a:pPr lvl="2" eaLnBrk="1" hangingPunct="1"/>
            <a:r>
              <a:rPr lang="hu-HU" sz="1400" smtClean="0"/>
              <a:t>Matematikai modell, jelleggörbe</a:t>
            </a:r>
          </a:p>
          <a:p>
            <a:pPr lvl="1" eaLnBrk="1" hangingPunct="1"/>
            <a:r>
              <a:rPr lang="hu-HU" sz="1600" smtClean="0"/>
              <a:t>Bemenő jele a tagot működésre késztető külső jel</a:t>
            </a:r>
          </a:p>
          <a:p>
            <a:pPr lvl="1" eaLnBrk="1" hangingPunct="1"/>
            <a:r>
              <a:rPr lang="hu-HU" sz="1600" smtClean="0"/>
              <a:t>Kimenő jele a tag működése folyamán kialakuló jel </a:t>
            </a:r>
          </a:p>
          <a:p>
            <a:pPr lvl="1" eaLnBrk="1" hangingPunct="1">
              <a:buFont typeface="Arial" charset="0"/>
              <a:buNone/>
            </a:pPr>
            <a:endParaRPr lang="hu-HU" sz="1600" smtClean="0"/>
          </a:p>
          <a:p>
            <a:pPr lvl="1" eaLnBrk="1" hangingPunct="1">
              <a:buFont typeface="Arial" charset="0"/>
              <a:buNone/>
            </a:pPr>
            <a:endParaRPr lang="hu-HU" sz="1600" smtClean="0"/>
          </a:p>
          <a:p>
            <a:pPr lvl="1" eaLnBrk="1" hangingPunct="1">
              <a:buFont typeface="Arial" charset="0"/>
              <a:buNone/>
            </a:pPr>
            <a:endParaRPr lang="hu-HU" sz="1600" smtClean="0"/>
          </a:p>
          <a:p>
            <a:pPr lvl="1" eaLnBrk="1" hangingPunct="1">
              <a:buFont typeface="Arial" charset="0"/>
              <a:buNone/>
            </a:pPr>
            <a:endParaRPr lang="hu-HU" sz="1600" smtClean="0"/>
          </a:p>
          <a:p>
            <a:pPr eaLnBrk="1" hangingPunct="1"/>
            <a:r>
              <a:rPr lang="hu-HU" sz="2000" smtClean="0"/>
              <a:t>Hatásvázlat</a:t>
            </a:r>
            <a:endParaRPr lang="hu-HU" sz="400" smtClean="0"/>
          </a:p>
          <a:p>
            <a:pPr lvl="1" eaLnBrk="1" hangingPunct="1"/>
            <a:r>
              <a:rPr lang="hu-HU" sz="1600" smtClean="0"/>
              <a:t>Az irányítási rendszer elvonatkoztatott ábrázolási módja, amely szemlélteti a rendszer részegységeinek egymásra gyakorolt hatását</a:t>
            </a:r>
          </a:p>
          <a:p>
            <a:pPr lvl="1" eaLnBrk="1" hangingPunct="1"/>
            <a:r>
              <a:rPr lang="hu-HU" sz="1600" smtClean="0"/>
              <a:t>A hatást közvetítő jeleket vonallal, a hatás irányát a tagokat összekötő nyilakkal szemléltetjük</a:t>
            </a:r>
          </a:p>
          <a:p>
            <a:pPr lvl="1" eaLnBrk="1" hangingPunct="1"/>
            <a:r>
              <a:rPr lang="hu-HU" sz="1600" smtClean="0"/>
              <a:t>A hatáslánc az irányítási rendszer azon szerkezeti egységeinek sorozata (láncolata), amelyeken a jel azonos hatásirányban halad</a:t>
            </a:r>
            <a:r>
              <a:rPr lang="hu-HU" sz="1400" smtClean="0"/>
              <a:t>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6AF5EC-17FD-4F4C-9543-E0FAB16483CF}" type="slidenum">
              <a:rPr lang="hu-HU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857375" y="3286125"/>
            <a:ext cx="142875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10" name="Egyenes összekötő 9"/>
          <p:cNvCxnSpPr>
            <a:endCxn id="8" idx="1"/>
          </p:cNvCxnSpPr>
          <p:nvPr/>
        </p:nvCxnSpPr>
        <p:spPr>
          <a:xfrm>
            <a:off x="1571625" y="3643313"/>
            <a:ext cx="285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3286125" y="3643313"/>
            <a:ext cx="285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5400000" flipH="1" flipV="1">
            <a:off x="1980406" y="3663157"/>
            <a:ext cx="466725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rot="10800000" flipH="1" flipV="1">
            <a:off x="2143125" y="3814763"/>
            <a:ext cx="93662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abadkézi sokszög 14"/>
          <p:cNvSpPr/>
          <p:nvPr/>
        </p:nvSpPr>
        <p:spPr>
          <a:xfrm>
            <a:off x="2222500" y="3562350"/>
            <a:ext cx="781050" cy="252413"/>
          </a:xfrm>
          <a:custGeom>
            <a:avLst/>
            <a:gdLst>
              <a:gd name="connsiteX0" fmla="*/ 0 w 780393"/>
              <a:gd name="connsiteY0" fmla="*/ 253561 h 253561"/>
              <a:gd name="connsiteX1" fmla="*/ 268014 w 780393"/>
              <a:gd name="connsiteY1" fmla="*/ 40727 h 253561"/>
              <a:gd name="connsiteX2" fmla="*/ 780393 w 780393"/>
              <a:gd name="connsiteY2" fmla="*/ 9196 h 2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0393" h="253561">
                <a:moveTo>
                  <a:pt x="0" y="253561"/>
                </a:moveTo>
                <a:cubicBezTo>
                  <a:pt x="68974" y="167507"/>
                  <a:pt x="137949" y="81454"/>
                  <a:pt x="268014" y="40727"/>
                </a:cubicBezTo>
                <a:cubicBezTo>
                  <a:pt x="398079" y="0"/>
                  <a:pt x="589236" y="4598"/>
                  <a:pt x="780393" y="91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072063" y="3286125"/>
            <a:ext cx="2500312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17" name="Egyenes összekötő 16"/>
          <p:cNvCxnSpPr>
            <a:endCxn id="16" idx="1"/>
          </p:cNvCxnSpPr>
          <p:nvPr/>
        </p:nvCxnSpPr>
        <p:spPr>
          <a:xfrm>
            <a:off x="4786313" y="3643313"/>
            <a:ext cx="285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572375" y="3643313"/>
            <a:ext cx="285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429000"/>
            <a:ext cx="2257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zövegdoboz 21"/>
          <p:cNvSpPr txBox="1">
            <a:spLocks noChangeArrowheads="1"/>
          </p:cNvSpPr>
          <p:nvPr/>
        </p:nvSpPr>
        <p:spPr bwMode="auto">
          <a:xfrm>
            <a:off x="1357313" y="3286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X</a:t>
            </a:r>
            <a:r>
              <a:rPr lang="hu-HU" baseline="-25000">
                <a:latin typeface="Calibri" pitchFamily="34" charset="0"/>
              </a:rPr>
              <a:t>be</a:t>
            </a:r>
          </a:p>
        </p:txBody>
      </p:sp>
      <p:sp>
        <p:nvSpPr>
          <p:cNvPr id="23" name="Szövegdoboz 22"/>
          <p:cNvSpPr txBox="1">
            <a:spLocks noChangeArrowheads="1"/>
          </p:cNvSpPr>
          <p:nvPr/>
        </p:nvSpPr>
        <p:spPr bwMode="auto">
          <a:xfrm>
            <a:off x="3357563" y="3286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X</a:t>
            </a:r>
            <a:r>
              <a:rPr lang="hu-HU" baseline="-25000">
                <a:latin typeface="Calibri" pitchFamily="34" charset="0"/>
              </a:rPr>
              <a:t>ki</a:t>
            </a:r>
          </a:p>
        </p:txBody>
      </p:sp>
      <p:sp>
        <p:nvSpPr>
          <p:cNvPr id="24" name="Szövegdoboz 23"/>
          <p:cNvSpPr txBox="1">
            <a:spLocks noChangeArrowheads="1"/>
          </p:cNvSpPr>
          <p:nvPr/>
        </p:nvSpPr>
        <p:spPr bwMode="auto">
          <a:xfrm>
            <a:off x="7643813" y="3286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X</a:t>
            </a:r>
            <a:r>
              <a:rPr lang="hu-HU" baseline="-25000">
                <a:latin typeface="Calibri" pitchFamily="34" charset="0"/>
              </a:rPr>
              <a:t>ki</a:t>
            </a:r>
          </a:p>
        </p:txBody>
      </p:sp>
      <p:sp>
        <p:nvSpPr>
          <p:cNvPr id="25" name="Szövegdoboz 24"/>
          <p:cNvSpPr txBox="1">
            <a:spLocks noChangeArrowheads="1"/>
          </p:cNvSpPr>
          <p:nvPr/>
        </p:nvSpPr>
        <p:spPr bwMode="auto">
          <a:xfrm>
            <a:off x="4572000" y="3286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X</a:t>
            </a:r>
            <a:r>
              <a:rPr lang="hu-HU" baseline="-25000">
                <a:latin typeface="Calibri" pitchFamily="34" charset="0"/>
              </a:rPr>
              <a:t>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Irányítások osztályozása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eaLnBrk="1" hangingPunct="1"/>
            <a:r>
              <a:rPr lang="hu-HU" sz="1800" smtClean="0"/>
              <a:t>Szabályozás</a:t>
            </a:r>
          </a:p>
          <a:p>
            <a:pPr lvl="1" eaLnBrk="1" hangingPunct="1"/>
            <a:r>
              <a:rPr lang="hu-HU" sz="1600" smtClean="0"/>
              <a:t>Zárt hatásláncú irányítás, ahol az irányított jellemző célkitűzéstől való eltérését használjuk fel magának az eltérésnek a csökkentésére, megszüntetésére.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22637D-586E-4A07-B062-EF3C6DCE24D8}" type="slidenum">
              <a:rPr lang="hu-HU"/>
              <a:pPr>
                <a:defRPr/>
              </a:pPr>
              <a:t>21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Irányítások osztályozása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r</a:t>
            </a:r>
            <a:r>
              <a:rPr lang="hu-HU" sz="1400" smtClean="0"/>
              <a:t>  - rendelkező jel, vezérlési parancs (cél)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b</a:t>
            </a:r>
            <a:r>
              <a:rPr lang="hu-HU" sz="1400" smtClean="0"/>
              <a:t> - beavatkozó jel, a beavatkozó szervet működteti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m</a:t>
            </a:r>
            <a:r>
              <a:rPr lang="hu-HU" sz="1400" smtClean="0"/>
              <a:t>  - módosított jellemző, az irányított szakaszban lejátszódó folyamatot befolyásolja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v</a:t>
            </a:r>
            <a:r>
              <a:rPr lang="hu-HU" sz="1400" smtClean="0"/>
              <a:t>  - irányított (vezérelt) jellemző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6A1D7-F5B5-4730-9F14-4B3CB8E66F9A}" type="slidenum">
              <a:rPr lang="hu-HU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Vezérlő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6072188" y="2714625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143000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500688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643813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>
            <a:spLocks noChangeArrowheads="1"/>
          </p:cNvSpPr>
          <p:nvPr/>
        </p:nvSpPr>
        <p:spPr bwMode="auto">
          <a:xfrm>
            <a:off x="1143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2" name="Szövegdoboz 21"/>
          <p:cNvSpPr txBox="1">
            <a:spLocks noChangeArrowheads="1"/>
          </p:cNvSpPr>
          <p:nvPr/>
        </p:nvSpPr>
        <p:spPr bwMode="auto">
          <a:xfrm>
            <a:off x="3929063" y="2714625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357563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>
            <a:spLocks noChangeArrowheads="1"/>
          </p:cNvSpPr>
          <p:nvPr/>
        </p:nvSpPr>
        <p:spPr bwMode="auto">
          <a:xfrm>
            <a:off x="3429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5572125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771525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/>
      <p:bldP spid="22" grpId="0" animBg="1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Vezérlés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r</a:t>
            </a:r>
            <a:r>
              <a:rPr lang="hu-HU" sz="1400" smtClean="0"/>
              <a:t>  - rendelkező jel, a környezeti megvilágítottság alsó szintje alatt legyen közvilágítás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b</a:t>
            </a:r>
            <a:r>
              <a:rPr lang="hu-HU" sz="1400" smtClean="0"/>
              <a:t> - beavatkozó jel, a relét behúzó áram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m</a:t>
            </a:r>
            <a:r>
              <a:rPr lang="hu-HU" sz="1400" smtClean="0"/>
              <a:t>  - módosított jellemző, a lámpatest feszültsége (be vagy ki)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v</a:t>
            </a:r>
            <a:r>
              <a:rPr lang="hu-HU" sz="1400" smtClean="0"/>
              <a:t>  - irányított (vezérelt) jellemző, a közvilágítás, a lámpa fénye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6687D-A731-4380-A95F-CED772AD5B10}" type="slidenum">
              <a:rPr lang="hu-HU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25605" name="Szövegdoboz 7"/>
          <p:cNvSpPr txBox="1">
            <a:spLocks noChangeArrowheads="1"/>
          </p:cNvSpPr>
          <p:nvPr/>
        </p:nvSpPr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Vezérlő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25606" name="Szövegdoboz 8"/>
          <p:cNvSpPr txBox="1">
            <a:spLocks noChangeArrowheads="1"/>
          </p:cNvSpPr>
          <p:nvPr/>
        </p:nvSpPr>
        <p:spPr bwMode="auto">
          <a:xfrm>
            <a:off x="6072188" y="2714625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143000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500688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643813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Szövegdoboz 20"/>
          <p:cNvSpPr txBox="1">
            <a:spLocks noChangeArrowheads="1"/>
          </p:cNvSpPr>
          <p:nvPr/>
        </p:nvSpPr>
        <p:spPr bwMode="auto">
          <a:xfrm>
            <a:off x="1143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5611" name="Szövegdoboz 21"/>
          <p:cNvSpPr txBox="1">
            <a:spLocks noChangeArrowheads="1"/>
          </p:cNvSpPr>
          <p:nvPr/>
        </p:nvSpPr>
        <p:spPr bwMode="auto">
          <a:xfrm>
            <a:off x="3929063" y="2714625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357563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Szövegdoboz 25"/>
          <p:cNvSpPr txBox="1">
            <a:spLocks noChangeArrowheads="1"/>
          </p:cNvSpPr>
          <p:nvPr/>
        </p:nvSpPr>
        <p:spPr bwMode="auto">
          <a:xfrm>
            <a:off x="3429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25614" name="Szövegdoboz 26"/>
          <p:cNvSpPr txBox="1">
            <a:spLocks noChangeArrowheads="1"/>
          </p:cNvSpPr>
          <p:nvPr/>
        </p:nvSpPr>
        <p:spPr bwMode="auto">
          <a:xfrm>
            <a:off x="5572125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5615" name="Szövegdoboz 27"/>
          <p:cNvSpPr txBox="1">
            <a:spLocks noChangeArrowheads="1"/>
          </p:cNvSpPr>
          <p:nvPr/>
        </p:nvSpPr>
        <p:spPr bwMode="auto">
          <a:xfrm>
            <a:off x="771525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v</a:t>
            </a:r>
          </a:p>
        </p:txBody>
      </p:sp>
      <p:sp>
        <p:nvSpPr>
          <p:cNvPr id="25616" name="Szövegdoboz 28"/>
          <p:cNvSpPr txBox="1">
            <a:spLocks noChangeArrowheads="1"/>
          </p:cNvSpPr>
          <p:nvPr/>
        </p:nvSpPr>
        <p:spPr bwMode="auto">
          <a:xfrm>
            <a:off x="1857375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Vezérlő  berendezés</a:t>
            </a:r>
          </a:p>
        </p:txBody>
      </p:sp>
      <p:sp>
        <p:nvSpPr>
          <p:cNvPr id="25617" name="Szövegdoboz 29"/>
          <p:cNvSpPr txBox="1">
            <a:spLocks noChangeArrowheads="1"/>
          </p:cNvSpPr>
          <p:nvPr/>
        </p:nvSpPr>
        <p:spPr bwMode="auto">
          <a:xfrm>
            <a:off x="4000500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25618" name="Szövegdoboz 30"/>
          <p:cNvSpPr txBox="1">
            <a:spLocks noChangeArrowheads="1"/>
          </p:cNvSpPr>
          <p:nvPr/>
        </p:nvSpPr>
        <p:spPr bwMode="auto">
          <a:xfrm>
            <a:off x="6143625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pic>
        <p:nvPicPr>
          <p:cNvPr id="25619" name="Picture 2"/>
          <p:cNvPicPr>
            <a:picLocks noChangeAspect="1" noChangeArrowheads="1"/>
          </p:cNvPicPr>
          <p:nvPr/>
        </p:nvPicPr>
        <p:blipFill>
          <a:blip r:embed="rId2" cstate="print"/>
          <a:srcRect b="2100"/>
          <a:stretch>
            <a:fillRect/>
          </a:stretch>
        </p:blipFill>
        <p:spPr bwMode="auto">
          <a:xfrm>
            <a:off x="1785938" y="2786063"/>
            <a:ext cx="14700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4"/>
          <p:cNvPicPr>
            <a:picLocks noChangeAspect="1" noChangeArrowheads="1"/>
          </p:cNvPicPr>
          <p:nvPr/>
        </p:nvPicPr>
        <p:blipFill>
          <a:blip r:embed="rId3" cstate="print"/>
          <a:srcRect b="1680"/>
          <a:stretch>
            <a:fillRect/>
          </a:stretch>
        </p:blipFill>
        <p:spPr bwMode="auto">
          <a:xfrm>
            <a:off x="4143375" y="2786063"/>
            <a:ext cx="10715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8"/>
          <p:cNvPicPr>
            <a:picLocks noChangeAspect="1" noChangeArrowheads="1"/>
          </p:cNvPicPr>
          <p:nvPr/>
        </p:nvPicPr>
        <p:blipFill>
          <a:blip r:embed="rId4" cstate="print"/>
          <a:srcRect t="8398" b="5038"/>
          <a:stretch>
            <a:fillRect/>
          </a:stretch>
        </p:blipFill>
        <p:spPr bwMode="auto">
          <a:xfrm>
            <a:off x="6286500" y="2735263"/>
            <a:ext cx="12144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Vezérlés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58175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r</a:t>
            </a:r>
            <a:r>
              <a:rPr lang="hu-HU" sz="1400" smtClean="0"/>
              <a:t>  - rendelkező jel, pl. 2-es programon mosás, legyen tiszta ruha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b</a:t>
            </a:r>
            <a:r>
              <a:rPr lang="hu-HU" sz="1400" smtClean="0"/>
              <a:t> - beavatkozó jel, a programkapcsoló működteti a mosógép automatikáját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m</a:t>
            </a:r>
            <a:r>
              <a:rPr lang="hu-HU" sz="1400" smtClean="0"/>
              <a:t>  - módosított jellemző, mosási folyamatok paraméterei (idő, hőmérséklet, vízhasználat stb…)</a:t>
            </a:r>
          </a:p>
          <a:p>
            <a:pPr lvl="2" eaLnBrk="1" hangingPunct="1"/>
            <a:r>
              <a:rPr lang="hu-HU" sz="1400" smtClean="0"/>
              <a:t>x</a:t>
            </a:r>
            <a:r>
              <a:rPr lang="hu-HU" sz="1400" baseline="-25000" smtClean="0"/>
              <a:t>v</a:t>
            </a:r>
            <a:r>
              <a:rPr lang="hu-HU" sz="1400" smtClean="0"/>
              <a:t>  - irányított (vezérelt) jellemző, a ruha tisztasága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0F5C1B-3808-4F67-907A-88336EAAF5D1}" type="slidenum">
              <a:rPr lang="hu-HU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26629" name="Szövegdoboz 7"/>
          <p:cNvSpPr txBox="1">
            <a:spLocks noChangeArrowheads="1"/>
          </p:cNvSpPr>
          <p:nvPr/>
        </p:nvSpPr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Vezérlő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26630" name="Szövegdoboz 8"/>
          <p:cNvSpPr txBox="1">
            <a:spLocks noChangeArrowheads="1"/>
          </p:cNvSpPr>
          <p:nvPr/>
        </p:nvSpPr>
        <p:spPr bwMode="auto">
          <a:xfrm>
            <a:off x="6072188" y="2714625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143000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500688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643813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Szövegdoboz 20"/>
          <p:cNvSpPr txBox="1">
            <a:spLocks noChangeArrowheads="1"/>
          </p:cNvSpPr>
          <p:nvPr/>
        </p:nvSpPr>
        <p:spPr bwMode="auto">
          <a:xfrm>
            <a:off x="1143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6635" name="Szövegdoboz 21"/>
          <p:cNvSpPr txBox="1">
            <a:spLocks noChangeArrowheads="1"/>
          </p:cNvSpPr>
          <p:nvPr/>
        </p:nvSpPr>
        <p:spPr bwMode="auto">
          <a:xfrm>
            <a:off x="3929063" y="2714625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357563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Szövegdoboz 25"/>
          <p:cNvSpPr txBox="1">
            <a:spLocks noChangeArrowheads="1"/>
          </p:cNvSpPr>
          <p:nvPr/>
        </p:nvSpPr>
        <p:spPr bwMode="auto">
          <a:xfrm>
            <a:off x="3429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26638" name="Szövegdoboz 26"/>
          <p:cNvSpPr txBox="1">
            <a:spLocks noChangeArrowheads="1"/>
          </p:cNvSpPr>
          <p:nvPr/>
        </p:nvSpPr>
        <p:spPr bwMode="auto">
          <a:xfrm>
            <a:off x="5572125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6639" name="Szövegdoboz 27"/>
          <p:cNvSpPr txBox="1">
            <a:spLocks noChangeArrowheads="1"/>
          </p:cNvSpPr>
          <p:nvPr/>
        </p:nvSpPr>
        <p:spPr bwMode="auto">
          <a:xfrm>
            <a:off x="771525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v</a:t>
            </a:r>
          </a:p>
        </p:txBody>
      </p:sp>
      <p:sp>
        <p:nvSpPr>
          <p:cNvPr id="26640" name="Szövegdoboz 28"/>
          <p:cNvSpPr txBox="1">
            <a:spLocks noChangeArrowheads="1"/>
          </p:cNvSpPr>
          <p:nvPr/>
        </p:nvSpPr>
        <p:spPr bwMode="auto">
          <a:xfrm>
            <a:off x="1857375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Vezérlő  berendezés</a:t>
            </a:r>
          </a:p>
        </p:txBody>
      </p:sp>
      <p:sp>
        <p:nvSpPr>
          <p:cNvPr id="26641" name="Szövegdoboz 29"/>
          <p:cNvSpPr txBox="1">
            <a:spLocks noChangeArrowheads="1"/>
          </p:cNvSpPr>
          <p:nvPr/>
        </p:nvSpPr>
        <p:spPr bwMode="auto">
          <a:xfrm>
            <a:off x="4000500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26642" name="Szövegdoboz 30"/>
          <p:cNvSpPr txBox="1">
            <a:spLocks noChangeArrowheads="1"/>
          </p:cNvSpPr>
          <p:nvPr/>
        </p:nvSpPr>
        <p:spPr bwMode="auto">
          <a:xfrm>
            <a:off x="6143625" y="250031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pic>
        <p:nvPicPr>
          <p:cNvPr id="266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759075"/>
            <a:ext cx="10001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2714625"/>
            <a:ext cx="1577975" cy="118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Vezérlés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Vezérlés</a:t>
            </a:r>
          </a:p>
          <a:p>
            <a:pPr lvl="1" eaLnBrk="1" hangingPunct="1"/>
            <a:r>
              <a:rPr lang="hu-HU" sz="1600" smtClean="0"/>
              <a:t>Nyílt hatásláncú irányítás, ahol az irányított jellemző nincs (közvetlen) hatással az irányítási folyamatra, az irányító jel tőle függetlenül alakul ki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>
              <a:buFont typeface="Arial" charset="0"/>
              <a:buNone/>
            </a:pPr>
            <a:endParaRPr lang="hu-HU" sz="1400" smtClean="0"/>
          </a:p>
          <a:p>
            <a:pPr lvl="2" eaLnBrk="1" hangingPunct="1"/>
            <a:r>
              <a:rPr lang="hu-HU" sz="1400" smtClean="0"/>
              <a:t>Az utasítás kiadása után a folyamat ( valószínűleg ) lezajlik</a:t>
            </a:r>
          </a:p>
          <a:p>
            <a:pPr lvl="2" eaLnBrk="1" hangingPunct="1"/>
            <a:r>
              <a:rPr lang="hu-HU" sz="1400" smtClean="0"/>
              <a:t>Az eredményéről azonban a vezérlő berendezésnek nincs közvetlen visszajelzés</a:t>
            </a:r>
          </a:p>
          <a:p>
            <a:pPr lvl="2" eaLnBrk="1" hangingPunct="1"/>
            <a:r>
              <a:rPr lang="hu-HU" sz="1400" smtClean="0"/>
              <a:t>Az eredmény nem hat a rendszerre, legfeljebb egy újabb utasítás után</a:t>
            </a:r>
          </a:p>
          <a:p>
            <a:pPr lvl="2" eaLnBrk="1" hangingPunct="1"/>
            <a:r>
              <a:rPr lang="hu-HU" sz="1400" smtClean="0"/>
              <a:t>A vezérlést úgy kell kialakítani, hogy az irányítási rendszert érő zavaró hatások (x</a:t>
            </a:r>
            <a:r>
              <a:rPr lang="hu-HU" sz="1400" baseline="-25000" smtClean="0"/>
              <a:t>z</a:t>
            </a:r>
            <a:r>
              <a:rPr lang="hu-HU" sz="1400" smtClean="0"/>
              <a:t>) ne befolyásolhassák jelentősen az irányított jellemzőt</a:t>
            </a:r>
          </a:p>
          <a:p>
            <a:pPr lvl="2" eaLnBrk="1" hangingPunct="1"/>
            <a:endParaRPr lang="hu-HU" sz="1400" smtClean="0"/>
          </a:p>
          <a:p>
            <a:pPr lvl="1" eaLnBrk="1" hangingPunct="1"/>
            <a:r>
              <a:rPr lang="hu-HU" sz="1600" smtClean="0"/>
              <a:t>Az automatizált gyártósorokban rengeteg vezérlés található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E411B-406E-4A68-929C-99C2780C6903}" type="slidenum">
              <a:rPr lang="hu-HU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27653" name="Szövegdoboz 7"/>
          <p:cNvSpPr txBox="1">
            <a:spLocks noChangeArrowheads="1"/>
          </p:cNvSpPr>
          <p:nvPr/>
        </p:nvSpPr>
        <p:spPr bwMode="auto">
          <a:xfrm>
            <a:off x="1714500" y="2714625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Vezérlő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27654" name="Szövegdoboz 8"/>
          <p:cNvSpPr txBox="1">
            <a:spLocks noChangeArrowheads="1"/>
          </p:cNvSpPr>
          <p:nvPr/>
        </p:nvSpPr>
        <p:spPr bwMode="auto">
          <a:xfrm>
            <a:off x="6072188" y="2714625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1143000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500688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643813" y="3286125"/>
            <a:ext cx="571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Szövegdoboz 20"/>
          <p:cNvSpPr txBox="1">
            <a:spLocks noChangeArrowheads="1"/>
          </p:cNvSpPr>
          <p:nvPr/>
        </p:nvSpPr>
        <p:spPr bwMode="auto">
          <a:xfrm>
            <a:off x="1143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7659" name="Szövegdoboz 21"/>
          <p:cNvSpPr txBox="1">
            <a:spLocks noChangeArrowheads="1"/>
          </p:cNvSpPr>
          <p:nvPr/>
        </p:nvSpPr>
        <p:spPr bwMode="auto">
          <a:xfrm>
            <a:off x="3929063" y="2714625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357563" y="3286125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Szövegdoboz 25"/>
          <p:cNvSpPr txBox="1">
            <a:spLocks noChangeArrowheads="1"/>
          </p:cNvSpPr>
          <p:nvPr/>
        </p:nvSpPr>
        <p:spPr bwMode="auto">
          <a:xfrm>
            <a:off x="342900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27662" name="Szövegdoboz 26"/>
          <p:cNvSpPr txBox="1">
            <a:spLocks noChangeArrowheads="1"/>
          </p:cNvSpPr>
          <p:nvPr/>
        </p:nvSpPr>
        <p:spPr bwMode="auto">
          <a:xfrm>
            <a:off x="5572125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7663" name="Szövegdoboz 27"/>
          <p:cNvSpPr txBox="1">
            <a:spLocks noChangeArrowheads="1"/>
          </p:cNvSpPr>
          <p:nvPr/>
        </p:nvSpPr>
        <p:spPr bwMode="auto">
          <a:xfrm>
            <a:off x="7715250" y="30003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v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rot="5400000">
            <a:off x="6678613" y="2536825"/>
            <a:ext cx="3603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26"/>
          <p:cNvSpPr txBox="1">
            <a:spLocks noChangeArrowheads="1"/>
          </p:cNvSpPr>
          <p:nvPr/>
        </p:nvSpPr>
        <p:spPr bwMode="auto">
          <a:xfrm>
            <a:off x="6786563" y="23352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DC1EE5-4437-4C6E-B94B-F6B55AE111DA}" type="slidenum">
              <a:rPr lang="hu-HU"/>
              <a:pPr>
                <a:defRPr/>
              </a:pPr>
              <a:t>26</a:t>
            </a:fld>
            <a:endParaRPr lang="hu-HU" dirty="0"/>
          </a:p>
        </p:txBody>
      </p:sp>
      <p:pic>
        <p:nvPicPr>
          <p:cNvPr id="6" name="tub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Irányítások osztályozása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sz="1800" dirty="0" smtClean="0"/>
              <a:t>Szabályozás</a:t>
            </a:r>
          </a:p>
          <a:p>
            <a:pPr lvl="1" eaLnBrk="1" hangingPunct="1">
              <a:defRPr/>
            </a:pPr>
            <a:r>
              <a:rPr lang="hu-HU" sz="1400" dirty="0" smtClean="0"/>
              <a:t>Zárt hatásláncú irányítás, ahol az irányított jellemző célkitűzéstől való eltérését használjuk fel magának az eltérésnek a csökkentésére, megszüntetésére.</a:t>
            </a:r>
          </a:p>
          <a:p>
            <a:pPr lvl="1" eaLnBrk="1" hangingPunct="1">
              <a:defRPr/>
            </a:pPr>
            <a:r>
              <a:rPr lang="hu-HU" sz="1400" dirty="0" smtClean="0"/>
              <a:t>Feltétele, az irányított jellemző mérése</a:t>
            </a:r>
          </a:p>
          <a:p>
            <a:pPr lvl="1" eaLnBrk="1" hangingPunct="1">
              <a:defRPr/>
            </a:pPr>
            <a:r>
              <a:rPr lang="hu-HU" sz="1400" dirty="0" smtClean="0"/>
              <a:t>A rendelkező jelet a célkitűzéstől való eltérés hozza létre</a:t>
            </a:r>
            <a:endParaRPr lang="hu-HU" sz="1400" i="1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s</a:t>
            </a:r>
            <a:r>
              <a:rPr lang="hu-HU" sz="1200" dirty="0" smtClean="0"/>
              <a:t> 	: </a:t>
            </a:r>
            <a:r>
              <a:rPr lang="hu-HU" sz="1200" b="1" u="sng" dirty="0" smtClean="0"/>
              <a:t>szabályozott jellemző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Annak a fizikai mennyiségnek a pillanatnyi értéke, amit szabályozni szeretnénk</a:t>
            </a:r>
          </a:p>
          <a:p>
            <a:pPr lvl="2" eaLnBrk="1" hangingPunct="1">
              <a:defRPr/>
            </a:pPr>
            <a:r>
              <a:rPr lang="hu-HU" sz="1050" dirty="0" smtClean="0"/>
              <a:t> </a:t>
            </a:r>
            <a:r>
              <a:rPr lang="hu-HU" sz="1100" dirty="0" smtClean="0"/>
              <a:t>Hőmérséklet-szabályozásnál a hőmérséklet, fordulatszám-szabályozásnál a fordulatszám, szintszabályozásnál a folyadékmagasság, feszültség-szabályozásnál a feszültség, stb..</a:t>
            </a:r>
            <a:endParaRPr lang="hu-HU" sz="105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s</a:t>
            </a:r>
            <a:r>
              <a:rPr lang="hu-HU" sz="1200" baseline="-25000" dirty="0" smtClean="0"/>
              <a:t>,a</a:t>
            </a:r>
            <a:r>
              <a:rPr lang="hu-HU" sz="1200" dirty="0" smtClean="0"/>
              <a:t> : </a:t>
            </a:r>
            <a:r>
              <a:rPr lang="hu-HU" sz="1200" b="1" u="sng" dirty="0" smtClean="0"/>
              <a:t>alapérték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szabályozott jellemző megkívánt értéke (vele azonos fizikai dimenziójú mennyiség). Az alapértékkel fogalmazzuk meg a szabályozásnak a célkitűzését. Általában nem azonos az alapjellel.</a:t>
            </a:r>
          </a:p>
          <a:p>
            <a:pPr lvl="2" eaLnBrk="1" hangingPunct="1">
              <a:defRPr/>
            </a:pPr>
            <a:r>
              <a:rPr lang="hu-HU" sz="1100" dirty="0" err="1" smtClean="0"/>
              <a:t>Pl</a:t>
            </a:r>
            <a:r>
              <a:rPr lang="hu-HU" sz="1100" dirty="0" smtClean="0"/>
              <a:t>: hőmérséklet-szabályozásnál: 21 °C hőmérséklet, fordulatszám-szabályozásnál: 1000 </a:t>
            </a:r>
            <a:r>
              <a:rPr lang="hu-HU" sz="1100" dirty="0" err="1" smtClean="0"/>
              <a:t>ford</a:t>
            </a:r>
            <a:r>
              <a:rPr lang="hu-HU" sz="1100" dirty="0" smtClean="0"/>
              <a:t>/perc szögsebesség</a:t>
            </a:r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buFont typeface="Arial" charset="0"/>
              <a:buNone/>
              <a:defRPr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45B75E-E34C-4409-BEE6-E2F82ED8938E}" type="slidenum">
              <a:rPr lang="hu-HU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23557" name="Szövegdoboz 7"/>
          <p:cNvSpPr txBox="1">
            <a:spLocks noChangeArrowheads="1"/>
          </p:cNvSpPr>
          <p:nvPr/>
        </p:nvSpPr>
        <p:spPr bwMode="auto">
          <a:xfrm>
            <a:off x="1857375" y="2806700"/>
            <a:ext cx="1643063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23558" name="Szövegdoboz 8"/>
          <p:cNvSpPr txBox="1">
            <a:spLocks noChangeArrowheads="1"/>
          </p:cNvSpPr>
          <p:nvPr/>
        </p:nvSpPr>
        <p:spPr bwMode="auto">
          <a:xfrm>
            <a:off x="6215063" y="2806700"/>
            <a:ext cx="1571625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3163888"/>
            <a:ext cx="395287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3163888"/>
            <a:ext cx="576262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3163888"/>
            <a:ext cx="7556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Szövegdoboz 20"/>
          <p:cNvSpPr txBox="1">
            <a:spLocks noChangeArrowheads="1"/>
          </p:cNvSpPr>
          <p:nvPr/>
        </p:nvSpPr>
        <p:spPr bwMode="auto">
          <a:xfrm>
            <a:off x="1428750" y="27638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23563" name="Szövegdoboz 21"/>
          <p:cNvSpPr txBox="1">
            <a:spLocks noChangeArrowheads="1"/>
          </p:cNvSpPr>
          <p:nvPr/>
        </p:nvSpPr>
        <p:spPr bwMode="auto">
          <a:xfrm>
            <a:off x="4071938" y="2806700"/>
            <a:ext cx="1571625" cy="714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3163888"/>
            <a:ext cx="576262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Szövegdoboz 25"/>
          <p:cNvSpPr txBox="1">
            <a:spLocks noChangeArrowheads="1"/>
          </p:cNvSpPr>
          <p:nvPr/>
        </p:nvSpPr>
        <p:spPr bwMode="auto">
          <a:xfrm>
            <a:off x="3571875" y="278606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b</a:t>
            </a:r>
          </a:p>
        </p:txBody>
      </p:sp>
      <p:sp>
        <p:nvSpPr>
          <p:cNvPr id="23566" name="Szövegdoboz 26"/>
          <p:cNvSpPr txBox="1">
            <a:spLocks noChangeArrowheads="1"/>
          </p:cNvSpPr>
          <p:nvPr/>
        </p:nvSpPr>
        <p:spPr bwMode="auto">
          <a:xfrm>
            <a:off x="5715000" y="278606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m</a:t>
            </a:r>
          </a:p>
        </p:txBody>
      </p:sp>
      <p:sp>
        <p:nvSpPr>
          <p:cNvPr id="23567" name="Szövegdoboz 27"/>
          <p:cNvSpPr txBox="1">
            <a:spLocks noChangeArrowheads="1"/>
          </p:cNvSpPr>
          <p:nvPr/>
        </p:nvSpPr>
        <p:spPr bwMode="auto">
          <a:xfrm>
            <a:off x="8143875" y="27638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3163888"/>
            <a:ext cx="4318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693819" y="3712369"/>
            <a:ext cx="10445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4235450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4235450"/>
            <a:ext cx="28082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818356" y="3774282"/>
            <a:ext cx="936625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568" name="Szövegdoboz 15"/>
          <p:cNvSpPr txBox="1">
            <a:spLocks noChangeArrowheads="1"/>
          </p:cNvSpPr>
          <p:nvPr/>
        </p:nvSpPr>
        <p:spPr bwMode="auto">
          <a:xfrm>
            <a:off x="4071938" y="3878263"/>
            <a:ext cx="1571625" cy="714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3021013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8" name="Szövegdoboz 25"/>
          <p:cNvSpPr txBox="1">
            <a:spLocks noChangeArrowheads="1"/>
          </p:cNvSpPr>
          <p:nvPr/>
        </p:nvSpPr>
        <p:spPr bwMode="auto">
          <a:xfrm>
            <a:off x="857250" y="28781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1" name="Szövegdoboz 25"/>
          <p:cNvSpPr txBox="1">
            <a:spLocks noChangeArrowheads="1"/>
          </p:cNvSpPr>
          <p:nvPr/>
        </p:nvSpPr>
        <p:spPr bwMode="auto">
          <a:xfrm>
            <a:off x="1214438" y="32131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3021013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31289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5" name="Szövegdoboz 26"/>
          <p:cNvSpPr txBox="1">
            <a:spLocks noChangeArrowheads="1"/>
          </p:cNvSpPr>
          <p:nvPr/>
        </p:nvSpPr>
        <p:spPr bwMode="auto">
          <a:xfrm>
            <a:off x="571500" y="27638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a</a:t>
            </a:r>
          </a:p>
        </p:txBody>
      </p:sp>
      <p:sp>
        <p:nvSpPr>
          <p:cNvPr id="36" name="Szövegdoboz 26"/>
          <p:cNvSpPr txBox="1">
            <a:spLocks noChangeArrowheads="1"/>
          </p:cNvSpPr>
          <p:nvPr/>
        </p:nvSpPr>
        <p:spPr bwMode="auto">
          <a:xfrm>
            <a:off x="928688" y="326390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e</a:t>
            </a:r>
          </a:p>
        </p:txBody>
      </p:sp>
      <p:cxnSp>
        <p:nvCxnSpPr>
          <p:cNvPr id="29" name="Egyenes összekötő nyíllal 28"/>
          <p:cNvCxnSpPr/>
          <p:nvPr/>
        </p:nvCxnSpPr>
        <p:spPr>
          <a:xfrm rot="5400000">
            <a:off x="6821488" y="2625725"/>
            <a:ext cx="3603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26"/>
          <p:cNvSpPr txBox="1">
            <a:spLocks noChangeArrowheads="1"/>
          </p:cNvSpPr>
          <p:nvPr/>
        </p:nvSpPr>
        <p:spPr bwMode="auto">
          <a:xfrm>
            <a:off x="6929438" y="228600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i="1">
                <a:latin typeface="Calibri" pitchFamily="34" charset="0"/>
              </a:rPr>
              <a:t>x</a:t>
            </a:r>
            <a:r>
              <a:rPr lang="hu-HU" sz="2000" i="1" baseline="-25000">
                <a:latin typeface="Calibri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62" grpId="0"/>
      <p:bldP spid="23563" grpId="0" animBg="1"/>
      <p:bldP spid="23565" grpId="0"/>
      <p:bldP spid="23566" grpId="0"/>
      <p:bldP spid="23567" grpId="0"/>
      <p:bldP spid="23568" grpId="0" animBg="1"/>
      <p:bldP spid="27" grpId="0" animBg="1"/>
      <p:bldP spid="28" grpId="0"/>
      <p:bldP spid="31" grpId="0"/>
      <p:bldP spid="34" grpId="0" animBg="1"/>
      <p:bldP spid="35" grpId="0"/>
      <p:bldP spid="36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hu-HU" sz="18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000" dirty="0" smtClean="0"/>
          </a:p>
          <a:p>
            <a:pPr lvl="1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e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ellenőrzőjel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  érzékelő szerv kimenő jele. Általában nem ugyanaz a fizikai mennyiség, mint a szabályozott jellemző</a:t>
            </a:r>
          </a:p>
          <a:p>
            <a:pPr lvl="2" eaLnBrk="1" hangingPunct="1">
              <a:defRPr/>
            </a:pPr>
            <a:r>
              <a:rPr lang="hu-HU" sz="1000" dirty="0" smtClean="0"/>
              <a:t>Az érzékelő a szabályozott jellemző értékét általában (vele arányos) villamos jellé alakítja, adott átviteli tényezővel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 szenzor: 0 – 100 °C  hőmérséklet tartományt 0 – 5V kimenő jellel reprezentál, 1/20 [V/°C] átviteli tényezővel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a</a:t>
            </a:r>
            <a:r>
              <a:rPr lang="hu-HU" sz="1200" dirty="0" smtClean="0"/>
              <a:t> 	: </a:t>
            </a:r>
            <a:r>
              <a:rPr lang="hu-HU" sz="1200" b="1" u="sng" dirty="0" smtClean="0"/>
              <a:t>alapjel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szabályozott jellemző kívánt értékét - azaz az alapértéket - ezzel a jellel állítjuk be. Az ellenőrző jellel azonos fizikai dimenziójú, de az alapértékkel általában nem.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előző 0 – 5V kimeneti jelű hőmérséklet szenzornál 2,5V alapjel, 50°C alapértéknek felel meg</a:t>
            </a:r>
          </a:p>
          <a:p>
            <a:pPr lvl="1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b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beavatkozójel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szabályozandó folyamatba beavatkozó szerv működtető jele. </a:t>
            </a:r>
          </a:p>
          <a:p>
            <a:pPr lvl="2" eaLnBrk="1" hangingPunct="1">
              <a:defRPr/>
            </a:pPr>
            <a:r>
              <a:rPr lang="hu-HU" sz="1000" dirty="0" smtClean="0"/>
              <a:t>Egy pneumatikus munkahengernél a légnyomás, egy elektromos fűtőszálnál a rajta átfolyó áram</a:t>
            </a: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m</a:t>
            </a:r>
            <a:r>
              <a:rPr lang="hu-HU" sz="1200" dirty="0" smtClean="0"/>
              <a:t>	: </a:t>
            </a:r>
            <a:r>
              <a:rPr lang="hu-HU" sz="1200" b="1" u="sng" dirty="0" smtClean="0"/>
              <a:t>módosított jellemző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 a fizikai mennyiség amellyel hatni tudunk a szabályozott jellemzőre amely leginkább alkalmas a szabályozott jellemző befolyásolására.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hőmérsékletszabályozásnál a fűtő/hűtő-teljesítmény, fordulatszám-szabályozásnál a motor tápfeszültsége </a:t>
            </a:r>
            <a:r>
              <a:rPr lang="hu-HU" sz="1000" dirty="0" err="1" smtClean="0"/>
              <a:t>stb</a:t>
            </a:r>
            <a:r>
              <a:rPr lang="hu-HU" sz="1000" dirty="0" smtClean="0"/>
              <a:t>…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z</a:t>
            </a:r>
            <a:r>
              <a:rPr lang="hu-HU" sz="1200" dirty="0" smtClean="0"/>
              <a:t>	: </a:t>
            </a:r>
            <a:r>
              <a:rPr lang="hu-HU" sz="1200" b="1" u="sng" dirty="0" smtClean="0"/>
              <a:t>zavaró jellemző(k)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Azok a hatások, melyek befolyásolják a szabályozott jellemzőt de nincsenek az irányítóberendezés felügyelete alatt. 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hőmérsékletszabályozásnál a külső hőmérsékletingadozás, fordulatszám-szabályozásnál a változó motorterhelés</a:t>
            </a:r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buFont typeface="Arial" charset="0"/>
              <a:buNone/>
              <a:defRPr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2DBD2-B27A-4316-8C5E-35563852E943}" type="slidenum">
              <a:rPr lang="hu-HU"/>
              <a:pPr>
                <a:defRPr/>
              </a:pPr>
              <a:t>28</a:t>
            </a:fld>
            <a:endParaRPr lang="hu-HU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000125"/>
            <a:ext cx="5802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églalap 37"/>
          <p:cNvSpPr/>
          <p:nvPr/>
        </p:nvSpPr>
        <p:spPr>
          <a:xfrm>
            <a:off x="857250" y="4357688"/>
            <a:ext cx="7786688" cy="214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0" name="Egyenes összekötő nyíllal 39"/>
          <p:cNvCxnSpPr/>
          <p:nvPr/>
        </p:nvCxnSpPr>
        <p:spPr>
          <a:xfrm rot="5400000" flipH="1" flipV="1">
            <a:off x="2713832" y="5358606"/>
            <a:ext cx="17145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>
            <a:off x="3429000" y="6072188"/>
            <a:ext cx="25003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V="1">
            <a:off x="3571875" y="4786313"/>
            <a:ext cx="1785938" cy="12858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26"/>
          <p:cNvSpPr txBox="1">
            <a:spLocks noChangeArrowheads="1"/>
          </p:cNvSpPr>
          <p:nvPr/>
        </p:nvSpPr>
        <p:spPr bwMode="auto">
          <a:xfrm>
            <a:off x="5572125" y="61214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T [°C]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46" name="Szövegdoboz 26"/>
          <p:cNvSpPr txBox="1">
            <a:spLocks noChangeArrowheads="1"/>
          </p:cNvSpPr>
          <p:nvPr/>
        </p:nvSpPr>
        <p:spPr bwMode="auto">
          <a:xfrm>
            <a:off x="2928938" y="442912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U [V]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48" name="Egyenes összekötő 47"/>
          <p:cNvCxnSpPr/>
          <p:nvPr/>
        </p:nvCxnSpPr>
        <p:spPr>
          <a:xfrm rot="5400000" flipH="1" flipV="1">
            <a:off x="4568825" y="5505450"/>
            <a:ext cx="115093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rot="10800000" flipH="1" flipV="1">
            <a:off x="3559175" y="4929188"/>
            <a:ext cx="1584325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zövegdoboz 26"/>
          <p:cNvSpPr txBox="1">
            <a:spLocks noChangeArrowheads="1"/>
          </p:cNvSpPr>
          <p:nvPr/>
        </p:nvSpPr>
        <p:spPr bwMode="auto">
          <a:xfrm>
            <a:off x="4857750" y="6024563"/>
            <a:ext cx="714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100°C</a:t>
            </a:r>
            <a:endParaRPr lang="hu-HU" sz="1100" baseline="-25000">
              <a:latin typeface="Calibri" pitchFamily="34" charset="0"/>
            </a:endParaRPr>
          </a:p>
        </p:txBody>
      </p:sp>
      <p:cxnSp>
        <p:nvCxnSpPr>
          <p:cNvPr id="52" name="Egyenes összekötő 51"/>
          <p:cNvCxnSpPr/>
          <p:nvPr/>
        </p:nvCxnSpPr>
        <p:spPr>
          <a:xfrm rot="5400000" flipH="1" flipV="1">
            <a:off x="4088607" y="5801519"/>
            <a:ext cx="53975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 rot="10800000" flipH="1" flipV="1">
            <a:off x="3565525" y="5500688"/>
            <a:ext cx="792163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zövegdoboz 26"/>
          <p:cNvSpPr txBox="1">
            <a:spLocks noChangeArrowheads="1"/>
          </p:cNvSpPr>
          <p:nvPr/>
        </p:nvSpPr>
        <p:spPr bwMode="auto">
          <a:xfrm>
            <a:off x="4000500" y="6024563"/>
            <a:ext cx="714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50°C</a:t>
            </a:r>
            <a:endParaRPr lang="hu-HU" sz="1100" baseline="-25000">
              <a:latin typeface="Calibri" pitchFamily="34" charset="0"/>
            </a:endParaRPr>
          </a:p>
        </p:txBody>
      </p:sp>
      <p:sp>
        <p:nvSpPr>
          <p:cNvPr id="55" name="Szövegdoboz 26"/>
          <p:cNvSpPr txBox="1">
            <a:spLocks noChangeArrowheads="1"/>
          </p:cNvSpPr>
          <p:nvPr/>
        </p:nvSpPr>
        <p:spPr bwMode="auto">
          <a:xfrm>
            <a:off x="3143250" y="4786313"/>
            <a:ext cx="500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5V</a:t>
            </a:r>
            <a:endParaRPr lang="hu-HU" sz="1100" baseline="-25000">
              <a:latin typeface="Calibri" pitchFamily="34" charset="0"/>
            </a:endParaRPr>
          </a:p>
        </p:txBody>
      </p:sp>
      <p:sp>
        <p:nvSpPr>
          <p:cNvPr id="56" name="Szövegdoboz 26"/>
          <p:cNvSpPr txBox="1">
            <a:spLocks noChangeArrowheads="1"/>
          </p:cNvSpPr>
          <p:nvPr/>
        </p:nvSpPr>
        <p:spPr bwMode="auto">
          <a:xfrm>
            <a:off x="3143250" y="5357813"/>
            <a:ext cx="500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2,5V</a:t>
            </a:r>
            <a:endParaRPr lang="hu-HU" sz="1100" baseline="-25000">
              <a:latin typeface="Calibri" pitchFamily="34" charset="0"/>
            </a:endParaRPr>
          </a:p>
        </p:txBody>
      </p:sp>
      <p:sp>
        <p:nvSpPr>
          <p:cNvPr id="57" name="Szövegdoboz 26"/>
          <p:cNvSpPr txBox="1">
            <a:spLocks noChangeArrowheads="1"/>
          </p:cNvSpPr>
          <p:nvPr/>
        </p:nvSpPr>
        <p:spPr bwMode="auto">
          <a:xfrm>
            <a:off x="5072063" y="4500563"/>
            <a:ext cx="1357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>
                <a:latin typeface="Calibri" pitchFamily="34" charset="0"/>
              </a:rPr>
              <a:t>1/20 [V/°C]</a:t>
            </a:r>
            <a:endParaRPr lang="hu-HU" sz="1100" baseline="-25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hu-HU" sz="18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000" dirty="0" smtClean="0"/>
          </a:p>
          <a:p>
            <a:pPr lvl="1" eaLnBrk="1" hangingPunct="1">
              <a:defRPr/>
            </a:pP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e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ellenőrzőjel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  érzékelő szerv kimenő jele. Általában nem ugyanaz a fizikai mennyiség, mint a szabályozott jellemző</a:t>
            </a:r>
          </a:p>
          <a:p>
            <a:pPr lvl="2" eaLnBrk="1" hangingPunct="1">
              <a:defRPr/>
            </a:pPr>
            <a:r>
              <a:rPr lang="hu-HU" sz="1000" dirty="0" smtClean="0"/>
              <a:t>Az érzékelő a szabályozott jellemző értékét általában (vele arányos) villamos jellé alakítja, adott átviteli tényezővel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 szenzor: 0 – 100 °C  hőmérséklet tartományt 0 – 5V kimenő jellel reprezentál, 1/20 [V/°C] átviteli tényezővel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a</a:t>
            </a:r>
            <a:r>
              <a:rPr lang="hu-HU" sz="1200" dirty="0" smtClean="0"/>
              <a:t> 	: </a:t>
            </a:r>
            <a:r>
              <a:rPr lang="hu-HU" sz="1200" b="1" u="sng" dirty="0" smtClean="0"/>
              <a:t>alapjel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szabályozott jellemző kívánt értékét - azaz az alapértéket - ezzel a jellel állítjuk be. Az ellenőrző jellel azonos fizikai dimenziójú, de az alapértékkel általában nem.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előző 0 – 5V kimeneti jelű hőmérséklet szenzornál 2,5V alapjel, 50°C alapértéknek felel meg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r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rendelkezőjel</a:t>
            </a:r>
            <a:endParaRPr lang="hu-HU" sz="1200" b="1" u="sng" dirty="0" smtClean="0"/>
          </a:p>
          <a:p>
            <a:pPr lvl="1" eaLnBrk="1" hangingPunct="1">
              <a:buFont typeface="Arial" charset="0"/>
              <a:buNone/>
              <a:defRPr/>
            </a:pPr>
            <a:r>
              <a:rPr lang="hu-HU" sz="1200" dirty="0" smtClean="0"/>
              <a:t>	Az alapjel és az </a:t>
            </a:r>
            <a:r>
              <a:rPr lang="hu-HU" sz="1200" dirty="0" err="1" smtClean="0"/>
              <a:t>ellenőrzőjel</a:t>
            </a:r>
            <a:r>
              <a:rPr lang="hu-HU" sz="1200" dirty="0" smtClean="0"/>
              <a:t> különbsége: </a:t>
            </a:r>
            <a:r>
              <a:rPr lang="hu-HU" sz="1200" dirty="0" err="1" smtClean="0"/>
              <a:t>x</a:t>
            </a:r>
            <a:r>
              <a:rPr lang="hu-HU" sz="1200" baseline="-25000" dirty="0" err="1" smtClean="0"/>
              <a:t>r</a:t>
            </a:r>
            <a:r>
              <a:rPr lang="hu-HU" sz="1200" dirty="0" smtClean="0"/>
              <a:t> = </a:t>
            </a:r>
            <a:r>
              <a:rPr lang="hu-HU" sz="1200" dirty="0" err="1" smtClean="0"/>
              <a:t>x</a:t>
            </a:r>
            <a:r>
              <a:rPr lang="hu-HU" sz="1200" baseline="-25000" dirty="0" err="1" smtClean="0"/>
              <a:t>a</a:t>
            </a:r>
            <a:r>
              <a:rPr lang="hu-HU" sz="1200" dirty="0" smtClean="0"/>
              <a:t> - </a:t>
            </a:r>
            <a:r>
              <a:rPr lang="hu-HU" sz="1200" dirty="0" err="1" smtClean="0"/>
              <a:t>x</a:t>
            </a:r>
            <a:r>
              <a:rPr lang="hu-HU" sz="1200" baseline="-25000" dirty="0" err="1" smtClean="0"/>
              <a:t>e</a:t>
            </a:r>
            <a:r>
              <a:rPr lang="hu-HU" sz="1200" dirty="0" smtClean="0"/>
              <a:t> 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b</a:t>
            </a:r>
            <a:r>
              <a:rPr lang="hu-HU" sz="1200" dirty="0" smtClean="0"/>
              <a:t> 	: </a:t>
            </a:r>
            <a:r>
              <a:rPr lang="hu-HU" sz="1200" b="1" u="sng" dirty="0" err="1" smtClean="0"/>
              <a:t>beavatkozójel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 szabályozandó folyamatba beavatkozó szerv működtető jele. </a:t>
            </a:r>
          </a:p>
          <a:p>
            <a:pPr lvl="2" eaLnBrk="1" hangingPunct="1">
              <a:defRPr/>
            </a:pPr>
            <a:r>
              <a:rPr lang="hu-HU" sz="1000" dirty="0" smtClean="0"/>
              <a:t>Egy pneumatikus munkahengernél a légnyomás, egy elektromos fűtőszálnál a rajta átfolyó áram</a:t>
            </a:r>
            <a:endParaRPr lang="hu-HU" sz="1200" dirty="0" smtClean="0"/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m</a:t>
            </a:r>
            <a:r>
              <a:rPr lang="hu-HU" sz="1200" dirty="0" smtClean="0"/>
              <a:t>	: </a:t>
            </a:r>
            <a:r>
              <a:rPr lang="hu-HU" sz="1200" b="1" u="sng" dirty="0" smtClean="0"/>
              <a:t>módosított jellemző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 a fizikai mennyiség amellyel hatni tudunk a szabályozott jellemzőre, amely leginkább alkalmas a szabályozott jellemző befolyásolására.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hőmérsékletszabályozásnál a fűtő/hűtő-teljesítmény, fordulatszám-szabályozásnál a motor tápfeszültsége </a:t>
            </a:r>
            <a:r>
              <a:rPr lang="hu-HU" sz="1000" dirty="0" err="1" smtClean="0"/>
              <a:t>stb</a:t>
            </a:r>
            <a:r>
              <a:rPr lang="hu-HU" sz="1000" dirty="0" smtClean="0"/>
              <a:t>…</a:t>
            </a:r>
          </a:p>
          <a:p>
            <a:pPr lvl="1" eaLnBrk="1" hangingPunct="1">
              <a:defRPr/>
            </a:pPr>
            <a:r>
              <a:rPr lang="hu-HU" sz="1200" dirty="0" err="1" smtClean="0"/>
              <a:t>x</a:t>
            </a:r>
            <a:r>
              <a:rPr lang="hu-HU" sz="1200" baseline="-25000" dirty="0" err="1" smtClean="0"/>
              <a:t>z</a:t>
            </a:r>
            <a:r>
              <a:rPr lang="hu-HU" sz="1200" dirty="0" smtClean="0"/>
              <a:t>	: </a:t>
            </a:r>
            <a:r>
              <a:rPr lang="hu-HU" sz="1200" b="1" u="sng" dirty="0" smtClean="0"/>
              <a:t>zavaró jellemző(k)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Azok a hatások, melyek befolyásolják a szabályozott jellemzőt de nincsenek az irányítóberendezés felügyelete alatt. </a:t>
            </a:r>
          </a:p>
          <a:p>
            <a:pPr lvl="2" eaLnBrk="1" hangingPunct="1">
              <a:defRPr/>
            </a:pPr>
            <a:r>
              <a:rPr lang="hu-HU" sz="1000" dirty="0" err="1" smtClean="0"/>
              <a:t>Pl</a:t>
            </a:r>
            <a:r>
              <a:rPr lang="hu-HU" sz="1000" dirty="0" smtClean="0"/>
              <a:t>: hőmérsékletszabályozásnál a környezeti hőmérsékletingadozás, fordulatszám-szabályozásnál a változó motorterhelés</a:t>
            </a:r>
          </a:p>
          <a:p>
            <a:pPr lvl="2" eaLnBrk="1" hangingPunct="1">
              <a:defRPr/>
            </a:pPr>
            <a:endParaRPr lang="hu-HU" sz="1200" dirty="0" smtClean="0"/>
          </a:p>
          <a:p>
            <a:pPr lvl="2" eaLnBrk="1" hangingPunct="1">
              <a:buFont typeface="Arial" charset="0"/>
              <a:buNone/>
              <a:defRPr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74365-213D-4DE2-BDC2-5FF6C97C4923}" type="slidenum">
              <a:rPr lang="hu-HU"/>
              <a:pPr>
                <a:defRPr/>
              </a:pPr>
              <a:t>29</a:t>
            </a:fld>
            <a:endParaRPr lang="hu-HU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000125"/>
            <a:ext cx="58023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>
                <a:cs typeface="Times New Roman" pitchFamily="18" charset="0"/>
              </a:rPr>
              <a:t>Tananyag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Bevezetés, az irányítástechnika alapfogalmai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Matematikai alapok, dinamikus rendszerek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Lineáris rendszerek építőelemei, folytonos idejű folyamatok leírása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Lineáris folytonos idejű rendszerek stabilitása, minőségi jellemzők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Diszkrét idejű folyamatok rendszertechnikai leírása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Diszkrét idejű rendszerek stabilitása, minőségi jellemzők  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Lineáris tagok jelátvivő tulajdonságai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Lineáris szabályozás stabilitása, vizsgálati módszerek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Szabályzási kör </a:t>
            </a:r>
            <a:r>
              <a:rPr lang="hu-HU" dirty="0" err="1" smtClean="0">
                <a:cs typeface="Times New Roman" pitchFamily="18" charset="0"/>
              </a:rPr>
              <a:t>zavarelhárítási</a:t>
            </a:r>
            <a:r>
              <a:rPr lang="hu-HU" dirty="0" smtClean="0">
                <a:cs typeface="Times New Roman" pitchFamily="18" charset="0"/>
              </a:rPr>
              <a:t> tulajdonságai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Szabályzási kör szintézise, kompenzációs szabályzók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Mintavételes rendszerek tulajdonságai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Digitális irányító rendszerek tervezése, felépítése, komponensei, sajátosságai</a:t>
            </a:r>
          </a:p>
          <a:p>
            <a:pPr lvl="1" eaLnBrk="1" hangingPunct="1">
              <a:defRPr/>
            </a:pPr>
            <a:r>
              <a:rPr lang="hu-HU" dirty="0" smtClean="0">
                <a:cs typeface="Times New Roman" pitchFamily="18" charset="0"/>
              </a:rPr>
              <a:t>Digitális jelformálás, jelfeldolgozás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6970B-F406-4C7D-B780-D61AD8AEEBBD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600" smtClean="0"/>
              <a:t>Angolszász nyelvterületen a magyar szabványtól eltérő jelöléseket használnak</a:t>
            </a:r>
            <a:endParaRPr lang="hu-HU" sz="1500" smtClean="0"/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s</a:t>
            </a:r>
            <a:r>
              <a:rPr lang="hu-HU" sz="1100" smtClean="0"/>
              <a:t>    - szabályozott jellemző		y   - plant output, controlled variable 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m</a:t>
            </a:r>
            <a:r>
              <a:rPr lang="hu-HU" sz="1100" smtClean="0"/>
              <a:t>   - módosított jellemző		u</a:t>
            </a:r>
            <a:r>
              <a:rPr lang="hu-HU" sz="1100" baseline="-25000" smtClean="0"/>
              <a:t>p</a:t>
            </a:r>
            <a:r>
              <a:rPr lang="hu-HU" sz="1100" smtClean="0"/>
              <a:t> - plant input, manipulated variable	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z</a:t>
            </a:r>
            <a:r>
              <a:rPr lang="hu-HU" sz="1100" smtClean="0"/>
              <a:t>    - zavaró jel		d   - disturbance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e</a:t>
            </a:r>
            <a:r>
              <a:rPr lang="hu-HU" sz="1100" smtClean="0"/>
              <a:t>    - ellenőrző jel		y</a:t>
            </a:r>
            <a:r>
              <a:rPr lang="hu-HU" sz="1100" baseline="-25000" smtClean="0"/>
              <a:t>m</a:t>
            </a:r>
            <a:r>
              <a:rPr lang="hu-HU" sz="1100" smtClean="0"/>
              <a:t> - measured output, sensor output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s,a</a:t>
            </a:r>
            <a:r>
              <a:rPr lang="hu-HU" sz="1100" smtClean="0"/>
              <a:t>  - alapérték		y</a:t>
            </a:r>
            <a:r>
              <a:rPr lang="hu-HU" sz="1100" baseline="-25000" smtClean="0"/>
              <a:t>d</a:t>
            </a:r>
            <a:r>
              <a:rPr lang="hu-HU" sz="1100" smtClean="0"/>
              <a:t>  - desired plant output</a:t>
            </a:r>
            <a:endParaRPr lang="hu-HU" sz="1100" baseline="-25000" smtClean="0"/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a</a:t>
            </a:r>
            <a:r>
              <a:rPr lang="hu-HU" sz="1100" smtClean="0"/>
              <a:t>    - alapjel			r    - reference signal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r</a:t>
            </a:r>
            <a:r>
              <a:rPr lang="hu-HU" sz="1100" smtClean="0"/>
              <a:t>    - rendelkező jel		e   - indicated error</a:t>
            </a:r>
          </a:p>
          <a:p>
            <a:pPr lvl="2" eaLnBrk="1" hangingPunct="1"/>
            <a:r>
              <a:rPr lang="hu-HU" sz="1100" smtClean="0"/>
              <a:t>x</a:t>
            </a:r>
            <a:r>
              <a:rPr lang="hu-HU" sz="1100" baseline="-25000" smtClean="0"/>
              <a:t>b </a:t>
            </a:r>
            <a:r>
              <a:rPr lang="hu-HU" sz="1100" smtClean="0"/>
              <a:t>   - beavatkozó jel		u   - control signal, actuator input</a:t>
            </a:r>
          </a:p>
          <a:p>
            <a:pPr lvl="2" eaLnBrk="1" hangingPunct="1"/>
            <a:endParaRPr lang="hu-HU" sz="1100" smtClean="0"/>
          </a:p>
          <a:p>
            <a:pPr lvl="1" eaLnBrk="1" hangingPunct="1"/>
            <a:endParaRPr lang="hu-HU" sz="1200" smtClean="0"/>
          </a:p>
          <a:p>
            <a:pPr lvl="1" eaLnBrk="1" hangingPunct="1"/>
            <a:endParaRPr lang="hu-HU" sz="1200" smtClean="0"/>
          </a:p>
          <a:p>
            <a:pPr lvl="1" eaLnBrk="1" hangingPunct="1"/>
            <a:endParaRPr lang="hu-HU" sz="12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>
              <a:buFont typeface="Arial" charset="0"/>
              <a:buNone/>
            </a:pPr>
            <a:endParaRPr lang="hu-HU" sz="11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728CC-FC56-4570-A4C5-98B8F5B941B5}" type="slidenum">
              <a:rPr lang="hu-HU"/>
              <a:pPr>
                <a:defRPr/>
              </a:pPr>
              <a:t>30</a:t>
            </a:fld>
            <a:endParaRPr lang="hu-H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513" y="3189288"/>
            <a:ext cx="58864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4860925"/>
            <a:ext cx="59721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églalap 38"/>
          <p:cNvSpPr/>
          <p:nvPr/>
        </p:nvSpPr>
        <p:spPr>
          <a:xfrm>
            <a:off x="3929063" y="1571625"/>
            <a:ext cx="2928937" cy="164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működése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0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/>
            <a:r>
              <a:rPr lang="hu-HU" sz="1400" smtClean="0"/>
              <a:t>Ha a szabályozott jellemző pontosan megegyezik a célkitűzéssel: x</a:t>
            </a:r>
            <a:r>
              <a:rPr lang="hu-HU" sz="1400" baseline="-25000" smtClean="0"/>
              <a:t>s</a:t>
            </a:r>
            <a:r>
              <a:rPr lang="hu-HU" sz="1400" smtClean="0"/>
              <a:t> = x</a:t>
            </a:r>
            <a:r>
              <a:rPr lang="hu-HU" sz="1400" baseline="-25000" smtClean="0"/>
              <a:t>s,a</a:t>
            </a:r>
          </a:p>
          <a:p>
            <a:pPr lvl="2" eaLnBrk="1" hangingPunct="1"/>
            <a:r>
              <a:rPr lang="hu-HU" sz="1200" smtClean="0"/>
              <a:t>Nem kell a folyamatba beavatkozni, elértük a szabályozási célt </a:t>
            </a:r>
            <a:r>
              <a:rPr lang="hu-HU" sz="1200" smtClean="0">
                <a:solidFill>
                  <a:srgbClr val="0070C0"/>
                </a:solidFill>
              </a:rPr>
              <a:t>(T = 50°C)</a:t>
            </a:r>
            <a:endParaRPr lang="hu-HU" sz="1200" smtClean="0"/>
          </a:p>
          <a:p>
            <a:pPr lvl="2" eaLnBrk="1" hangingPunct="1"/>
            <a:r>
              <a:rPr lang="hu-HU" sz="1200" smtClean="0"/>
              <a:t>Az alapjel és az alapérték közti kapcsolatot az érzékelő átviteli tényezője határozza meg</a:t>
            </a:r>
          </a:p>
          <a:p>
            <a:pPr lvl="1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7B3EEE-1402-4956-9617-B009A7E4AB20}" type="slidenum">
              <a:rPr lang="hu-HU"/>
              <a:pPr>
                <a:defRPr/>
              </a:pPr>
              <a:t>31</a:t>
            </a:fld>
            <a:endParaRPr lang="hu-HU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1857375" y="1500188"/>
            <a:ext cx="58023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26"/>
          <p:cNvSpPr txBox="1">
            <a:spLocks noChangeArrowheads="1"/>
          </p:cNvSpPr>
          <p:nvPr/>
        </p:nvSpPr>
        <p:spPr bwMode="auto">
          <a:xfrm>
            <a:off x="4357688" y="3071813"/>
            <a:ext cx="1071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1/20 [V/°C]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zövegdoboz 26"/>
          <p:cNvSpPr txBox="1">
            <a:spLocks noChangeArrowheads="1"/>
          </p:cNvSpPr>
          <p:nvPr/>
        </p:nvSpPr>
        <p:spPr bwMode="auto">
          <a:xfrm>
            <a:off x="7000875" y="207168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50°C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zövegdoboz 26"/>
          <p:cNvSpPr txBox="1">
            <a:spLocks noChangeArrowheads="1"/>
          </p:cNvSpPr>
          <p:nvPr/>
        </p:nvSpPr>
        <p:spPr bwMode="auto">
          <a:xfrm>
            <a:off x="3714750" y="2571750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Szövegdoboz 26"/>
          <p:cNvSpPr txBox="1">
            <a:spLocks noChangeArrowheads="1"/>
          </p:cNvSpPr>
          <p:nvPr/>
        </p:nvSpPr>
        <p:spPr bwMode="auto">
          <a:xfrm>
            <a:off x="1500188" y="1897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Szövegdoboz 26"/>
          <p:cNvSpPr txBox="1">
            <a:spLocks noChangeArrowheads="1"/>
          </p:cNvSpPr>
          <p:nvPr/>
        </p:nvSpPr>
        <p:spPr bwMode="auto">
          <a:xfrm>
            <a:off x="2286000" y="1643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0V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működése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0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/>
            <a:r>
              <a:rPr lang="hu-HU" sz="1400" smtClean="0"/>
              <a:t>Ha a szabályozott jellemző pontosan megegyezik a célkitűzéssel: x</a:t>
            </a:r>
            <a:r>
              <a:rPr lang="hu-HU" sz="1400" baseline="-25000" smtClean="0"/>
              <a:t>s</a:t>
            </a:r>
            <a:r>
              <a:rPr lang="hu-HU" sz="1400" smtClean="0"/>
              <a:t> = x</a:t>
            </a:r>
            <a:r>
              <a:rPr lang="hu-HU" sz="1400" baseline="-25000" smtClean="0"/>
              <a:t>s,a</a:t>
            </a:r>
          </a:p>
          <a:p>
            <a:pPr lvl="2" eaLnBrk="1" hangingPunct="1"/>
            <a:r>
              <a:rPr lang="hu-HU" sz="1200" smtClean="0"/>
              <a:t>Nem kell a folyamatba beavatkozni, elértük a szabályozási célt </a:t>
            </a:r>
            <a:r>
              <a:rPr lang="hu-HU" sz="1200" smtClean="0">
                <a:solidFill>
                  <a:srgbClr val="0070C0"/>
                </a:solidFill>
              </a:rPr>
              <a:t>(T = 50°C)</a:t>
            </a:r>
            <a:endParaRPr lang="hu-HU" sz="1200" smtClean="0"/>
          </a:p>
          <a:p>
            <a:pPr lvl="2" eaLnBrk="1" hangingPunct="1"/>
            <a:r>
              <a:rPr lang="hu-HU" sz="1200" smtClean="0"/>
              <a:t>Az alapjel és az alapérték közti kapcsolatot az érzékelő átviteli tényezője határozza meg</a:t>
            </a:r>
          </a:p>
          <a:p>
            <a:pPr lvl="1" eaLnBrk="1" hangingPunct="1"/>
            <a:r>
              <a:rPr lang="hu-HU" sz="1400" smtClean="0"/>
              <a:t>Ha a szabályozott jellemző nagyobb az előírt értéknél</a:t>
            </a:r>
          </a:p>
          <a:p>
            <a:pPr lvl="2" eaLnBrk="1" hangingPunct="1"/>
            <a:r>
              <a:rPr lang="hu-HU" sz="1200" smtClean="0"/>
              <a:t>A rendelkezőjel negatív lesz, jelzi, hogy csökkenteni kell a beavatkozást </a:t>
            </a:r>
            <a:r>
              <a:rPr lang="hu-HU" sz="1200" smtClean="0">
                <a:solidFill>
                  <a:srgbClr val="0070C0"/>
                </a:solidFill>
              </a:rPr>
              <a:t>(csökkenteni kell a fűtőszál áramát)</a:t>
            </a:r>
            <a:endParaRPr lang="hu-HU" sz="1200" smtClean="0"/>
          </a:p>
          <a:p>
            <a:pPr lvl="2" eaLnBrk="1" hangingPunct="1"/>
            <a:r>
              <a:rPr lang="hu-HU" sz="1200" smtClean="0"/>
              <a:t>A szabályzó a beavatkozó szerven keresztül csökkenti a beavatkozás mértékét </a:t>
            </a:r>
            <a:r>
              <a:rPr lang="hu-HU" sz="1200" smtClean="0">
                <a:solidFill>
                  <a:srgbClr val="0070C0"/>
                </a:solidFill>
              </a:rPr>
              <a:t>(csökken a fűtőteljesítmény)</a:t>
            </a:r>
          </a:p>
          <a:p>
            <a:pPr lvl="2" eaLnBrk="1" hangingPunct="1"/>
            <a:r>
              <a:rPr lang="hu-HU" sz="1200" smtClean="0"/>
              <a:t>Csökken a szabályozott jellemző értéke </a:t>
            </a:r>
            <a:r>
              <a:rPr lang="hu-HU" sz="1200" smtClean="0">
                <a:solidFill>
                  <a:srgbClr val="0070C0"/>
                </a:solidFill>
              </a:rPr>
              <a:t>(csökken a hőmérséklet)</a:t>
            </a:r>
          </a:p>
          <a:p>
            <a:pPr lvl="1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02650-F1B6-4F63-90FE-3F6775BA80CD}" type="slidenum">
              <a:rPr lang="hu-HU"/>
              <a:pPr>
                <a:defRPr/>
              </a:pPr>
              <a:t>32</a:t>
            </a:fld>
            <a:endParaRPr lang="hu-HU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1857375" y="1500188"/>
            <a:ext cx="58023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26"/>
          <p:cNvSpPr txBox="1">
            <a:spLocks noChangeArrowheads="1"/>
          </p:cNvSpPr>
          <p:nvPr/>
        </p:nvSpPr>
        <p:spPr bwMode="auto">
          <a:xfrm>
            <a:off x="4357688" y="3071813"/>
            <a:ext cx="1071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1/20 [V/°C]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zövegdoboz 26"/>
          <p:cNvSpPr txBox="1">
            <a:spLocks noChangeArrowheads="1"/>
          </p:cNvSpPr>
          <p:nvPr/>
        </p:nvSpPr>
        <p:spPr bwMode="auto">
          <a:xfrm>
            <a:off x="7000875" y="207168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60°C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zövegdoboz 26"/>
          <p:cNvSpPr txBox="1">
            <a:spLocks noChangeArrowheads="1"/>
          </p:cNvSpPr>
          <p:nvPr/>
        </p:nvSpPr>
        <p:spPr bwMode="auto">
          <a:xfrm>
            <a:off x="3714750" y="2571750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3V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Szövegdoboz 26"/>
          <p:cNvSpPr txBox="1">
            <a:spLocks noChangeArrowheads="1"/>
          </p:cNvSpPr>
          <p:nvPr/>
        </p:nvSpPr>
        <p:spPr bwMode="auto">
          <a:xfrm>
            <a:off x="1500188" y="1897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Szövegdoboz 26"/>
          <p:cNvSpPr txBox="1">
            <a:spLocks noChangeArrowheads="1"/>
          </p:cNvSpPr>
          <p:nvPr/>
        </p:nvSpPr>
        <p:spPr bwMode="auto">
          <a:xfrm>
            <a:off x="2286000" y="1643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-0,5V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működése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0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/>
            <a:r>
              <a:rPr lang="hu-HU" sz="1400" smtClean="0"/>
              <a:t>Ha a szabályozott jellemző pontosan megegyezik a célkitűzéssel: x</a:t>
            </a:r>
            <a:r>
              <a:rPr lang="hu-HU" sz="1400" baseline="-25000" smtClean="0"/>
              <a:t>s</a:t>
            </a:r>
            <a:r>
              <a:rPr lang="hu-HU" sz="1400" smtClean="0"/>
              <a:t> = x</a:t>
            </a:r>
            <a:r>
              <a:rPr lang="hu-HU" sz="1400" baseline="-25000" smtClean="0"/>
              <a:t>s,a</a:t>
            </a:r>
          </a:p>
          <a:p>
            <a:pPr lvl="2" eaLnBrk="1" hangingPunct="1"/>
            <a:r>
              <a:rPr lang="hu-HU" sz="1200" smtClean="0"/>
              <a:t>Nem kell a folyamatba beavatkozni, elértük a szabályozási célt </a:t>
            </a:r>
            <a:r>
              <a:rPr lang="hu-HU" sz="1200" smtClean="0">
                <a:solidFill>
                  <a:srgbClr val="0070C0"/>
                </a:solidFill>
              </a:rPr>
              <a:t>(T = 50°C)</a:t>
            </a:r>
          </a:p>
          <a:p>
            <a:pPr lvl="2" eaLnBrk="1" hangingPunct="1"/>
            <a:r>
              <a:rPr lang="hu-HU" sz="1200" smtClean="0"/>
              <a:t>Az alapjel és az alapérték közti kapcsolatot az érzékelő átviteli tényezője határozza meg</a:t>
            </a:r>
          </a:p>
          <a:p>
            <a:pPr lvl="1" eaLnBrk="1" hangingPunct="1"/>
            <a:r>
              <a:rPr lang="hu-HU" sz="1400" smtClean="0"/>
              <a:t>Ha a szabályozott jellemző nagyobb az előírt értéknél</a:t>
            </a:r>
          </a:p>
          <a:p>
            <a:pPr lvl="2" eaLnBrk="1" hangingPunct="1"/>
            <a:r>
              <a:rPr lang="hu-HU" sz="1200" smtClean="0"/>
              <a:t>A rendelkezőjel negatív lesz, jelzi, hogy csökkenteni kell a beavatkozást </a:t>
            </a:r>
            <a:r>
              <a:rPr lang="hu-HU" sz="1200" smtClean="0">
                <a:solidFill>
                  <a:srgbClr val="0070C0"/>
                </a:solidFill>
              </a:rPr>
              <a:t>(csökkenteni kell a fűtőszál áramát)</a:t>
            </a:r>
            <a:endParaRPr lang="hu-HU" sz="1200" smtClean="0"/>
          </a:p>
          <a:p>
            <a:pPr lvl="2" eaLnBrk="1" hangingPunct="1"/>
            <a:r>
              <a:rPr lang="hu-HU" sz="1200" smtClean="0"/>
              <a:t>A szabályzó a beavatkozó szerven keresztül csökkenti a beavatkozás mértékét </a:t>
            </a:r>
            <a:r>
              <a:rPr lang="hu-HU" sz="1200" smtClean="0">
                <a:solidFill>
                  <a:srgbClr val="0070C0"/>
                </a:solidFill>
              </a:rPr>
              <a:t>(csökken a fűtőteljesítmény)</a:t>
            </a:r>
          </a:p>
          <a:p>
            <a:pPr lvl="2" eaLnBrk="1" hangingPunct="1"/>
            <a:r>
              <a:rPr lang="hu-HU" sz="1200" smtClean="0"/>
              <a:t>Csökken a szabályozott jellemző értéke </a:t>
            </a:r>
            <a:r>
              <a:rPr lang="hu-HU" sz="1200" smtClean="0">
                <a:solidFill>
                  <a:srgbClr val="0070C0"/>
                </a:solidFill>
              </a:rPr>
              <a:t>(csökken a hőmérséklet)</a:t>
            </a:r>
          </a:p>
          <a:p>
            <a:pPr lvl="1" eaLnBrk="1" hangingPunct="1"/>
            <a:r>
              <a:rPr lang="hu-HU" sz="1400" smtClean="0"/>
              <a:t>Ha a szabályozott jellemző kisebb az előírt értéknél</a:t>
            </a:r>
          </a:p>
          <a:p>
            <a:pPr lvl="2" eaLnBrk="1" hangingPunct="1"/>
            <a:r>
              <a:rPr lang="hu-HU" sz="1200" smtClean="0"/>
              <a:t>A rendelkezőjel pozitívlesz, jelzi, hogy növelni kell a beavatkozást </a:t>
            </a:r>
            <a:r>
              <a:rPr lang="hu-HU" sz="1200" smtClean="0">
                <a:solidFill>
                  <a:srgbClr val="0070C0"/>
                </a:solidFill>
              </a:rPr>
              <a:t>(növelni kell a fűtőszál áramát)</a:t>
            </a:r>
            <a:endParaRPr lang="hu-HU" sz="1200" smtClean="0"/>
          </a:p>
          <a:p>
            <a:pPr lvl="2" eaLnBrk="1" hangingPunct="1"/>
            <a:r>
              <a:rPr lang="hu-HU" sz="1200" smtClean="0"/>
              <a:t>A szabályzó a beavatkozó szerven keresztül növeli a beavatkozás mértékét </a:t>
            </a:r>
            <a:r>
              <a:rPr lang="hu-HU" sz="1200" smtClean="0">
                <a:solidFill>
                  <a:srgbClr val="0070C0"/>
                </a:solidFill>
              </a:rPr>
              <a:t>(nő a fűtőteljesítmény)</a:t>
            </a:r>
            <a:endParaRPr lang="hu-HU" sz="1200" smtClean="0"/>
          </a:p>
          <a:p>
            <a:pPr lvl="2" eaLnBrk="1" hangingPunct="1"/>
            <a:r>
              <a:rPr lang="hu-HU" sz="1200" smtClean="0"/>
              <a:t>Nő a szabályozott jellemző értéke </a:t>
            </a:r>
            <a:r>
              <a:rPr lang="hu-HU" sz="1200" smtClean="0">
                <a:solidFill>
                  <a:srgbClr val="0070C0"/>
                </a:solidFill>
              </a:rPr>
              <a:t>(nő a hőmérséklet)</a:t>
            </a:r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DCC4FB-BCC7-46F5-A182-70B1DDFE8990}" type="slidenum">
              <a:rPr lang="hu-HU"/>
              <a:pPr>
                <a:defRPr/>
              </a:pPr>
              <a:t>33</a:t>
            </a:fld>
            <a:endParaRPr lang="hu-HU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1857375" y="1500188"/>
            <a:ext cx="58023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26"/>
          <p:cNvSpPr txBox="1">
            <a:spLocks noChangeArrowheads="1"/>
          </p:cNvSpPr>
          <p:nvPr/>
        </p:nvSpPr>
        <p:spPr bwMode="auto">
          <a:xfrm>
            <a:off x="4357688" y="3071813"/>
            <a:ext cx="1071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1/20 [V/°C]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zövegdoboz 26"/>
          <p:cNvSpPr txBox="1">
            <a:spLocks noChangeArrowheads="1"/>
          </p:cNvSpPr>
          <p:nvPr/>
        </p:nvSpPr>
        <p:spPr bwMode="auto">
          <a:xfrm>
            <a:off x="7000875" y="207168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40°C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zövegdoboz 26"/>
          <p:cNvSpPr txBox="1">
            <a:spLocks noChangeArrowheads="1"/>
          </p:cNvSpPr>
          <p:nvPr/>
        </p:nvSpPr>
        <p:spPr bwMode="auto">
          <a:xfrm>
            <a:off x="3714750" y="2571750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Szövegdoboz 26"/>
          <p:cNvSpPr txBox="1">
            <a:spLocks noChangeArrowheads="1"/>
          </p:cNvSpPr>
          <p:nvPr/>
        </p:nvSpPr>
        <p:spPr bwMode="auto">
          <a:xfrm>
            <a:off x="1500188" y="1897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2,5V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Szövegdoboz 26"/>
          <p:cNvSpPr txBox="1">
            <a:spLocks noChangeArrowheads="1"/>
          </p:cNvSpPr>
          <p:nvPr/>
        </p:nvSpPr>
        <p:spPr bwMode="auto">
          <a:xfrm>
            <a:off x="2286000" y="1643063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70C0"/>
                </a:solidFill>
                <a:latin typeface="Calibri" pitchFamily="34" charset="0"/>
              </a:rPr>
              <a:t>+0,5V</a:t>
            </a:r>
            <a:endParaRPr lang="hu-HU" sz="1000" baseline="-250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működése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000" smtClean="0"/>
          </a:p>
          <a:p>
            <a:pPr lvl="1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1" eaLnBrk="1" hangingPunct="1"/>
            <a:r>
              <a:rPr lang="hu-HU" sz="1400" smtClean="0"/>
              <a:t>Szabályozásnál  a visszacsatolás mindig negatív</a:t>
            </a:r>
          </a:p>
          <a:p>
            <a:pPr lvl="1" eaLnBrk="1" hangingPunct="1"/>
            <a:r>
              <a:rPr lang="hu-HU" sz="1400" smtClean="0"/>
              <a:t>A rendelkező jelet különbségképzővel állítjuk elő, ha a szabályozási körben minden szerv pozitív működésű vagy páros számú olyan szerv van, amely negatív működésű</a:t>
            </a:r>
          </a:p>
          <a:p>
            <a:pPr lvl="2" eaLnBrk="1" hangingPunct="1"/>
            <a:r>
              <a:rPr lang="hu-HU" sz="1200" smtClean="0"/>
              <a:t>Ellenkező esetben összeadóval</a:t>
            </a:r>
          </a:p>
          <a:p>
            <a:pPr lvl="1" eaLnBrk="1" hangingPunct="1"/>
            <a:r>
              <a:rPr lang="hu-HU" sz="1400" smtClean="0"/>
              <a:t>Megjegyzés:</a:t>
            </a:r>
          </a:p>
          <a:p>
            <a:pPr lvl="2" eaLnBrk="1" hangingPunct="1"/>
            <a:r>
              <a:rPr lang="hu-HU" sz="1200" smtClean="0"/>
              <a:t>Pozitív működésű egy szerv - ha növekvő bemenőjelre növekvő kimenőjellel válaszol.</a:t>
            </a:r>
          </a:p>
          <a:p>
            <a:pPr lvl="2" eaLnBrk="1" hangingPunct="1"/>
            <a:r>
              <a:rPr lang="hu-HU" sz="1200" smtClean="0"/>
              <a:t>Negatív működésű egy szerv - ha növekvő bemenőjelre csökkenő kimenőjellel válaszol.</a:t>
            </a:r>
          </a:p>
          <a:p>
            <a:pPr lvl="1" eaLnBrk="1" hangingPunct="1"/>
            <a:endParaRPr lang="hu-HU" sz="1400" smtClean="0"/>
          </a:p>
          <a:p>
            <a:pPr lvl="1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20FB95-B27A-4CD8-86A5-3DBC0E96EC59}" type="slidenum">
              <a:rPr lang="hu-HU"/>
              <a:pPr>
                <a:defRPr/>
              </a:pPr>
              <a:t>34</a:t>
            </a:fld>
            <a:endParaRPr lang="hu-HU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1857375" y="1500188"/>
            <a:ext cx="58023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3789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4BB2A7-7476-4B44-B3C7-3BCBB3CACB7C}" type="slidenum">
              <a:rPr lang="hu-HU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37893" name="Szövegdoboz 7"/>
          <p:cNvSpPr txBox="1">
            <a:spLocks noChangeArrowheads="1"/>
          </p:cNvSpPr>
          <p:nvPr/>
        </p:nvSpPr>
        <p:spPr bwMode="auto">
          <a:xfrm>
            <a:off x="1857375" y="2000250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37894" name="Szövegdoboz 8"/>
          <p:cNvSpPr txBox="1">
            <a:spLocks noChangeArrowheads="1"/>
          </p:cNvSpPr>
          <p:nvPr/>
        </p:nvSpPr>
        <p:spPr bwMode="auto">
          <a:xfrm>
            <a:off x="6215063" y="2000250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2571750"/>
            <a:ext cx="3952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2571750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Szövegdoboz 20"/>
          <p:cNvSpPr txBox="1">
            <a:spLocks noChangeArrowheads="1"/>
          </p:cNvSpPr>
          <p:nvPr/>
        </p:nvSpPr>
        <p:spPr bwMode="auto">
          <a:xfrm>
            <a:off x="142875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37899" name="Szövegdoboz 21"/>
          <p:cNvSpPr txBox="1">
            <a:spLocks noChangeArrowheads="1"/>
          </p:cNvSpPr>
          <p:nvPr/>
        </p:nvSpPr>
        <p:spPr bwMode="auto">
          <a:xfrm>
            <a:off x="4071938" y="2000250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1" name="Szövegdoboz 25"/>
          <p:cNvSpPr txBox="1">
            <a:spLocks noChangeArrowheads="1"/>
          </p:cNvSpPr>
          <p:nvPr/>
        </p:nvSpPr>
        <p:spPr bwMode="auto">
          <a:xfrm>
            <a:off x="3571875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37902" name="Szövegdoboz 26"/>
          <p:cNvSpPr txBox="1">
            <a:spLocks noChangeArrowheads="1"/>
          </p:cNvSpPr>
          <p:nvPr/>
        </p:nvSpPr>
        <p:spPr bwMode="auto">
          <a:xfrm>
            <a:off x="571500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37903" name="Szövegdoboz 27"/>
          <p:cNvSpPr txBox="1">
            <a:spLocks noChangeArrowheads="1"/>
          </p:cNvSpPr>
          <p:nvPr/>
        </p:nvSpPr>
        <p:spPr bwMode="auto">
          <a:xfrm>
            <a:off x="8143875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2571750"/>
            <a:ext cx="431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550150" y="3262313"/>
            <a:ext cx="13319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3927475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3929063"/>
            <a:ext cx="2808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74687" y="3316288"/>
            <a:ext cx="1223963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909" name="Szövegdoboz 15"/>
          <p:cNvSpPr txBox="1">
            <a:spLocks noChangeArrowheads="1"/>
          </p:cNvSpPr>
          <p:nvPr/>
        </p:nvSpPr>
        <p:spPr bwMode="auto">
          <a:xfrm>
            <a:off x="4071938" y="3357563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2428875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911" name="Szövegdoboz 25"/>
          <p:cNvSpPr txBox="1">
            <a:spLocks noChangeArrowheads="1"/>
          </p:cNvSpPr>
          <p:nvPr/>
        </p:nvSpPr>
        <p:spPr bwMode="auto">
          <a:xfrm>
            <a:off x="85725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7912" name="Szövegdoboz 25"/>
          <p:cNvSpPr txBox="1">
            <a:spLocks noChangeArrowheads="1"/>
          </p:cNvSpPr>
          <p:nvPr/>
        </p:nvSpPr>
        <p:spPr bwMode="auto">
          <a:xfrm>
            <a:off x="1214438" y="26209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2428875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25368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915" name="Szövegdoboz 26"/>
          <p:cNvSpPr txBox="1">
            <a:spLocks noChangeArrowheads="1"/>
          </p:cNvSpPr>
          <p:nvPr/>
        </p:nvSpPr>
        <p:spPr bwMode="auto">
          <a:xfrm>
            <a:off x="57150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a</a:t>
            </a:r>
          </a:p>
        </p:txBody>
      </p:sp>
      <p:sp>
        <p:nvSpPr>
          <p:cNvPr id="37916" name="Szövegdoboz 26"/>
          <p:cNvSpPr txBox="1">
            <a:spLocks noChangeArrowheads="1"/>
          </p:cNvSpPr>
          <p:nvPr/>
        </p:nvSpPr>
        <p:spPr bwMode="auto">
          <a:xfrm>
            <a:off x="1214438" y="29289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397AC1-B9C5-4867-84C5-5E2585F4F5AE}" type="slidenum">
              <a:rPr lang="hu-HU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38916" name="Szövegdoboz 7"/>
          <p:cNvSpPr txBox="1">
            <a:spLocks noChangeArrowheads="1"/>
          </p:cNvSpPr>
          <p:nvPr/>
        </p:nvSpPr>
        <p:spPr bwMode="auto">
          <a:xfrm>
            <a:off x="1857375" y="2000250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38917" name="Szövegdoboz 8"/>
          <p:cNvSpPr txBox="1">
            <a:spLocks noChangeArrowheads="1"/>
          </p:cNvSpPr>
          <p:nvPr/>
        </p:nvSpPr>
        <p:spPr bwMode="auto">
          <a:xfrm>
            <a:off x="6215063" y="2000250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2571750"/>
            <a:ext cx="3952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2571750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Szövegdoboz 20"/>
          <p:cNvSpPr txBox="1">
            <a:spLocks noChangeArrowheads="1"/>
          </p:cNvSpPr>
          <p:nvPr/>
        </p:nvSpPr>
        <p:spPr bwMode="auto">
          <a:xfrm>
            <a:off x="142875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38922" name="Szövegdoboz 21"/>
          <p:cNvSpPr txBox="1">
            <a:spLocks noChangeArrowheads="1"/>
          </p:cNvSpPr>
          <p:nvPr/>
        </p:nvSpPr>
        <p:spPr bwMode="auto">
          <a:xfrm>
            <a:off x="4071938" y="2000250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Szövegdoboz 25"/>
          <p:cNvSpPr txBox="1">
            <a:spLocks noChangeArrowheads="1"/>
          </p:cNvSpPr>
          <p:nvPr/>
        </p:nvSpPr>
        <p:spPr bwMode="auto">
          <a:xfrm>
            <a:off x="3571875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38925" name="Szövegdoboz 26"/>
          <p:cNvSpPr txBox="1">
            <a:spLocks noChangeArrowheads="1"/>
          </p:cNvSpPr>
          <p:nvPr/>
        </p:nvSpPr>
        <p:spPr bwMode="auto">
          <a:xfrm>
            <a:off x="571500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38926" name="Szövegdoboz 27"/>
          <p:cNvSpPr txBox="1">
            <a:spLocks noChangeArrowheads="1"/>
          </p:cNvSpPr>
          <p:nvPr/>
        </p:nvSpPr>
        <p:spPr bwMode="auto">
          <a:xfrm>
            <a:off x="8143875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2571750"/>
            <a:ext cx="431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550150" y="3262313"/>
            <a:ext cx="13319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3927475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3929063"/>
            <a:ext cx="2808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74687" y="3316288"/>
            <a:ext cx="1223963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932" name="Szövegdoboz 15"/>
          <p:cNvSpPr txBox="1">
            <a:spLocks noChangeArrowheads="1"/>
          </p:cNvSpPr>
          <p:nvPr/>
        </p:nvSpPr>
        <p:spPr bwMode="auto">
          <a:xfrm>
            <a:off x="4071938" y="3357563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2428875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934" name="Szövegdoboz 25"/>
          <p:cNvSpPr txBox="1">
            <a:spLocks noChangeArrowheads="1"/>
          </p:cNvSpPr>
          <p:nvPr/>
        </p:nvSpPr>
        <p:spPr bwMode="auto">
          <a:xfrm>
            <a:off x="85725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8935" name="Szövegdoboz 25"/>
          <p:cNvSpPr txBox="1">
            <a:spLocks noChangeArrowheads="1"/>
          </p:cNvSpPr>
          <p:nvPr/>
        </p:nvSpPr>
        <p:spPr bwMode="auto">
          <a:xfrm>
            <a:off x="1214438" y="26209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2428875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25368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938" name="Szövegdoboz 26"/>
          <p:cNvSpPr txBox="1">
            <a:spLocks noChangeArrowheads="1"/>
          </p:cNvSpPr>
          <p:nvPr/>
        </p:nvSpPr>
        <p:spPr bwMode="auto">
          <a:xfrm>
            <a:off x="57150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a</a:t>
            </a:r>
          </a:p>
        </p:txBody>
      </p:sp>
      <p:sp>
        <p:nvSpPr>
          <p:cNvPr id="38939" name="Szövegdoboz 26"/>
          <p:cNvSpPr txBox="1">
            <a:spLocks noChangeArrowheads="1"/>
          </p:cNvSpPr>
          <p:nvPr/>
        </p:nvSpPr>
        <p:spPr bwMode="auto">
          <a:xfrm>
            <a:off x="1214438" y="29289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e</a:t>
            </a:r>
          </a:p>
        </p:txBody>
      </p:sp>
      <p:pic>
        <p:nvPicPr>
          <p:cNvPr id="38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071688"/>
            <a:ext cx="111283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143125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2" name="Picture 4"/>
          <p:cNvPicPr>
            <a:picLocks noChangeAspect="1" noChangeArrowheads="1"/>
          </p:cNvPicPr>
          <p:nvPr/>
        </p:nvPicPr>
        <p:blipFill>
          <a:blip r:embed="rId4" cstate="print"/>
          <a:srcRect b="11758"/>
          <a:stretch>
            <a:fillRect/>
          </a:stretch>
        </p:blipFill>
        <p:spPr bwMode="auto">
          <a:xfrm>
            <a:off x="4286250" y="3429000"/>
            <a:ext cx="1143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680" t="1680" r="1680" b="3360"/>
          <a:stretch>
            <a:fillRect/>
          </a:stretch>
        </p:blipFill>
        <p:spPr>
          <a:xfrm>
            <a:off x="2143125" y="2073275"/>
            <a:ext cx="1069975" cy="1050925"/>
          </a:xfrm>
          <a:noFill/>
        </p:spPr>
      </p:pic>
      <p:sp>
        <p:nvSpPr>
          <p:cNvPr id="37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38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38946" name="Szövegdoboz 7"/>
          <p:cNvSpPr txBox="1">
            <a:spLocks noChangeArrowheads="1"/>
          </p:cNvSpPr>
          <p:nvPr/>
        </p:nvSpPr>
        <p:spPr bwMode="auto">
          <a:xfrm>
            <a:off x="2000250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Szabályzó berendezés</a:t>
            </a:r>
          </a:p>
        </p:txBody>
      </p:sp>
      <p:sp>
        <p:nvSpPr>
          <p:cNvPr id="38947" name="Szövegdoboz 7"/>
          <p:cNvSpPr txBox="1">
            <a:spLocks noChangeArrowheads="1"/>
          </p:cNvSpPr>
          <p:nvPr/>
        </p:nvSpPr>
        <p:spPr bwMode="auto">
          <a:xfrm>
            <a:off x="414337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38948" name="Szövegdoboz 7"/>
          <p:cNvSpPr txBox="1">
            <a:spLocks noChangeArrowheads="1"/>
          </p:cNvSpPr>
          <p:nvPr/>
        </p:nvSpPr>
        <p:spPr bwMode="auto">
          <a:xfrm>
            <a:off x="629602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sp>
        <p:nvSpPr>
          <p:cNvPr id="38949" name="Szövegdoboz 7"/>
          <p:cNvSpPr txBox="1">
            <a:spLocks noChangeArrowheads="1"/>
          </p:cNvSpPr>
          <p:nvPr/>
        </p:nvSpPr>
        <p:spPr bwMode="auto">
          <a:xfrm>
            <a:off x="4143375" y="450056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Érzékelő szerv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3993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87585-4AB7-49F3-9B92-6B4F61BCE415}" type="slidenum">
              <a:rPr lang="hu-HU"/>
              <a:pPr>
                <a:defRPr/>
              </a:pPr>
              <a:t>37</a:t>
            </a:fld>
            <a:endParaRPr lang="hu-HU" dirty="0"/>
          </a:p>
        </p:txBody>
      </p:sp>
      <p:sp>
        <p:nvSpPr>
          <p:cNvPr id="39941" name="Szövegdoboz 7"/>
          <p:cNvSpPr txBox="1">
            <a:spLocks noChangeArrowheads="1"/>
          </p:cNvSpPr>
          <p:nvPr/>
        </p:nvSpPr>
        <p:spPr bwMode="auto">
          <a:xfrm>
            <a:off x="1857375" y="2000250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39942" name="Szövegdoboz 8"/>
          <p:cNvSpPr txBox="1">
            <a:spLocks noChangeArrowheads="1"/>
          </p:cNvSpPr>
          <p:nvPr/>
        </p:nvSpPr>
        <p:spPr bwMode="auto">
          <a:xfrm>
            <a:off x="6215063" y="2000250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2571750"/>
            <a:ext cx="3952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2571750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Szövegdoboz 20"/>
          <p:cNvSpPr txBox="1">
            <a:spLocks noChangeArrowheads="1"/>
          </p:cNvSpPr>
          <p:nvPr/>
        </p:nvSpPr>
        <p:spPr bwMode="auto">
          <a:xfrm>
            <a:off x="142875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39947" name="Szövegdoboz 21"/>
          <p:cNvSpPr txBox="1">
            <a:spLocks noChangeArrowheads="1"/>
          </p:cNvSpPr>
          <p:nvPr/>
        </p:nvSpPr>
        <p:spPr bwMode="auto">
          <a:xfrm>
            <a:off x="4071938" y="2000250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9" name="Szövegdoboz 25"/>
          <p:cNvSpPr txBox="1">
            <a:spLocks noChangeArrowheads="1"/>
          </p:cNvSpPr>
          <p:nvPr/>
        </p:nvSpPr>
        <p:spPr bwMode="auto">
          <a:xfrm>
            <a:off x="3571875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39950" name="Szövegdoboz 26"/>
          <p:cNvSpPr txBox="1">
            <a:spLocks noChangeArrowheads="1"/>
          </p:cNvSpPr>
          <p:nvPr/>
        </p:nvSpPr>
        <p:spPr bwMode="auto">
          <a:xfrm>
            <a:off x="571500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39951" name="Szövegdoboz 27"/>
          <p:cNvSpPr txBox="1">
            <a:spLocks noChangeArrowheads="1"/>
          </p:cNvSpPr>
          <p:nvPr/>
        </p:nvSpPr>
        <p:spPr bwMode="auto">
          <a:xfrm>
            <a:off x="8143875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2571750"/>
            <a:ext cx="431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550150" y="3262313"/>
            <a:ext cx="13319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3927475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3929063"/>
            <a:ext cx="2808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74687" y="3316288"/>
            <a:ext cx="1223963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957" name="Szövegdoboz 15"/>
          <p:cNvSpPr txBox="1">
            <a:spLocks noChangeArrowheads="1"/>
          </p:cNvSpPr>
          <p:nvPr/>
        </p:nvSpPr>
        <p:spPr bwMode="auto">
          <a:xfrm>
            <a:off x="4071938" y="3357563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2428875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9959" name="Szövegdoboz 25"/>
          <p:cNvSpPr txBox="1">
            <a:spLocks noChangeArrowheads="1"/>
          </p:cNvSpPr>
          <p:nvPr/>
        </p:nvSpPr>
        <p:spPr bwMode="auto">
          <a:xfrm>
            <a:off x="85725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9960" name="Szövegdoboz 25"/>
          <p:cNvSpPr txBox="1">
            <a:spLocks noChangeArrowheads="1"/>
          </p:cNvSpPr>
          <p:nvPr/>
        </p:nvSpPr>
        <p:spPr bwMode="auto">
          <a:xfrm>
            <a:off x="1214438" y="26209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2428875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25368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9963" name="Szövegdoboz 26"/>
          <p:cNvSpPr txBox="1">
            <a:spLocks noChangeArrowheads="1"/>
          </p:cNvSpPr>
          <p:nvPr/>
        </p:nvSpPr>
        <p:spPr bwMode="auto">
          <a:xfrm>
            <a:off x="57150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a</a:t>
            </a:r>
          </a:p>
        </p:txBody>
      </p:sp>
      <p:sp>
        <p:nvSpPr>
          <p:cNvPr id="39964" name="Szövegdoboz 26"/>
          <p:cNvSpPr txBox="1">
            <a:spLocks noChangeArrowheads="1"/>
          </p:cNvSpPr>
          <p:nvPr/>
        </p:nvSpPr>
        <p:spPr bwMode="auto">
          <a:xfrm>
            <a:off x="1214438" y="29289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e</a:t>
            </a:r>
          </a:p>
        </p:txBody>
      </p:sp>
      <p:pic>
        <p:nvPicPr>
          <p:cNvPr id="39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071688"/>
            <a:ext cx="1328737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3"/>
          <p:cNvPicPr>
            <a:picLocks noChangeAspect="1" noChangeArrowheads="1"/>
          </p:cNvPicPr>
          <p:nvPr/>
        </p:nvPicPr>
        <p:blipFill>
          <a:blip r:embed="rId3" cstate="print"/>
          <a:srcRect l="1364" r="1364"/>
          <a:stretch>
            <a:fillRect/>
          </a:stretch>
        </p:blipFill>
        <p:spPr bwMode="auto">
          <a:xfrm>
            <a:off x="4094163" y="2071688"/>
            <a:ext cx="15271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463" y="2000250"/>
            <a:ext cx="1525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3400425"/>
            <a:ext cx="12858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9" name="Szövegdoboz 7"/>
          <p:cNvSpPr txBox="1">
            <a:spLocks noChangeArrowheads="1"/>
          </p:cNvSpPr>
          <p:nvPr/>
        </p:nvSpPr>
        <p:spPr bwMode="auto">
          <a:xfrm>
            <a:off x="2000250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Szabályzó berendezés</a:t>
            </a:r>
          </a:p>
        </p:txBody>
      </p:sp>
      <p:sp>
        <p:nvSpPr>
          <p:cNvPr id="39970" name="Szövegdoboz 7"/>
          <p:cNvSpPr txBox="1">
            <a:spLocks noChangeArrowheads="1"/>
          </p:cNvSpPr>
          <p:nvPr/>
        </p:nvSpPr>
        <p:spPr bwMode="auto">
          <a:xfrm>
            <a:off x="414337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39971" name="Szövegdoboz 7"/>
          <p:cNvSpPr txBox="1">
            <a:spLocks noChangeArrowheads="1"/>
          </p:cNvSpPr>
          <p:nvPr/>
        </p:nvSpPr>
        <p:spPr bwMode="auto">
          <a:xfrm>
            <a:off x="629602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sp>
        <p:nvSpPr>
          <p:cNvPr id="39972" name="Szövegdoboz 7"/>
          <p:cNvSpPr txBox="1">
            <a:spLocks noChangeArrowheads="1"/>
          </p:cNvSpPr>
          <p:nvPr/>
        </p:nvSpPr>
        <p:spPr bwMode="auto">
          <a:xfrm>
            <a:off x="4143375" y="450056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Érzékelő szerv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4096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471315-4029-4D36-AB36-F043083267E3}" type="slidenum">
              <a:rPr lang="hu-HU"/>
              <a:pPr>
                <a:defRPr/>
              </a:pPr>
              <a:t>38</a:t>
            </a:fld>
            <a:endParaRPr lang="hu-HU" dirty="0"/>
          </a:p>
        </p:txBody>
      </p:sp>
      <p:sp>
        <p:nvSpPr>
          <p:cNvPr id="40965" name="Szövegdoboz 7"/>
          <p:cNvSpPr txBox="1">
            <a:spLocks noChangeArrowheads="1"/>
          </p:cNvSpPr>
          <p:nvPr/>
        </p:nvSpPr>
        <p:spPr bwMode="auto">
          <a:xfrm>
            <a:off x="1857375" y="2000250"/>
            <a:ext cx="1643063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Szabályzó</a:t>
            </a:r>
          </a:p>
          <a:p>
            <a:pPr algn="ctr"/>
            <a:r>
              <a:rPr lang="hu-HU" sz="1400">
                <a:latin typeface="Calibri" pitchFamily="34" charset="0"/>
              </a:rPr>
              <a:t> berendezés</a:t>
            </a:r>
          </a:p>
        </p:txBody>
      </p:sp>
      <p:sp>
        <p:nvSpPr>
          <p:cNvPr id="40966" name="Szövegdoboz 8"/>
          <p:cNvSpPr txBox="1">
            <a:spLocks noChangeArrowheads="1"/>
          </p:cNvSpPr>
          <p:nvPr/>
        </p:nvSpPr>
        <p:spPr bwMode="auto">
          <a:xfrm>
            <a:off x="6215063" y="2000250"/>
            <a:ext cx="15716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Irányított</a:t>
            </a:r>
          </a:p>
          <a:p>
            <a:pPr algn="ctr"/>
            <a:r>
              <a:rPr lang="hu-HU" sz="1400">
                <a:latin typeface="Calibri" pitchFamily="34" charset="0"/>
              </a:rPr>
              <a:t> szakasz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47713" y="2571750"/>
            <a:ext cx="3952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643563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786688" y="2571750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Szövegdoboz 20"/>
          <p:cNvSpPr txBox="1">
            <a:spLocks noChangeArrowheads="1"/>
          </p:cNvSpPr>
          <p:nvPr/>
        </p:nvSpPr>
        <p:spPr bwMode="auto">
          <a:xfrm>
            <a:off x="142875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r</a:t>
            </a:r>
          </a:p>
        </p:txBody>
      </p:sp>
      <p:sp useBgFill="1">
        <p:nvSpPr>
          <p:cNvPr id="40971" name="Szövegdoboz 21"/>
          <p:cNvSpPr txBox="1">
            <a:spLocks noChangeArrowheads="1"/>
          </p:cNvSpPr>
          <p:nvPr/>
        </p:nvSpPr>
        <p:spPr bwMode="auto">
          <a:xfrm>
            <a:off x="4071938" y="2000250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Beavatkozó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500438" y="2571750"/>
            <a:ext cx="576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3" name="Szövegdoboz 25"/>
          <p:cNvSpPr txBox="1">
            <a:spLocks noChangeArrowheads="1"/>
          </p:cNvSpPr>
          <p:nvPr/>
        </p:nvSpPr>
        <p:spPr bwMode="auto">
          <a:xfrm>
            <a:off x="3571875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b</a:t>
            </a:r>
          </a:p>
        </p:txBody>
      </p:sp>
      <p:sp>
        <p:nvSpPr>
          <p:cNvPr id="40974" name="Szövegdoboz 26"/>
          <p:cNvSpPr txBox="1">
            <a:spLocks noChangeArrowheads="1"/>
          </p:cNvSpPr>
          <p:nvPr/>
        </p:nvSpPr>
        <p:spPr bwMode="auto">
          <a:xfrm>
            <a:off x="571500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40975" name="Szövegdoboz 27"/>
          <p:cNvSpPr txBox="1">
            <a:spLocks noChangeArrowheads="1"/>
          </p:cNvSpPr>
          <p:nvPr/>
        </p:nvSpPr>
        <p:spPr bwMode="auto">
          <a:xfrm>
            <a:off x="8143875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s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1428750" y="2571750"/>
            <a:ext cx="431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5400000">
            <a:off x="7550150" y="3262313"/>
            <a:ext cx="13319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rot="10800000">
            <a:off x="5659438" y="3927475"/>
            <a:ext cx="2555875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>
            <a:off x="1285875" y="3929063"/>
            <a:ext cx="28082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>
            <a:off x="674687" y="3316288"/>
            <a:ext cx="1223963" cy="1588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981" name="Szövegdoboz 15"/>
          <p:cNvSpPr txBox="1">
            <a:spLocks noChangeArrowheads="1"/>
          </p:cNvSpPr>
          <p:nvPr/>
        </p:nvSpPr>
        <p:spPr bwMode="auto">
          <a:xfrm>
            <a:off x="4071938" y="3357563"/>
            <a:ext cx="1571625" cy="114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1400">
                <a:latin typeface="Calibri" pitchFamily="34" charset="0"/>
              </a:rPr>
              <a:t>Érzékelő</a:t>
            </a:r>
          </a:p>
          <a:p>
            <a:pPr algn="ctr"/>
            <a:r>
              <a:rPr lang="hu-HU" sz="1400">
                <a:latin typeface="Calibri" pitchFamily="34" charset="0"/>
              </a:rPr>
              <a:t> szerv</a:t>
            </a:r>
          </a:p>
        </p:txBody>
      </p:sp>
      <p:sp>
        <p:nvSpPr>
          <p:cNvPr id="27" name="Folyamatábra: Összegzés 26"/>
          <p:cNvSpPr/>
          <p:nvPr/>
        </p:nvSpPr>
        <p:spPr>
          <a:xfrm>
            <a:off x="1143000" y="2428875"/>
            <a:ext cx="285750" cy="2857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983" name="Szövegdoboz 25"/>
          <p:cNvSpPr txBox="1">
            <a:spLocks noChangeArrowheads="1"/>
          </p:cNvSpPr>
          <p:nvPr/>
        </p:nvSpPr>
        <p:spPr bwMode="auto">
          <a:xfrm>
            <a:off x="857250" y="22860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+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40984" name="Szövegdoboz 25"/>
          <p:cNvSpPr txBox="1">
            <a:spLocks noChangeArrowheads="1"/>
          </p:cNvSpPr>
          <p:nvPr/>
        </p:nvSpPr>
        <p:spPr bwMode="auto">
          <a:xfrm>
            <a:off x="1214438" y="26209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-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33" name="Kör 32"/>
          <p:cNvSpPr/>
          <p:nvPr/>
        </p:nvSpPr>
        <p:spPr>
          <a:xfrm>
            <a:off x="1143000" y="2428875"/>
            <a:ext cx="285750" cy="285750"/>
          </a:xfrm>
          <a:prstGeom prst="pie">
            <a:avLst>
              <a:gd name="adj1" fmla="val 2812233"/>
              <a:gd name="adj2" fmla="val 798537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8185150" y="25368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0987" name="Szövegdoboz 26"/>
          <p:cNvSpPr txBox="1">
            <a:spLocks noChangeArrowheads="1"/>
          </p:cNvSpPr>
          <p:nvPr/>
        </p:nvSpPr>
        <p:spPr bwMode="auto">
          <a:xfrm>
            <a:off x="571500" y="22637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a</a:t>
            </a:r>
          </a:p>
        </p:txBody>
      </p:sp>
      <p:sp>
        <p:nvSpPr>
          <p:cNvPr id="40988" name="Szövegdoboz 26"/>
          <p:cNvSpPr txBox="1">
            <a:spLocks noChangeArrowheads="1"/>
          </p:cNvSpPr>
          <p:nvPr/>
        </p:nvSpPr>
        <p:spPr bwMode="auto">
          <a:xfrm>
            <a:off x="1214438" y="29289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x</a:t>
            </a:r>
            <a:r>
              <a:rPr lang="hu-HU" sz="1400" baseline="-25000">
                <a:latin typeface="Calibri" pitchFamily="34" charset="0"/>
              </a:rPr>
              <a:t>e</a:t>
            </a:r>
          </a:p>
        </p:txBody>
      </p:sp>
      <p:pic>
        <p:nvPicPr>
          <p:cNvPr id="40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071688"/>
            <a:ext cx="12493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357563"/>
            <a:ext cx="15716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25" y="2071688"/>
            <a:ext cx="16113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2071688"/>
            <a:ext cx="1574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artalom helye 2"/>
          <p:cNvSpPr txBox="1">
            <a:spLocks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Szabályzási példák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0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sp>
        <p:nvSpPr>
          <p:cNvPr id="40994" name="Szövegdoboz 7"/>
          <p:cNvSpPr txBox="1">
            <a:spLocks noChangeArrowheads="1"/>
          </p:cNvSpPr>
          <p:nvPr/>
        </p:nvSpPr>
        <p:spPr bwMode="auto">
          <a:xfrm>
            <a:off x="2000250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Szabályzó berendezés</a:t>
            </a:r>
          </a:p>
        </p:txBody>
      </p:sp>
      <p:sp>
        <p:nvSpPr>
          <p:cNvPr id="40995" name="Szövegdoboz 7"/>
          <p:cNvSpPr txBox="1">
            <a:spLocks noChangeArrowheads="1"/>
          </p:cNvSpPr>
          <p:nvPr/>
        </p:nvSpPr>
        <p:spPr bwMode="auto">
          <a:xfrm>
            <a:off x="414337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Beavatkozó szerv</a:t>
            </a:r>
          </a:p>
        </p:txBody>
      </p:sp>
      <p:sp>
        <p:nvSpPr>
          <p:cNvPr id="40996" name="Szövegdoboz 7"/>
          <p:cNvSpPr txBox="1">
            <a:spLocks noChangeArrowheads="1"/>
          </p:cNvSpPr>
          <p:nvPr/>
        </p:nvSpPr>
        <p:spPr bwMode="auto">
          <a:xfrm>
            <a:off x="6296025" y="1785938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Irányított szakasz</a:t>
            </a:r>
          </a:p>
        </p:txBody>
      </p:sp>
      <p:sp>
        <p:nvSpPr>
          <p:cNvPr id="40997" name="Szövegdoboz 7"/>
          <p:cNvSpPr txBox="1">
            <a:spLocks noChangeArrowheads="1"/>
          </p:cNvSpPr>
          <p:nvPr/>
        </p:nvSpPr>
        <p:spPr bwMode="auto">
          <a:xfrm>
            <a:off x="4143375" y="4500563"/>
            <a:ext cx="1419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900">
                <a:latin typeface="Calibri" pitchFamily="34" charset="0"/>
              </a:rPr>
              <a:t>Érzékelő szerv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Irányítások osztályozása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1800" smtClean="0"/>
              <a:t>A szabályozás és vezérlés összehasonlítása</a:t>
            </a:r>
          </a:p>
          <a:p>
            <a:pPr eaLnBrk="1" hangingPunct="1"/>
            <a:endParaRPr lang="hu-HU" sz="1800" smtClean="0"/>
          </a:p>
          <a:p>
            <a:pPr lvl="1" algn="just" eaLnBrk="1" hangingPunct="1"/>
            <a:r>
              <a:rPr lang="hu-HU" sz="1400" smtClean="0"/>
              <a:t>A vezérlés hatáslánca nyitott, a vezérlés eredményéről a vezérlő berendezés nem kap visszajelzést, működését kizárólag a rendelkező jel befolyásolja</a:t>
            </a:r>
          </a:p>
          <a:p>
            <a:pPr lvl="1" algn="just" eaLnBrk="1" hangingPunct="1"/>
            <a:r>
              <a:rPr lang="hu-HU" sz="1400" smtClean="0"/>
              <a:t>A szabályozási rendszer hatáslánca zárt, a szabályzó berendezést működtető rendelkező jel visszajelzést tartalmaz a megelőző beavatkozás eredményéről. A szabályozás a visszacsatolás elve alapján valósul meg. Ha megváltozik az alapjel, vagy a rendszert zavarás éri hibajel alakul ki. A hibajel hatására olyan beavatkozás történik, ami csökkenti a hibajelet.</a:t>
            </a:r>
          </a:p>
          <a:p>
            <a:pPr lvl="1" algn="just" eaLnBrk="1" hangingPunct="1"/>
            <a:r>
              <a:rPr lang="hu-HU" sz="1400" smtClean="0"/>
              <a:t>Vezérléssel csak előre jól ismert zavaró hatások küszöbölhetők ki. Szabályozással lehetőség van minden zavaró jel hatásának kiküszöbölésére.</a:t>
            </a:r>
          </a:p>
          <a:p>
            <a:pPr lvl="1" algn="just" eaLnBrk="1" hangingPunct="1"/>
            <a:r>
              <a:rPr lang="hu-HU" sz="1400" smtClean="0"/>
              <a:t>A vezérlés tervezésénél igen pontosan ismerni kell a rendszer jelátviteli tulajdonságait, mivel a beavatkozás hatásáról nincs visszajelzés. Szabályozásnál a visszacsatolás csökkenti a jelátviteli tulajdonságok hatását.</a:t>
            </a:r>
          </a:p>
          <a:p>
            <a:pPr lvl="1" algn="just" eaLnBrk="1" hangingPunct="1"/>
            <a:r>
              <a:rPr lang="hu-HU" sz="1400" smtClean="0"/>
              <a:t>Stabil irányított folyamatot feltételezve, a vezérlés mindig stabilisan működik, a zárt szabályozás azonban a visszacsatolás hatására instabillá válhat</a:t>
            </a:r>
          </a:p>
          <a:p>
            <a:pPr lvl="4" algn="just" eaLnBrk="1" hangingPunct="1">
              <a:buFont typeface="Arial" charset="0"/>
              <a:buNone/>
            </a:pPr>
            <a:endParaRPr lang="hu-HU" sz="1100" smtClean="0"/>
          </a:p>
          <a:p>
            <a:pPr algn="just" eaLnBrk="1" hangingPunct="1"/>
            <a:r>
              <a:rPr lang="hu-HU" sz="1400" smtClean="0"/>
              <a:t>Nagy irányítási rendszerekben túlnyomó részben szabályzásokkal találkozhatunk</a:t>
            </a:r>
          </a:p>
          <a:p>
            <a:pPr lvl="1" algn="just" eaLnBrk="1" hangingPunct="1"/>
            <a:r>
              <a:rPr lang="hu-HU" sz="1200" smtClean="0"/>
              <a:t>pl. atomerőművek, olajfinomítók, gyártósorok stb.</a:t>
            </a:r>
          </a:p>
          <a:p>
            <a:pPr algn="just" eaLnBrk="1" hangingPunct="1"/>
            <a:r>
              <a:rPr lang="hu-HU" sz="1400" smtClean="0"/>
              <a:t>De igen fontos szerepet kapnak a vezérlések is, főleg a rendszerek indítása és leállítása során</a:t>
            </a:r>
          </a:p>
          <a:p>
            <a:pPr lvl="1" algn="just" eaLnBrk="1" hangingPunct="1"/>
            <a:r>
              <a:rPr lang="hu-HU" sz="1200" smtClean="0"/>
              <a:t>Bonyolult szekvenciális beavatkozás sorozatot kell elvégezni, jól definiált rendszerállapotokban</a:t>
            </a:r>
          </a:p>
          <a:p>
            <a:pPr lvl="1" algn="just" eaLnBrk="1" hangingPunct="1"/>
            <a:r>
              <a:rPr lang="hu-HU" sz="1200" smtClean="0"/>
              <a:t>Ezeket a vezérléseket tipikusan intelligens PLC-kel valósítják meg</a:t>
            </a:r>
          </a:p>
          <a:p>
            <a:pPr lvl="1" algn="just" eaLnBrk="1" hangingPunct="1"/>
            <a:endParaRPr lang="hu-HU" sz="1000" smtClean="0"/>
          </a:p>
          <a:p>
            <a:pPr algn="just" eaLnBrk="1" hangingPunct="1"/>
            <a:endParaRPr lang="hu-HU" sz="14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>
              <a:buFont typeface="Arial" charset="0"/>
              <a:buNone/>
            </a:pPr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A4B4B-C87F-418F-8C1D-FBA7E4792A95}" type="slidenum">
              <a:rPr lang="hu-HU"/>
              <a:pPr>
                <a:defRPr/>
              </a:pPr>
              <a:t>39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dirty="0" smtClean="0"/>
              <a:t>Bevezető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>
                <a:cs typeface="Times New Roman" pitchFamily="18" charset="0"/>
              </a:rPr>
              <a:t>Követelmények</a:t>
            </a:r>
          </a:p>
          <a:p>
            <a:pPr lvl="1" eaLnBrk="1" hangingPunct="1">
              <a:defRPr/>
            </a:pPr>
            <a:r>
              <a:rPr lang="hu-HU" dirty="0">
                <a:cs typeface="Times New Roman" pitchFamily="18" charset="0"/>
              </a:rPr>
              <a:t>Heti óraszámok:</a:t>
            </a:r>
            <a:r>
              <a:rPr lang="hu-HU" dirty="0"/>
              <a:t>  2 óra előadás</a:t>
            </a:r>
          </a:p>
          <a:p>
            <a:pPr lvl="1" eaLnBrk="1" hangingPunct="1">
              <a:defRPr/>
            </a:pPr>
            <a:r>
              <a:rPr lang="hu-HU" dirty="0">
                <a:cs typeface="Times New Roman" pitchFamily="18" charset="0"/>
              </a:rPr>
              <a:t>Számonkérés módja:</a:t>
            </a:r>
            <a:r>
              <a:rPr lang="hu-HU" dirty="0"/>
              <a:t>	</a:t>
            </a:r>
          </a:p>
          <a:p>
            <a:pPr lvl="2" eaLnBrk="1" hangingPunct="1">
              <a:defRPr/>
            </a:pPr>
            <a:r>
              <a:rPr lang="hu-HU" dirty="0"/>
              <a:t>1. ZH:</a:t>
            </a:r>
          </a:p>
          <a:p>
            <a:pPr lvl="3" eaLnBrk="1" hangingPunct="1">
              <a:defRPr/>
            </a:pPr>
            <a:r>
              <a:rPr lang="hu-HU" dirty="0">
                <a:cs typeface="Times New Roman" pitchFamily="18" charset="0"/>
              </a:rPr>
              <a:t>2-6. hét                </a:t>
            </a:r>
            <a:r>
              <a:rPr lang="hu-HU" dirty="0" smtClean="0">
                <a:cs typeface="Times New Roman" pitchFamily="18" charset="0"/>
              </a:rPr>
              <a:t>labor </a:t>
            </a:r>
            <a:r>
              <a:rPr lang="hu-HU" dirty="0" err="1" smtClean="0">
                <a:cs typeface="Times New Roman" pitchFamily="18" charset="0"/>
              </a:rPr>
              <a:t>ZH-k</a:t>
            </a:r>
            <a:endParaRPr lang="hu-HU" dirty="0" smtClean="0">
              <a:cs typeface="Times New Roman" pitchFamily="18" charset="0"/>
            </a:endParaRPr>
          </a:p>
          <a:p>
            <a:pPr lvl="3" eaLnBrk="1" hangingPunct="1">
              <a:defRPr/>
            </a:pPr>
            <a:r>
              <a:rPr lang="hu-HU" dirty="0" smtClean="0">
                <a:cs typeface="Times New Roman" pitchFamily="18" charset="0"/>
              </a:rPr>
              <a:t>7. </a:t>
            </a:r>
            <a:r>
              <a:rPr lang="hu-HU" dirty="0" smtClean="0"/>
              <a:t>h</a:t>
            </a:r>
            <a:r>
              <a:rPr lang="hu-HU" dirty="0" smtClean="0">
                <a:cs typeface="Times New Roman" pitchFamily="18" charset="0"/>
              </a:rPr>
              <a:t>ét 	     on-line tesztkérdések </a:t>
            </a:r>
          </a:p>
          <a:p>
            <a:pPr lvl="2" eaLnBrk="1" hangingPunct="1">
              <a:defRPr/>
            </a:pPr>
            <a:endParaRPr lang="hu-HU" dirty="0">
              <a:cs typeface="Times New Roman" pitchFamily="18" charset="0"/>
            </a:endParaRPr>
          </a:p>
          <a:p>
            <a:pPr lvl="2" eaLnBrk="1" hangingPunct="1">
              <a:defRPr/>
            </a:pPr>
            <a:r>
              <a:rPr lang="hu-HU" dirty="0"/>
              <a:t>2. ZH:</a:t>
            </a:r>
          </a:p>
          <a:p>
            <a:pPr lvl="3" eaLnBrk="1" hangingPunct="1">
              <a:defRPr/>
            </a:pPr>
            <a:r>
              <a:rPr lang="hu-HU" dirty="0">
                <a:cs typeface="Times New Roman" pitchFamily="18" charset="0"/>
              </a:rPr>
              <a:t>7-12. hét             </a:t>
            </a:r>
            <a:r>
              <a:rPr lang="hu-HU" dirty="0" smtClean="0">
                <a:cs typeface="Times New Roman" pitchFamily="18" charset="0"/>
              </a:rPr>
              <a:t>labor </a:t>
            </a:r>
            <a:r>
              <a:rPr lang="hu-HU" dirty="0" err="1" smtClean="0">
                <a:cs typeface="Times New Roman" pitchFamily="18" charset="0"/>
              </a:rPr>
              <a:t>ZH-k</a:t>
            </a:r>
            <a:endParaRPr lang="hu-HU" dirty="0">
              <a:cs typeface="Times New Roman" pitchFamily="18" charset="0"/>
            </a:endParaRPr>
          </a:p>
          <a:p>
            <a:pPr lvl="3" eaLnBrk="1" hangingPunct="1">
              <a:defRPr/>
            </a:pPr>
            <a:r>
              <a:rPr lang="hu-HU" dirty="0">
                <a:cs typeface="Times New Roman" pitchFamily="18" charset="0"/>
              </a:rPr>
              <a:t>13. </a:t>
            </a:r>
            <a:r>
              <a:rPr lang="hu-HU" dirty="0"/>
              <a:t>h</a:t>
            </a:r>
            <a:r>
              <a:rPr lang="hu-HU" dirty="0">
                <a:cs typeface="Times New Roman" pitchFamily="18" charset="0"/>
              </a:rPr>
              <a:t>ét 	    </a:t>
            </a:r>
            <a:r>
              <a:rPr lang="hu-HU" dirty="0" smtClean="0">
                <a:cs typeface="Times New Roman" pitchFamily="18" charset="0"/>
              </a:rPr>
              <a:t>papíros </a:t>
            </a:r>
            <a:r>
              <a:rPr lang="hu-HU" dirty="0" smtClean="0">
                <a:cs typeface="Times New Roman" pitchFamily="18" charset="0"/>
              </a:rPr>
              <a:t>feladatmegoldás </a:t>
            </a:r>
            <a:r>
              <a:rPr lang="hu-HU" dirty="0" err="1">
                <a:cs typeface="Times New Roman" pitchFamily="18" charset="0"/>
              </a:rPr>
              <a:t>max</a:t>
            </a:r>
            <a:r>
              <a:rPr lang="hu-HU" dirty="0">
                <a:cs typeface="Times New Roman" pitchFamily="18" charset="0"/>
              </a:rPr>
              <a:t>. 50% </a:t>
            </a:r>
          </a:p>
          <a:p>
            <a:pPr lvl="2" eaLnBrk="1" hangingPunct="1">
              <a:defRPr/>
            </a:pPr>
            <a:r>
              <a:rPr lang="hu-HU" dirty="0">
                <a:cs typeface="Times New Roman" pitchFamily="18" charset="0"/>
              </a:rPr>
              <a:t>Pót zh-k   –  14. hét </a:t>
            </a:r>
          </a:p>
          <a:p>
            <a:pPr lvl="3" eaLnBrk="1" hangingPunct="1">
              <a:defRPr/>
            </a:pPr>
            <a:r>
              <a:rPr lang="hu-HU" dirty="0" smtClean="0">
                <a:cs typeface="Times New Roman" pitchFamily="18" charset="0"/>
              </a:rPr>
              <a:t>Az elméleti </a:t>
            </a:r>
            <a:r>
              <a:rPr lang="hu-HU" dirty="0" err="1" smtClean="0">
                <a:cs typeface="Times New Roman" pitchFamily="18" charset="0"/>
              </a:rPr>
              <a:t>ZK-k</a:t>
            </a:r>
            <a:r>
              <a:rPr lang="hu-HU" dirty="0" smtClean="0">
                <a:cs typeface="Times New Roman" pitchFamily="18" charset="0"/>
              </a:rPr>
              <a:t> közül 1 db pótolható</a:t>
            </a:r>
          </a:p>
          <a:p>
            <a:pPr lvl="3" eaLnBrk="1" hangingPunct="1">
              <a:defRPr/>
            </a:pPr>
            <a:r>
              <a:rPr lang="hu-HU" dirty="0" smtClean="0">
                <a:cs typeface="Times New Roman" pitchFamily="18" charset="0"/>
              </a:rPr>
              <a:t>A sikertelen labor az évközi jegy pótlón pótolható</a:t>
            </a:r>
            <a:endParaRPr lang="hu-HU" dirty="0">
              <a:cs typeface="Times New Roman" pitchFamily="18" charset="0"/>
            </a:endParaRPr>
          </a:p>
          <a:p>
            <a:pPr lvl="2" eaLnBrk="1" hangingPunct="1">
              <a:defRPr/>
            </a:pPr>
            <a:r>
              <a:rPr lang="hu-HU" dirty="0" smtClean="0">
                <a:cs typeface="Times New Roman" pitchFamily="18" charset="0"/>
              </a:rPr>
              <a:t>Évközi jegy</a:t>
            </a:r>
          </a:p>
          <a:p>
            <a:pPr lvl="3" eaLnBrk="1" hangingPunct="1">
              <a:defRPr/>
            </a:pPr>
            <a:r>
              <a:rPr lang="hu-HU" dirty="0" smtClean="0">
                <a:cs typeface="Times New Roman" pitchFamily="18" charset="0"/>
              </a:rPr>
              <a:t>A </a:t>
            </a:r>
            <a:r>
              <a:rPr lang="hu-HU" dirty="0" err="1" smtClean="0">
                <a:cs typeface="Times New Roman" pitchFamily="18" charset="0"/>
              </a:rPr>
              <a:t>ZH-k</a:t>
            </a:r>
            <a:r>
              <a:rPr lang="hu-HU" dirty="0" smtClean="0">
                <a:cs typeface="Times New Roman" pitchFamily="18" charset="0"/>
              </a:rPr>
              <a:t> és </a:t>
            </a:r>
            <a:r>
              <a:rPr lang="hu-HU" smtClean="0">
                <a:cs typeface="Times New Roman" pitchFamily="18" charset="0"/>
              </a:rPr>
              <a:t>a laborteljesítmény </a:t>
            </a:r>
            <a:r>
              <a:rPr lang="hu-HU" dirty="0" smtClean="0">
                <a:cs typeface="Times New Roman" pitchFamily="18" charset="0"/>
              </a:rPr>
              <a:t>átlagából kerül kialakításra</a:t>
            </a:r>
          </a:p>
          <a:p>
            <a:pPr lvl="3" eaLnBrk="1" hangingPunct="1">
              <a:defRPr/>
            </a:pPr>
            <a:r>
              <a:rPr lang="hu-HU" dirty="0" smtClean="0">
                <a:cs typeface="Times New Roman" pitchFamily="18" charset="0"/>
              </a:rPr>
              <a:t>Évközi jegy pótló – vizsgaidőszak első hetében</a:t>
            </a:r>
            <a:endParaRPr lang="hu-HU" dirty="0"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2B3B37-C0A8-42BF-8DFA-E8A8B17427EE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sz="2000" dirty="0" smtClean="0"/>
              <a:t>Szabályozások osztályozása</a:t>
            </a:r>
          </a:p>
          <a:p>
            <a:pPr lvl="1" eaLnBrk="1" hangingPunct="1">
              <a:defRPr/>
            </a:pPr>
            <a:r>
              <a:rPr lang="hu-HU" sz="1600" dirty="0" smtClean="0"/>
              <a:t>Alapjel szerint</a:t>
            </a:r>
          </a:p>
          <a:p>
            <a:pPr lvl="2" eaLnBrk="1" hangingPunct="1">
              <a:defRPr/>
            </a:pPr>
            <a:r>
              <a:rPr lang="hu-HU" sz="1400" dirty="0" smtClean="0"/>
              <a:t>Értéktartó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A cél, a zavaró hatások ellenére a szabályozott jellemző előírt értéken tartása</a:t>
            </a:r>
          </a:p>
          <a:p>
            <a:pPr lvl="2" eaLnBrk="1" hangingPunct="1">
              <a:defRPr/>
            </a:pPr>
            <a:r>
              <a:rPr lang="hu-HU" sz="1400" dirty="0" smtClean="0"/>
              <a:t>Követő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A cél, hogy a szabályozott jellemző időben változó jelet kövessen</a:t>
            </a:r>
          </a:p>
          <a:p>
            <a:pPr lvl="1" eaLnBrk="1" hangingPunct="1">
              <a:defRPr/>
            </a:pPr>
            <a:r>
              <a:rPr lang="hu-HU" sz="1600" dirty="0" smtClean="0"/>
              <a:t>A jelátvivő tagok matematikai modellje szerint</a:t>
            </a:r>
          </a:p>
          <a:p>
            <a:pPr lvl="2" eaLnBrk="1" hangingPunct="1">
              <a:defRPr/>
            </a:pPr>
            <a:r>
              <a:rPr lang="hu-HU" sz="1400" dirty="0" smtClean="0"/>
              <a:t>Lineáris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Ha a szabályozási kör minden tagjára érvényes a szuperpozíció elve</a:t>
            </a:r>
          </a:p>
          <a:p>
            <a:pPr lvl="2" eaLnBrk="1" hangingPunct="1">
              <a:defRPr/>
            </a:pPr>
            <a:r>
              <a:rPr lang="hu-HU" sz="1400" dirty="0" smtClean="0"/>
              <a:t>Nemlineáris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Ha a szuperpozíció elve a szabályozási kör legalább egy tagjára nem érvényes</a:t>
            </a:r>
          </a:p>
          <a:p>
            <a:pPr lvl="1" eaLnBrk="1" hangingPunct="1">
              <a:defRPr/>
            </a:pPr>
            <a:r>
              <a:rPr lang="hu-HU" sz="1600" dirty="0" smtClean="0"/>
              <a:t>A jelek időbeni viselkedése szerint</a:t>
            </a:r>
          </a:p>
          <a:p>
            <a:pPr lvl="2" eaLnBrk="1" hangingPunct="1">
              <a:defRPr/>
            </a:pPr>
            <a:r>
              <a:rPr lang="hu-HU" sz="1400" dirty="0" smtClean="0"/>
              <a:t>Folytonos idejű (analóg)</a:t>
            </a:r>
          </a:p>
          <a:p>
            <a:pPr lvl="3" eaLnBrk="1" hangingPunct="1">
              <a:defRPr/>
            </a:pPr>
            <a:r>
              <a:rPr lang="hu-HU" sz="1200" dirty="0" smtClean="0"/>
              <a:t>Ha minden jel folyamatos jel</a:t>
            </a:r>
          </a:p>
          <a:p>
            <a:pPr lvl="2" eaLnBrk="1" hangingPunct="1">
              <a:defRPr/>
            </a:pPr>
            <a:r>
              <a:rPr lang="hu-HU" sz="1400" dirty="0" smtClean="0"/>
              <a:t>Diszkrét idejű (mintavételes)</a:t>
            </a:r>
          </a:p>
          <a:p>
            <a:pPr lvl="3" eaLnBrk="1" hangingPunct="1">
              <a:defRPr/>
            </a:pPr>
            <a:r>
              <a:rPr lang="hu-HU" sz="1200" dirty="0" smtClean="0"/>
              <a:t>Ha a jelek szaggatottak </a:t>
            </a:r>
          </a:p>
          <a:p>
            <a:pPr lvl="1" eaLnBrk="1" hangingPunct="1">
              <a:defRPr/>
            </a:pPr>
            <a:r>
              <a:rPr lang="hu-HU" sz="1600" dirty="0" smtClean="0"/>
              <a:t>A jelek értékének meghatározottsága szerint</a:t>
            </a:r>
          </a:p>
          <a:p>
            <a:pPr lvl="2" eaLnBrk="1" hangingPunct="1">
              <a:defRPr/>
            </a:pPr>
            <a:r>
              <a:rPr lang="hu-HU" sz="1400" dirty="0" smtClean="0"/>
              <a:t>Determinisztikus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Ha a szabályozási kör minden jele determinisztikus</a:t>
            </a:r>
          </a:p>
          <a:p>
            <a:pPr lvl="2" eaLnBrk="1" hangingPunct="1">
              <a:defRPr/>
            </a:pPr>
            <a:r>
              <a:rPr lang="hu-HU" sz="1400" dirty="0" smtClean="0"/>
              <a:t>Sztochasztikus szabályozás</a:t>
            </a:r>
          </a:p>
          <a:p>
            <a:pPr lvl="3" eaLnBrk="1" hangingPunct="1">
              <a:defRPr/>
            </a:pPr>
            <a:r>
              <a:rPr lang="hu-HU" sz="1200" dirty="0" smtClean="0"/>
              <a:t>Ha van legalább egy sztochasztikus jel a szabályozási körben</a:t>
            </a:r>
          </a:p>
          <a:p>
            <a:pPr lvl="3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1" eaLnBrk="1" hangingPunct="1">
              <a:defRPr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05F29-3176-411E-99AD-CF96B9B6C6D0}" type="slidenum">
              <a:rPr lang="hu-HU"/>
              <a:pPr>
                <a:defRPr/>
              </a:pPr>
              <a:t>40</a:t>
            </a:fld>
            <a:endParaRPr lang="hu-HU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3884613"/>
            <a:ext cx="21717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260975"/>
            <a:ext cx="217963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Szabályozások osztályozása</a:t>
            </a:r>
          </a:p>
          <a:p>
            <a:pPr lvl="1" eaLnBrk="1" hangingPunct="1"/>
            <a:r>
              <a:rPr lang="hu-HU" sz="1600" smtClean="0"/>
              <a:t>Az alkalmazott szabályozási algoritmus szerint</a:t>
            </a:r>
          </a:p>
          <a:p>
            <a:pPr lvl="2" eaLnBrk="1" hangingPunct="1"/>
            <a:r>
              <a:rPr lang="hu-HU" sz="1400" smtClean="0"/>
              <a:t>Klasszikus szabályozástechnika, lineáris  rendszerek – soros kompenzáció</a:t>
            </a:r>
          </a:p>
          <a:p>
            <a:pPr lvl="3" eaLnBrk="1" hangingPunct="1"/>
            <a:r>
              <a:rPr lang="hu-HU" sz="1200" smtClean="0"/>
              <a:t>P, PI, PD, PID</a:t>
            </a:r>
          </a:p>
          <a:p>
            <a:pPr lvl="2" eaLnBrk="1" hangingPunct="1"/>
            <a:r>
              <a:rPr lang="hu-HU" sz="1400" smtClean="0"/>
              <a:t>Modern szabályozástechnika</a:t>
            </a:r>
          </a:p>
          <a:p>
            <a:pPr lvl="3" eaLnBrk="1" hangingPunct="1"/>
            <a:r>
              <a:rPr lang="hu-HU" sz="1200" smtClean="0"/>
              <a:t>Optimális szabályozások</a:t>
            </a:r>
          </a:p>
          <a:p>
            <a:pPr lvl="2" eaLnBrk="1" hangingPunct="1"/>
            <a:r>
              <a:rPr lang="hu-HU" sz="1400" smtClean="0"/>
              <a:t>Nemlineáris szabályozások</a:t>
            </a:r>
          </a:p>
          <a:p>
            <a:pPr lvl="3" eaLnBrk="1" hangingPunct="1"/>
            <a:r>
              <a:rPr lang="hu-HU" sz="1200" smtClean="0"/>
              <a:t>Backstepping, LPV, SDRE…</a:t>
            </a:r>
          </a:p>
          <a:p>
            <a:pPr lvl="2" eaLnBrk="1" hangingPunct="1"/>
            <a:r>
              <a:rPr lang="hu-HU" sz="1400" smtClean="0"/>
              <a:t>Neurális hálózatok, Fuzzy szabályozások, Genetikus algoritmusok</a:t>
            </a:r>
          </a:p>
          <a:p>
            <a:pPr lvl="2" eaLnBrk="1" hangingPunct="1"/>
            <a:endParaRPr lang="hu-HU" sz="10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42D52D-D289-44E0-AF75-99DBBAE7EDF6}" type="slidenum">
              <a:rPr lang="hu-HU"/>
              <a:pPr>
                <a:defRPr/>
              </a:pPr>
              <a:t>41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643063" y="1860550"/>
            <a:ext cx="5364162" cy="49688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7405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Szabályozások minőségi jellemzői</a:t>
            </a:r>
          </a:p>
          <a:p>
            <a:pPr lvl="1" eaLnBrk="1" hangingPunct="1"/>
            <a:r>
              <a:rPr lang="hu-HU" sz="1400" smtClean="0"/>
              <a:t>A szabályozási körben lévő tagok (szakasz, érzékelő, szabályzó) mindegyike jellemezhető valamilyen átviteli tulajdonsággal</a:t>
            </a:r>
          </a:p>
          <a:p>
            <a:pPr lvl="2" eaLnBrk="1" hangingPunct="1"/>
            <a:r>
              <a:rPr lang="hu-HU" sz="1200" smtClean="0"/>
              <a:t>Megadja, hogyan változik a tag kimeneti jele a tag bemeneti jelének függvényében</a:t>
            </a:r>
          </a:p>
          <a:p>
            <a:pPr lvl="3" eaLnBrk="1" hangingPunct="1"/>
            <a:r>
              <a:rPr lang="hu-HU" sz="1100" smtClean="0"/>
              <a:t>Pl. A radiátor méretét és a kazán teljesítményét a fűtendő helység méretének függvényében választjuk ki  </a:t>
            </a:r>
          </a:p>
          <a:p>
            <a:pPr lvl="1" eaLnBrk="1" hangingPunct="1"/>
            <a:r>
              <a:rPr lang="hu-HU" sz="1400" smtClean="0"/>
              <a:t>Az átviteli jellemzőket az időtartományban különböző alakú bemenő vizsgálójelekre (gerjesztésekre) adott kimeneti válasz alapján határozzuk meg</a:t>
            </a:r>
          </a:p>
          <a:p>
            <a:pPr lvl="1"/>
            <a:r>
              <a:rPr lang="hu-HU" sz="1400" smtClean="0"/>
              <a:t>A tipikus vizsgáló jelek</a:t>
            </a:r>
          </a:p>
          <a:p>
            <a:pPr lvl="1"/>
            <a:endParaRPr lang="hu-HU" sz="1400" smtClean="0"/>
          </a:p>
          <a:p>
            <a:pPr lvl="2"/>
            <a:r>
              <a:rPr lang="hu-HU" sz="1200" smtClean="0"/>
              <a:t>egységimpulzus: </a:t>
            </a:r>
            <a:r>
              <a:rPr lang="hu-HU" sz="1200" i="1" smtClean="0"/>
              <a:t>u(t) = 1</a:t>
            </a:r>
            <a:r>
              <a:rPr lang="hu-HU" sz="1200" smtClean="0"/>
              <a:t> ha </a:t>
            </a:r>
            <a:r>
              <a:rPr lang="hu-HU" sz="1200" i="1" smtClean="0"/>
              <a:t>t = 0; u(t) = 0</a:t>
            </a:r>
            <a:r>
              <a:rPr lang="hu-HU" sz="1200" smtClean="0"/>
              <a:t> ha </a:t>
            </a:r>
            <a:r>
              <a:rPr lang="hu-HU" sz="1200" i="1" smtClean="0"/>
              <a:t>t ≠ 0     [Dirac delta]</a:t>
            </a:r>
            <a:endParaRPr lang="hu-HU" sz="1200" smtClean="0"/>
          </a:p>
          <a:p>
            <a:pPr lvl="2"/>
            <a:r>
              <a:rPr lang="hu-HU" sz="1200" smtClean="0"/>
              <a:t>egységugrás: </a:t>
            </a:r>
            <a:r>
              <a:rPr lang="hu-HU" sz="1200" i="1" smtClean="0"/>
              <a:t>u(t) = 0 </a:t>
            </a:r>
            <a:r>
              <a:rPr lang="hu-HU" sz="1200" smtClean="0"/>
              <a:t>ha</a:t>
            </a:r>
            <a:r>
              <a:rPr lang="hu-HU" sz="1200" i="1" smtClean="0"/>
              <a:t> t &lt; 0; u(t) = 1 </a:t>
            </a:r>
            <a:r>
              <a:rPr lang="hu-HU" sz="1200" smtClean="0"/>
              <a:t>ha</a:t>
            </a:r>
            <a:r>
              <a:rPr lang="hu-HU" sz="1200" i="1" smtClean="0"/>
              <a:t> t ≥ 0</a:t>
            </a:r>
            <a:endParaRPr lang="hu-HU" sz="1200" smtClean="0"/>
          </a:p>
          <a:p>
            <a:pPr lvl="2"/>
            <a:r>
              <a:rPr lang="hu-HU" sz="1200" smtClean="0"/>
              <a:t>egység-sebességugrás: </a:t>
            </a:r>
            <a:r>
              <a:rPr lang="hu-HU" sz="1200" i="1" smtClean="0"/>
              <a:t>u(t) = 0 </a:t>
            </a:r>
            <a:r>
              <a:rPr lang="hu-HU" sz="1200" smtClean="0"/>
              <a:t>ha</a:t>
            </a:r>
            <a:r>
              <a:rPr lang="hu-HU" sz="1200" i="1" smtClean="0"/>
              <a:t> t &lt; 0; u(t) = t </a:t>
            </a:r>
            <a:r>
              <a:rPr lang="hu-HU" sz="1200" smtClean="0"/>
              <a:t>ha</a:t>
            </a:r>
            <a:r>
              <a:rPr lang="hu-HU" sz="1200" i="1" smtClean="0"/>
              <a:t> t ≥ 0</a:t>
            </a:r>
            <a:r>
              <a:rPr lang="hu-HU" sz="1200" smtClean="0"/>
              <a:t> </a:t>
            </a:r>
          </a:p>
          <a:p>
            <a:pPr lvl="2"/>
            <a:r>
              <a:rPr lang="hu-HU" sz="1200" smtClean="0"/>
              <a:t>egység-gyorsulásugrás: </a:t>
            </a:r>
            <a:r>
              <a:rPr lang="hu-HU" sz="1200" i="1" smtClean="0"/>
              <a:t>u(t) = 0 </a:t>
            </a:r>
            <a:r>
              <a:rPr lang="hu-HU" sz="1200" smtClean="0"/>
              <a:t>ha</a:t>
            </a:r>
            <a:r>
              <a:rPr lang="hu-HU" sz="1200" i="1" smtClean="0"/>
              <a:t> t &lt; 0; u(t) = t</a:t>
            </a:r>
            <a:r>
              <a:rPr lang="hu-HU" sz="1200" i="1" baseline="30000" smtClean="0"/>
              <a:t>2</a:t>
            </a:r>
            <a:r>
              <a:rPr lang="hu-HU" sz="1200" i="1" smtClean="0"/>
              <a:t> </a:t>
            </a:r>
            <a:r>
              <a:rPr lang="hu-HU" sz="1200" smtClean="0"/>
              <a:t>ha</a:t>
            </a:r>
            <a:r>
              <a:rPr lang="hu-HU" sz="1200" i="1" smtClean="0"/>
              <a:t> t ≥ 0</a:t>
            </a:r>
            <a:endParaRPr lang="hu-HU" sz="1200" smtClean="0"/>
          </a:p>
          <a:p>
            <a:pPr lvl="1" eaLnBrk="1" hangingPunct="1"/>
            <a:endParaRPr lang="hu-HU" sz="1400" smtClean="0"/>
          </a:p>
          <a:p>
            <a:pPr eaLnBrk="1" hangingPunct="1"/>
            <a:endParaRPr lang="hu-HU" sz="20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91D0E2-0E64-4723-B7B5-602A1C573ECB}" type="slidenum">
              <a:rPr lang="hu-HU"/>
              <a:pPr>
                <a:defRPr/>
              </a:pPr>
              <a:t>42</a:t>
            </a:fld>
            <a:endParaRPr lang="hu-HU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50" y="2808288"/>
            <a:ext cx="2476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4710113"/>
            <a:ext cx="24145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350" y="4767263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2388" y="4773613"/>
            <a:ext cx="237648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4775" y="3516313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2450" y="5167313"/>
            <a:ext cx="361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74050" cy="5375275"/>
          </a:xfrm>
        </p:spPr>
        <p:txBody>
          <a:bodyPr/>
          <a:lstStyle/>
          <a:p>
            <a:pPr eaLnBrk="1" hangingPunct="1"/>
            <a:r>
              <a:rPr lang="hu-HU" sz="2000" smtClean="0"/>
              <a:t>Szabályozások minőségi jellemzői</a:t>
            </a:r>
          </a:p>
          <a:p>
            <a:pPr lvl="1" eaLnBrk="1" hangingPunct="1"/>
            <a:r>
              <a:rPr lang="hu-HU" sz="1400" smtClean="0"/>
              <a:t>Az egységugrás gerjesztésre adott válasz (átmeneti függvény) alapján definiálható rendszerjellemzők</a:t>
            </a:r>
          </a:p>
          <a:p>
            <a:pPr eaLnBrk="1" hangingPunct="1"/>
            <a:endParaRPr lang="hu-HU" sz="2000" smtClean="0"/>
          </a:p>
          <a:p>
            <a:pPr eaLnBrk="1" hangingPunct="1"/>
            <a:endParaRPr lang="hu-HU" sz="2000" smtClean="0"/>
          </a:p>
          <a:p>
            <a:pPr eaLnBrk="1" hangingPunct="1"/>
            <a:endParaRPr lang="hu-HU" sz="2000" smtClean="0"/>
          </a:p>
          <a:p>
            <a:pPr eaLnBrk="1" hangingPunct="1"/>
            <a:endParaRPr lang="hu-HU" sz="2000" smtClean="0"/>
          </a:p>
          <a:p>
            <a:pPr eaLnBrk="1" hangingPunct="1"/>
            <a:endParaRPr lang="hu-HU" sz="20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/>
            <a:endParaRPr lang="hu-HU" sz="1200" smtClean="0"/>
          </a:p>
          <a:p>
            <a:pPr lvl="2"/>
            <a:endParaRPr lang="hu-HU" sz="1200" smtClean="0"/>
          </a:p>
          <a:p>
            <a:pPr lvl="2"/>
            <a:endParaRPr lang="hu-HU" sz="1200" smtClean="0"/>
          </a:p>
          <a:p>
            <a:pPr lvl="2"/>
            <a:endParaRPr lang="hu-HU" sz="1200" smtClean="0"/>
          </a:p>
          <a:p>
            <a:pPr lvl="2"/>
            <a:r>
              <a:rPr lang="hu-HU" sz="1200" b="1" smtClean="0"/>
              <a:t>Statikus hiba </a:t>
            </a:r>
            <a:r>
              <a:rPr lang="hu-HU" sz="1200" i="1" smtClean="0"/>
              <a:t>h</a:t>
            </a:r>
            <a:r>
              <a:rPr lang="hu-HU" sz="1200" i="1" baseline="-25000" smtClean="0"/>
              <a:t>s</a:t>
            </a:r>
            <a:r>
              <a:rPr lang="hu-HU" sz="1200" smtClean="0"/>
              <a:t>: az alapjel és a rendszer egyensúlyi állapotában (a lengések lecsengését követően) kialakult kimeneti jelének aránya. Általában az alapjel százalékában megadott érték</a:t>
            </a:r>
          </a:p>
          <a:p>
            <a:pPr lvl="2"/>
            <a:r>
              <a:rPr lang="hu-HU" sz="1200" b="1" smtClean="0"/>
              <a:t>Túllendülés</a:t>
            </a:r>
            <a:r>
              <a:rPr lang="hu-HU" sz="1200" smtClean="0"/>
              <a:t> </a:t>
            </a:r>
            <a:r>
              <a:rPr lang="hu-HU" sz="1200" i="1" smtClean="0">
                <a:sym typeface="Symbol" pitchFamily="18" charset="2"/>
              </a:rPr>
              <a:t></a:t>
            </a:r>
            <a:r>
              <a:rPr lang="hu-HU" sz="1200" i="1" baseline="-25000" smtClean="0"/>
              <a:t>t</a:t>
            </a:r>
            <a:r>
              <a:rPr lang="hu-HU" sz="1200" smtClean="0"/>
              <a:t>: a kimeneti jel maximális, és állandósult állapotban (t = ∞) kialakult értékének különbsége. Általában az állandósult állapotbeli érték százalékában adott</a:t>
            </a:r>
          </a:p>
          <a:p>
            <a:pPr lvl="2"/>
            <a:r>
              <a:rPr lang="hu-HU" sz="1200" b="1" smtClean="0"/>
              <a:t>Beállási idő </a:t>
            </a:r>
            <a:r>
              <a:rPr lang="hu-HU" sz="1200" i="1" smtClean="0"/>
              <a:t>t</a:t>
            </a:r>
            <a:r>
              <a:rPr lang="hu-HU" sz="1200" i="1" baseline="-25000" smtClean="0"/>
              <a:t>b</a:t>
            </a:r>
            <a:r>
              <a:rPr lang="hu-HU" sz="1200" smtClean="0"/>
              <a:t>: az az időpont, ami után a kimeneti jel már nem lép ki a megengedett statikus hiba sávból.</a:t>
            </a:r>
          </a:p>
          <a:p>
            <a:pPr lvl="2"/>
            <a:r>
              <a:rPr lang="hu-HU" sz="1200" b="1" smtClean="0"/>
              <a:t>Átviteli tényező </a:t>
            </a:r>
            <a:r>
              <a:rPr lang="hu-HU" sz="1200" i="1" smtClean="0"/>
              <a:t>K</a:t>
            </a:r>
            <a:r>
              <a:rPr lang="hu-HU" sz="1200" smtClean="0"/>
              <a:t>: a kimeneti és bemeneti jel állandósult állapotbeli értékének hányadosa. </a:t>
            </a:r>
            <a:r>
              <a:rPr lang="hu-HU" sz="1200" i="1" smtClean="0"/>
              <a:t>K = J</a:t>
            </a:r>
            <a:r>
              <a:rPr lang="hu-HU" sz="1200" i="1" baseline="-25000" smtClean="0"/>
              <a:t>ki</a:t>
            </a:r>
            <a:r>
              <a:rPr lang="hu-HU" sz="1200" i="1" smtClean="0"/>
              <a:t>(t =∞)/J</a:t>
            </a:r>
            <a:r>
              <a:rPr lang="hu-HU" sz="1200" i="1" baseline="-25000" smtClean="0"/>
              <a:t>be</a:t>
            </a:r>
            <a:r>
              <a:rPr lang="hu-HU" sz="1200" baseline="-25000" smtClean="0"/>
              <a:t> </a:t>
            </a:r>
            <a:r>
              <a:rPr lang="hu-HU" sz="1200" smtClean="0"/>
              <a:t> </a:t>
            </a:r>
          </a:p>
          <a:p>
            <a:pPr lvl="2">
              <a:buFont typeface="Arial" charset="0"/>
              <a:buNone/>
            </a:pPr>
            <a:r>
              <a:rPr lang="hu-HU" sz="1200" smtClean="0">
                <a:hlinkClick r:id="rId2" action="ppaction://hlinkfile"/>
              </a:rPr>
              <a:t>MC példák</a:t>
            </a:r>
            <a:endParaRPr lang="hu-HU" sz="1200" smtClean="0"/>
          </a:p>
          <a:p>
            <a:pPr lvl="1" eaLnBrk="1" hangingPunct="1"/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AC711-AC9D-4AB1-B633-082194F63D1D}" type="slidenum">
              <a:rPr lang="hu-HU"/>
              <a:pPr>
                <a:defRPr/>
              </a:pPr>
              <a:t>43</a:t>
            </a:fld>
            <a:endParaRPr lang="hu-HU" dirty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1916113"/>
            <a:ext cx="37782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j-lt"/>
                <a:cs typeface="+mn-cs"/>
              </a:rPr>
              <a:t>S</a:t>
            </a:r>
            <a:r>
              <a:rPr lang="hu-HU" sz="2000" dirty="0">
                <a:latin typeface="+mj-lt"/>
              </a:rPr>
              <a:t>zabályzó rendszerek tervezési lépései</a:t>
            </a:r>
            <a:endParaRPr lang="hu-HU" sz="2000" dirty="0">
              <a:latin typeface="+mj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A irányítási feladat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Hogyan alakítsuk ki a zárt szabályozási rendszert a szakasz matematikai modelljének ismeretében, hogy az megfeleljen az előzetesen megfogalmazott elvárásoknak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u = ?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Keressük a megfelelő visszacsatolási utasítást, a megfelelő szabályzót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Különböző </a:t>
            </a:r>
            <a:r>
              <a:rPr lang="hu-HU" sz="1200" dirty="0" err="1">
                <a:latin typeface="+mn-lt"/>
                <a:cs typeface="+mn-cs"/>
              </a:rPr>
              <a:t>szabályzótervezési</a:t>
            </a:r>
            <a:r>
              <a:rPr lang="hu-HU" sz="1200" dirty="0">
                <a:latin typeface="+mn-lt"/>
                <a:cs typeface="+mn-cs"/>
              </a:rPr>
              <a:t> eljárások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visszacsatolt szabályozási rendszer minőségi jellemzőit rendszeranalízissel ellenőrizzük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Vizsgáló jelekkel gerjesztjük a rendszer bemeneteit, figyeljük a választ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valós rendszeren nem mindig lehetséges a próbálgatás, vagy nem célszerű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j-lt"/>
              </a:rPr>
              <a:t>Modellalapú tervezés</a:t>
            </a: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rendszer modelljének ismeretében matematikai módszerekkel analizáljuk és tervezzük a szabályozási rendszert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4710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4D231A-BE4D-4984-AC47-6E563A1CE731}" type="slidenum">
              <a:rPr lang="hu-HU"/>
              <a:pPr>
                <a:defRPr/>
              </a:pPr>
              <a:t>44</a:t>
            </a:fld>
            <a:endParaRPr lang="hu-HU" dirty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0" y="2540000"/>
            <a:ext cx="4297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Szabályzó rendszerek tervezési lépései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A szabályozott szakasz, folyamat definíciója, elvárások, célok megfogalmazása</a:t>
            </a:r>
          </a:p>
          <a:p>
            <a:pPr lvl="1" eaLnBrk="1" hangingPunct="1"/>
            <a:r>
              <a:rPr lang="hu-HU" sz="1600" smtClean="0"/>
              <a:t>A folyamat analízise, jeleinek vizsgálata, zajviszonyok felderítése</a:t>
            </a:r>
          </a:p>
          <a:p>
            <a:pPr lvl="1" eaLnBrk="1" hangingPunct="1"/>
            <a:r>
              <a:rPr lang="hu-HU" sz="1600" smtClean="0"/>
              <a:t>Beavatkozó szervek megválasztása</a:t>
            </a:r>
          </a:p>
          <a:p>
            <a:pPr lvl="2" eaLnBrk="1" hangingPunct="1"/>
            <a:r>
              <a:rPr lang="hu-HU" sz="1400" smtClean="0"/>
              <a:t>Teljesítmény, szükséges felbontás, pontosság figyelembe vételével</a:t>
            </a:r>
          </a:p>
          <a:p>
            <a:pPr lvl="1" eaLnBrk="1" hangingPunct="1"/>
            <a:r>
              <a:rPr lang="hu-HU" sz="1600" smtClean="0"/>
              <a:t>Szabályozási algoritmus megválasztása (PID, LQG, Nemlineáris, Fuzzy…)</a:t>
            </a:r>
          </a:p>
          <a:p>
            <a:pPr lvl="2" eaLnBrk="1" hangingPunct="1"/>
            <a:r>
              <a:rPr lang="hu-HU" sz="1400" smtClean="0"/>
              <a:t>Az elvárások, a rendszer, a mintavételi idő stb. figyelembe vételével</a:t>
            </a:r>
          </a:p>
          <a:p>
            <a:pPr lvl="1" eaLnBrk="1" hangingPunct="1"/>
            <a:r>
              <a:rPr lang="hu-HU" sz="1600" smtClean="0"/>
              <a:t>A szabályzó hardver megvalósítása, élesztése</a:t>
            </a:r>
          </a:p>
          <a:p>
            <a:pPr lvl="1" eaLnBrk="1" hangingPunct="1"/>
            <a:r>
              <a:rPr lang="hu-HU" sz="1600" smtClean="0"/>
              <a:t>Tesztelés, adatgyűjtés a folyamaton</a:t>
            </a:r>
          </a:p>
          <a:p>
            <a:pPr lvl="1" eaLnBrk="1" hangingPunct="1"/>
            <a:r>
              <a:rPr lang="hu-HU" sz="1600" smtClean="0"/>
              <a:t>A folyamat identifikációja, matematika modelljének meghatározása</a:t>
            </a:r>
          </a:p>
          <a:p>
            <a:pPr lvl="1" eaLnBrk="1" hangingPunct="1"/>
            <a:r>
              <a:rPr lang="hu-HU" sz="1600" smtClean="0"/>
              <a:t>A szabályozási algoritmus kifejlesztése</a:t>
            </a:r>
          </a:p>
          <a:p>
            <a:pPr lvl="1" eaLnBrk="1" hangingPunct="1"/>
            <a:r>
              <a:rPr lang="hu-HU" sz="1600" smtClean="0"/>
              <a:t>A szabályozási algoritmus implementálása</a:t>
            </a:r>
          </a:p>
          <a:p>
            <a:pPr lvl="1" eaLnBrk="1" hangingPunct="1"/>
            <a:r>
              <a:rPr lang="hu-HU" sz="1600" smtClean="0"/>
              <a:t>A szabályozási rendszer végső tesztelése</a:t>
            </a:r>
          </a:p>
          <a:p>
            <a:pPr lvl="2" eaLnBrk="1" hangingPunct="1">
              <a:buFont typeface="Arial" charset="0"/>
              <a:buNone/>
            </a:pPr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42E28-0696-4EF9-B6C7-49E2021E2F0C}" type="slidenum">
              <a:rPr lang="hu-HU"/>
              <a:pPr>
                <a:defRPr/>
              </a:pPr>
              <a:t>45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Az irányítandó folyamatot a vizsgálatokban, tervezésnél valamilyen modellel reprezentáljuk</a:t>
            </a:r>
          </a:p>
          <a:p>
            <a:pPr lvl="1" eaLnBrk="1" hangingPunct="1"/>
            <a:r>
              <a:rPr lang="hu-HU" sz="1600" smtClean="0"/>
              <a:t>Megfelelően „utánozza” a valóságban lejátszódó eseményeket</a:t>
            </a:r>
          </a:p>
          <a:p>
            <a:pPr lvl="2" eaLnBrk="1" hangingPunct="1"/>
            <a:r>
              <a:rPr lang="hu-HU" sz="1400" smtClean="0"/>
              <a:t>Elegendő pontossággal</a:t>
            </a:r>
          </a:p>
          <a:p>
            <a:pPr lvl="2" eaLnBrk="1" hangingPunct="1"/>
            <a:r>
              <a:rPr lang="hu-HU" sz="1400" smtClean="0"/>
              <a:t>Az irányítás szempontjából nem lényeges hatásokat legtöbbször elhanyagoljuk</a:t>
            </a:r>
          </a:p>
          <a:p>
            <a:pPr lvl="2" eaLnBrk="1" hangingPunct="1"/>
            <a:r>
              <a:rPr lang="hu-HU" sz="1400" smtClean="0"/>
              <a:t>El kell dönteni mit kell feltétlenül figyelembe venni, mit lehet elhanyagolni</a:t>
            </a:r>
          </a:p>
          <a:p>
            <a:pPr lvl="3" eaLnBrk="1" hangingPunct="1"/>
            <a:r>
              <a:rPr lang="hu-HU" sz="1200" smtClean="0"/>
              <a:t>Pl. a relativisztikus hatásokat az ABS tervezésekor nem kell figyelembe venni, a GPS műholdak atomóráinak összehangolásánál azonban igen</a:t>
            </a:r>
          </a:p>
          <a:p>
            <a:pPr lvl="3" eaLnBrk="1" hangingPunct="1"/>
            <a:r>
              <a:rPr lang="hu-HU" sz="1200" smtClean="0"/>
              <a:t>Egy autós utazás megtervezésekor nem kell számolni a föld forgásával, egy űrrepülőgép útjának tervezésekor azonban kell</a:t>
            </a:r>
          </a:p>
          <a:p>
            <a:pPr lvl="1" eaLnBrk="1" hangingPunct="1"/>
            <a:r>
              <a:rPr lang="hu-HU" sz="1600" smtClean="0"/>
              <a:t>Leírja a belső, a bemenő és a kimenő jelek közötti összefüggéseket</a:t>
            </a:r>
          </a:p>
          <a:p>
            <a:pPr lvl="1" eaLnBrk="1" hangingPunct="1"/>
            <a:r>
              <a:rPr lang="hu-HU" sz="1600" smtClean="0"/>
              <a:t>A modell mindig csak egyszerűsített mása a valóságnak</a:t>
            </a:r>
          </a:p>
          <a:p>
            <a:pPr lvl="1" eaLnBrk="1" hangingPunct="1"/>
            <a:r>
              <a:rPr lang="hu-HU" sz="1600" smtClean="0"/>
              <a:t>Ha matematikai kifejezésekkel adjuk meg, matematikai modellről beszélünk</a:t>
            </a:r>
          </a:p>
          <a:p>
            <a:pPr lvl="2" eaLnBrk="1" hangingPunct="1"/>
            <a:r>
              <a:rPr lang="hu-HU" sz="1400" smtClean="0"/>
              <a:t>A modell megalkotásában az alaptudományok segítenek</a:t>
            </a:r>
          </a:p>
          <a:p>
            <a:pPr lvl="3" eaLnBrk="1" hangingPunct="1"/>
            <a:r>
              <a:rPr lang="hu-HU" sz="1200" smtClean="0"/>
              <a:t>Newton törvények, villamosságtan törvényei, kémiai reakciók törvényszerűségei stb.</a:t>
            </a:r>
          </a:p>
          <a:p>
            <a:pPr lvl="2" eaLnBrk="1" hangingPunct="1"/>
            <a:r>
              <a:rPr lang="hu-HU" sz="1400" smtClean="0"/>
              <a:t>A modell paramétereket a folyamaton végzett mérésekkel határozzuk meg (identifikáció)</a:t>
            </a:r>
          </a:p>
          <a:p>
            <a:pPr lvl="3" eaLnBrk="1" hangingPunct="1"/>
            <a:r>
              <a:rPr lang="hu-HU" sz="1200" smtClean="0"/>
              <a:t>Bemenő és kimenő jelek megfigyelése, feldolgozása</a:t>
            </a:r>
          </a:p>
          <a:p>
            <a:pPr eaLnBrk="1" hangingPunct="1">
              <a:buFont typeface="Arial" charset="0"/>
              <a:buNone/>
            </a:pP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A3F41C-9782-41A0-A5F1-A026C09F738F}" type="slidenum">
              <a:rPr lang="hu-HU"/>
              <a:pPr>
                <a:defRPr/>
              </a:pPr>
              <a:t>46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Dinamikus rendszerek</a:t>
            </a:r>
          </a:p>
          <a:p>
            <a:pPr lvl="1" eaLnBrk="1" hangingPunct="1"/>
            <a:r>
              <a:rPr lang="hu-HU" sz="1600" smtClean="0"/>
              <a:t>A mérnöki és informatikusi munka területein gyakoriak a dinamikus rendszerek, folyamatok</a:t>
            </a:r>
          </a:p>
          <a:p>
            <a:pPr lvl="1" eaLnBrk="1" hangingPunct="1"/>
            <a:r>
              <a:rPr lang="hu-HU" sz="1600" smtClean="0"/>
              <a:t>Ezek a folyamatok tehetetlenségük folytán nem tudják azonnal követni az őket érő hatásokat</a:t>
            </a:r>
          </a:p>
          <a:p>
            <a:pPr lvl="2" eaLnBrk="1" hangingPunct="1"/>
            <a:r>
              <a:rPr lang="hu-HU" sz="1400" smtClean="0"/>
              <a:t>A tehetetlenség valamilyen tároló hatás következménye</a:t>
            </a:r>
          </a:p>
          <a:p>
            <a:pPr lvl="2" eaLnBrk="1" hangingPunct="1"/>
            <a:r>
              <a:rPr lang="hu-HU" sz="1400" smtClean="0"/>
              <a:t>A tároló elem tartalmát a bemenő jelek csak véges idő alatt tudják megváltoztatni</a:t>
            </a:r>
          </a:p>
          <a:p>
            <a:pPr lvl="3" eaLnBrk="1" hangingPunct="1"/>
            <a:r>
              <a:rPr lang="hu-HU" sz="1200" smtClean="0"/>
              <a:t>Adott időpontban a tároló elem tartalma nem a bemenő jelek ugyanezen időpontbeli értékétől függ, hanem korábbi események során alakult ki </a:t>
            </a:r>
          </a:p>
          <a:p>
            <a:pPr lvl="2" eaLnBrk="1" hangingPunct="1"/>
            <a:r>
              <a:rPr lang="hu-HU" sz="1400" smtClean="0"/>
              <a:t>A fizikai rendszerekben ez energiatárolásként jelenik meg</a:t>
            </a:r>
          </a:p>
          <a:p>
            <a:pPr lvl="3" eaLnBrk="1" hangingPunct="1"/>
            <a:r>
              <a:rPr lang="hu-HU" sz="1200" smtClean="0"/>
              <a:t>Mozgási energia, helyzeti energia, villamos töltés, mágneses fluxus</a:t>
            </a:r>
          </a:p>
          <a:p>
            <a:pPr lvl="3" eaLnBrk="1" hangingPunct="1"/>
            <a:r>
              <a:rPr lang="hu-HU" sz="1200" smtClean="0"/>
              <a:t>Pl. a kondenzátor feszültsége, a tekercs árama nem változhat ugrásszerűen</a:t>
            </a:r>
          </a:p>
          <a:p>
            <a:pPr lvl="3" eaLnBrk="1" hangingPunct="1"/>
            <a:r>
              <a:rPr lang="hu-HU" sz="1200" smtClean="0"/>
              <a:t>Egy test mozgási energiája csak végtelen nagy gyorsulással változtatható meg ugrásszerűen</a:t>
            </a:r>
          </a:p>
          <a:p>
            <a:pPr lvl="1" eaLnBrk="1" hangingPunct="1"/>
            <a:r>
              <a:rPr lang="hu-HU" sz="1600" smtClean="0"/>
              <a:t>Adott pillanatban a rendszer mozgását a bemenő jelek és a rendszer előélete együttesen határozzák meg</a:t>
            </a:r>
          </a:p>
          <a:p>
            <a:pPr lvl="2" eaLnBrk="1" hangingPunct="1"/>
            <a:r>
              <a:rPr lang="hu-HU" sz="1400" smtClean="0"/>
              <a:t>A tároló elemek a rendszer múltjából megőrzött információkat hordozzák</a:t>
            </a:r>
          </a:p>
          <a:p>
            <a:pPr lvl="2" eaLnBrk="1" hangingPunct="1"/>
            <a:r>
              <a:rPr lang="hu-HU" sz="1400" smtClean="0"/>
              <a:t>A tárolók tartalma egyértelműen jellemzi a rendszer állapotát</a:t>
            </a:r>
          </a:p>
          <a:p>
            <a:pPr lvl="2" eaLnBrk="1" hangingPunct="1"/>
            <a:r>
              <a:rPr lang="hu-HU" sz="1400" smtClean="0"/>
              <a:t>A bemenő jelek aktuális értékének hatása a rendszer állapotában csak később jut érvényre</a:t>
            </a:r>
          </a:p>
          <a:p>
            <a:pPr lvl="1" eaLnBrk="1" hangingPunct="1"/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F116C0-0547-4401-9F89-94B4A2EB6331}" type="slidenum">
              <a:rPr lang="hu-HU"/>
              <a:pPr>
                <a:defRPr/>
              </a:pPr>
              <a:t>47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5170488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Dinamikus rendszerek</a:t>
            </a:r>
          </a:p>
          <a:p>
            <a:pPr lvl="1" eaLnBrk="1" hangingPunct="1"/>
            <a:r>
              <a:rPr lang="hu-HU" sz="1600" smtClean="0"/>
              <a:t>Víztartály példa</a:t>
            </a:r>
          </a:p>
          <a:p>
            <a:pPr lvl="2" eaLnBrk="1" hangingPunct="1"/>
            <a:r>
              <a:rPr lang="hu-HU" sz="1400" b="1" smtClean="0"/>
              <a:t>Q</a:t>
            </a:r>
            <a:r>
              <a:rPr lang="hu-HU" sz="1400" b="1" baseline="-25000" smtClean="0"/>
              <a:t>1</a:t>
            </a:r>
            <a:r>
              <a:rPr lang="hu-HU" sz="1400" smtClean="0"/>
              <a:t>: a beömlő vízmennyiség [m</a:t>
            </a:r>
            <a:r>
              <a:rPr lang="hu-HU" sz="1400" baseline="30000" smtClean="0"/>
              <a:t>3</a:t>
            </a:r>
            <a:r>
              <a:rPr lang="hu-HU" sz="1400" smtClean="0"/>
              <a:t>/s]</a:t>
            </a:r>
          </a:p>
          <a:p>
            <a:pPr lvl="2" eaLnBrk="1" hangingPunct="1"/>
            <a:r>
              <a:rPr lang="hu-HU" sz="1400" b="1" smtClean="0"/>
              <a:t>Q</a:t>
            </a:r>
            <a:r>
              <a:rPr lang="hu-HU" sz="1400" b="1" baseline="-25000" smtClean="0"/>
              <a:t>2</a:t>
            </a:r>
            <a:r>
              <a:rPr lang="hu-HU" sz="1400" smtClean="0"/>
              <a:t>: a kiömlő vízmennyiség [m</a:t>
            </a:r>
            <a:r>
              <a:rPr lang="hu-HU" sz="1400" baseline="30000" smtClean="0"/>
              <a:t>3</a:t>
            </a:r>
            <a:r>
              <a:rPr lang="hu-HU" sz="1400" smtClean="0"/>
              <a:t>/s]</a:t>
            </a:r>
          </a:p>
          <a:p>
            <a:pPr lvl="2" eaLnBrk="1" hangingPunct="1"/>
            <a:r>
              <a:rPr lang="hu-HU" sz="1400" b="1" smtClean="0"/>
              <a:t>h</a:t>
            </a:r>
            <a:r>
              <a:rPr lang="hu-HU" sz="1400" smtClean="0"/>
              <a:t>: a vízoszlop magassága [m]</a:t>
            </a:r>
          </a:p>
          <a:p>
            <a:pPr lvl="2" eaLnBrk="1" hangingPunct="1"/>
            <a:r>
              <a:rPr lang="hu-HU" sz="1400" b="1" smtClean="0"/>
              <a:t>A</a:t>
            </a:r>
            <a:r>
              <a:rPr lang="hu-HU" sz="1400" smtClean="0"/>
              <a:t>: a tartály keresztmetszete [m</a:t>
            </a:r>
            <a:r>
              <a:rPr lang="hu-HU" sz="1400" baseline="30000" smtClean="0"/>
              <a:t>2</a:t>
            </a:r>
            <a:r>
              <a:rPr lang="hu-HU" sz="1400" smtClean="0"/>
              <a:t>]</a:t>
            </a:r>
          </a:p>
          <a:p>
            <a:pPr lvl="2" eaLnBrk="1" hangingPunct="1"/>
            <a:r>
              <a:rPr lang="hu-HU" sz="1400" b="1" smtClean="0"/>
              <a:t>a</a:t>
            </a:r>
            <a:r>
              <a:rPr lang="hu-HU" sz="1400" smtClean="0"/>
              <a:t>: a kiömlő nyílás keresztmetszete [m</a:t>
            </a:r>
            <a:r>
              <a:rPr lang="hu-HU" sz="1400" baseline="30000" smtClean="0"/>
              <a:t>2</a:t>
            </a:r>
            <a:r>
              <a:rPr lang="hu-HU" sz="1400" smtClean="0"/>
              <a:t>]</a:t>
            </a:r>
          </a:p>
          <a:p>
            <a:pPr lvl="2" eaLnBrk="1" hangingPunct="1"/>
            <a:r>
              <a:rPr lang="hu-HU" sz="1400" b="1" smtClean="0"/>
              <a:t>v</a:t>
            </a:r>
            <a:r>
              <a:rPr lang="hu-HU" sz="1400" smtClean="0"/>
              <a:t>: a kiömlő víz sebessége</a:t>
            </a:r>
          </a:p>
          <a:p>
            <a:pPr lvl="2" eaLnBrk="1" hangingPunct="1"/>
            <a:r>
              <a:rPr lang="hu-HU" sz="1400" b="1" smtClean="0">
                <a:latin typeface="Symbol" pitchFamily="18" charset="2"/>
              </a:rPr>
              <a:t>m</a:t>
            </a:r>
            <a:r>
              <a:rPr lang="hu-HU" sz="1400" smtClean="0"/>
              <a:t>: a folyadékra és a kiömlő nyílásra jellemző állandó</a:t>
            </a:r>
            <a:endParaRPr lang="hu-HU" sz="12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r>
              <a:rPr lang="hu-HU" sz="1400" smtClean="0"/>
              <a:t>A tartályból kiömlő vízmennyiség függ a víz sebességétől és a kiömlő nyílás keresztmetszetétől</a:t>
            </a:r>
          </a:p>
          <a:p>
            <a:pPr lvl="1" eaLnBrk="1" hangingPunct="1"/>
            <a:r>
              <a:rPr lang="hu-HU" sz="1400" smtClean="0"/>
              <a:t>A kiömlő víz sebessége függ a tartályban lévő folyadék magasságától</a:t>
            </a:r>
          </a:p>
          <a:p>
            <a:pPr lvl="1" eaLnBrk="1" hangingPunct="1"/>
            <a:r>
              <a:rPr lang="hu-HU" sz="1400" smtClean="0"/>
              <a:t>A tartályban lévő víz térfogatváltozása egyenlő a beömlő és kiömlő vízmennyiség különbségével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88ACD-8C06-4715-843D-831998D86D32}" type="slidenum">
              <a:rPr lang="hu-HU"/>
              <a:pPr>
                <a:defRPr/>
              </a:pPr>
              <a:t>48</a:t>
            </a:fld>
            <a:endParaRPr lang="hu-HU" dirty="0"/>
          </a:p>
        </p:txBody>
      </p:sp>
      <p:pic>
        <p:nvPicPr>
          <p:cNvPr id="5120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566863"/>
            <a:ext cx="2705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zövegdoboz 26"/>
          <p:cNvSpPr txBox="1">
            <a:spLocks noChangeArrowheads="1"/>
          </p:cNvSpPr>
          <p:nvPr/>
        </p:nvSpPr>
        <p:spPr bwMode="auto">
          <a:xfrm>
            <a:off x="6508750" y="16160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Q</a:t>
            </a:r>
            <a:r>
              <a:rPr lang="hu-HU" sz="1400" baseline="-25000">
                <a:latin typeface="Calibri" pitchFamily="34" charset="0"/>
              </a:rPr>
              <a:t>1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 rot="5400000">
            <a:off x="5580856" y="2780507"/>
            <a:ext cx="1000125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6"/>
          <p:cNvSpPr txBox="1">
            <a:spLocks noChangeArrowheads="1"/>
          </p:cNvSpPr>
          <p:nvPr/>
        </p:nvSpPr>
        <p:spPr bwMode="auto">
          <a:xfrm>
            <a:off x="5722938" y="26162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h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6381750" y="2559050"/>
            <a:ext cx="928688" cy="2857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Szövegdoboz 26"/>
          <p:cNvSpPr txBox="1">
            <a:spLocks noChangeArrowheads="1"/>
          </p:cNvSpPr>
          <p:nvPr/>
        </p:nvSpPr>
        <p:spPr bwMode="auto">
          <a:xfrm>
            <a:off x="7435850" y="238442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A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26" name="Egyenes összekötő 25"/>
          <p:cNvCxnSpPr/>
          <p:nvPr/>
        </p:nvCxnSpPr>
        <p:spPr>
          <a:xfrm flipV="1">
            <a:off x="7189788" y="2570163"/>
            <a:ext cx="377825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3060700"/>
            <a:ext cx="371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llipszis 28"/>
          <p:cNvSpPr/>
          <p:nvPr/>
        </p:nvSpPr>
        <p:spPr>
          <a:xfrm>
            <a:off x="7546975" y="3113088"/>
            <a:ext cx="103188" cy="1587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" name="Szövegdoboz 26"/>
          <p:cNvSpPr txBox="1">
            <a:spLocks noChangeArrowheads="1"/>
          </p:cNvSpPr>
          <p:nvPr/>
        </p:nvSpPr>
        <p:spPr bwMode="auto">
          <a:xfrm>
            <a:off x="7461250" y="33893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a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 rot="16200000" flipV="1">
            <a:off x="7478713" y="3314700"/>
            <a:ext cx="288925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26"/>
          <p:cNvSpPr txBox="1">
            <a:spLocks noChangeArrowheads="1"/>
          </p:cNvSpPr>
          <p:nvPr/>
        </p:nvSpPr>
        <p:spPr bwMode="auto">
          <a:xfrm>
            <a:off x="7897813" y="3328988"/>
            <a:ext cx="488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Q</a:t>
            </a:r>
            <a:r>
              <a:rPr lang="hu-HU" sz="1400" baseline="-25000">
                <a:latin typeface="Calibri" pitchFamily="34" charset="0"/>
              </a:rPr>
              <a:t>2</a:t>
            </a:r>
          </a:p>
        </p:txBody>
      </p:sp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63" y="4187825"/>
            <a:ext cx="923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725" y="4583113"/>
            <a:ext cx="1276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9550" y="4668838"/>
            <a:ext cx="990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gyenes összekötő nyíllal 37"/>
          <p:cNvCxnSpPr/>
          <p:nvPr/>
        </p:nvCxnSpPr>
        <p:spPr>
          <a:xfrm>
            <a:off x="7386638" y="4865688"/>
            <a:ext cx="3143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5838" y="5251450"/>
            <a:ext cx="1457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Egyenes összekötő 42"/>
          <p:cNvCxnSpPr/>
          <p:nvPr/>
        </p:nvCxnSpPr>
        <p:spPr>
          <a:xfrm>
            <a:off x="6072188" y="5151438"/>
            <a:ext cx="2735262" cy="1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1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3613" y="5713413"/>
            <a:ext cx="1428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1175" y="5692775"/>
            <a:ext cx="1304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06738" y="5732463"/>
            <a:ext cx="1752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 animBg="1"/>
      <p:bldP spid="24" grpId="0"/>
      <p:bldP spid="29" grpId="0" animBg="1"/>
      <p:bldP spid="30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51704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Víztartály példa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222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C6738-E132-4D3E-B6E0-6458CBA44B97}" type="slidenum">
              <a:rPr lang="hu-HU"/>
              <a:pPr>
                <a:defRPr/>
              </a:pPr>
              <a:t>49</a:t>
            </a:fld>
            <a:endParaRPr lang="hu-HU" dirty="0"/>
          </a:p>
        </p:txBody>
      </p:sp>
      <p:pic>
        <p:nvPicPr>
          <p:cNvPr id="5222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566863"/>
            <a:ext cx="2705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Szövegdoboz 26"/>
          <p:cNvSpPr txBox="1">
            <a:spLocks noChangeArrowheads="1"/>
          </p:cNvSpPr>
          <p:nvPr/>
        </p:nvSpPr>
        <p:spPr bwMode="auto">
          <a:xfrm>
            <a:off x="6508750" y="16160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Q</a:t>
            </a:r>
            <a:r>
              <a:rPr lang="hu-HU" sz="1400" baseline="-25000">
                <a:latin typeface="Calibri" pitchFamily="34" charset="0"/>
              </a:rPr>
              <a:t>1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 rot="5400000">
            <a:off x="5580856" y="2780507"/>
            <a:ext cx="1000125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Szövegdoboz 26"/>
          <p:cNvSpPr txBox="1">
            <a:spLocks noChangeArrowheads="1"/>
          </p:cNvSpPr>
          <p:nvPr/>
        </p:nvSpPr>
        <p:spPr bwMode="auto">
          <a:xfrm>
            <a:off x="5722938" y="261620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h</a:t>
            </a:r>
            <a:endParaRPr lang="hu-HU" sz="1400" baseline="-25000">
              <a:latin typeface="Calibri" pitchFamily="34" charset="0"/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6381750" y="2559050"/>
            <a:ext cx="928688" cy="2857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2234" name="Szövegdoboz 26"/>
          <p:cNvSpPr txBox="1">
            <a:spLocks noChangeArrowheads="1"/>
          </p:cNvSpPr>
          <p:nvPr/>
        </p:nvSpPr>
        <p:spPr bwMode="auto">
          <a:xfrm>
            <a:off x="7435850" y="238442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A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26" name="Egyenes összekötő 25"/>
          <p:cNvCxnSpPr/>
          <p:nvPr/>
        </p:nvCxnSpPr>
        <p:spPr>
          <a:xfrm flipV="1">
            <a:off x="7189788" y="2570163"/>
            <a:ext cx="377825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3060700"/>
            <a:ext cx="371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llipszis 28"/>
          <p:cNvSpPr/>
          <p:nvPr/>
        </p:nvSpPr>
        <p:spPr>
          <a:xfrm>
            <a:off x="7546975" y="3113088"/>
            <a:ext cx="103188" cy="1587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2238" name="Szövegdoboz 26"/>
          <p:cNvSpPr txBox="1">
            <a:spLocks noChangeArrowheads="1"/>
          </p:cNvSpPr>
          <p:nvPr/>
        </p:nvSpPr>
        <p:spPr bwMode="auto">
          <a:xfrm>
            <a:off x="7461250" y="33893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a</a:t>
            </a:r>
            <a:endParaRPr lang="hu-HU" sz="1400" baseline="-25000">
              <a:latin typeface="Calibri" pitchFamily="34" charset="0"/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 rot="16200000" flipV="1">
            <a:off x="7478713" y="3314700"/>
            <a:ext cx="288925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0" name="Szövegdoboz 26"/>
          <p:cNvSpPr txBox="1">
            <a:spLocks noChangeArrowheads="1"/>
          </p:cNvSpPr>
          <p:nvPr/>
        </p:nvSpPr>
        <p:spPr bwMode="auto">
          <a:xfrm>
            <a:off x="7897813" y="3328988"/>
            <a:ext cx="488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Calibri" pitchFamily="34" charset="0"/>
              </a:rPr>
              <a:t>Q</a:t>
            </a:r>
            <a:r>
              <a:rPr lang="hu-HU" sz="1400" baseline="-25000">
                <a:latin typeface="Calibri" pitchFamily="34" charset="0"/>
              </a:rPr>
              <a:t>2</a:t>
            </a:r>
          </a:p>
        </p:txBody>
      </p:sp>
      <p:pic>
        <p:nvPicPr>
          <p:cNvPr id="522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4738" y="2074863"/>
            <a:ext cx="1304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1613" y="2114550"/>
            <a:ext cx="1752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3228975" y="3427413"/>
            <a:ext cx="484188" cy="650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/>
              <a:t>∫</a:t>
            </a:r>
          </a:p>
        </p:txBody>
      </p: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1074738" y="3429000"/>
            <a:ext cx="485775" cy="650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6025" y="3492500"/>
            <a:ext cx="19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zövegdoboz 30"/>
          <p:cNvSpPr txBox="1">
            <a:spLocks noChangeArrowheads="1"/>
          </p:cNvSpPr>
          <p:nvPr/>
        </p:nvSpPr>
        <p:spPr bwMode="auto">
          <a:xfrm>
            <a:off x="2419350" y="4398963"/>
            <a:ext cx="785813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493963" y="4443413"/>
            <a:ext cx="647700" cy="552450"/>
          </a:xfrm>
          <a:noFill/>
        </p:spPr>
      </p:pic>
      <p:grpSp>
        <p:nvGrpSpPr>
          <p:cNvPr id="2" name="Csoportba foglalás 47"/>
          <p:cNvGrpSpPr>
            <a:grpSpLocks/>
          </p:cNvGrpSpPr>
          <p:nvPr/>
        </p:nvGrpSpPr>
        <p:grpSpPr bwMode="auto">
          <a:xfrm>
            <a:off x="3733800" y="4400550"/>
            <a:ext cx="520700" cy="652463"/>
            <a:chOff x="4758890" y="5021215"/>
            <a:chExt cx="520811" cy="652007"/>
          </a:xfrm>
        </p:grpSpPr>
        <p:sp>
          <p:nvSpPr>
            <p:cNvPr id="52272" name="Szövegdoboz 33"/>
            <p:cNvSpPr txBox="1">
              <a:spLocks noChangeArrowheads="1"/>
            </p:cNvSpPr>
            <p:nvPr/>
          </p:nvSpPr>
          <p:spPr bwMode="auto">
            <a:xfrm>
              <a:off x="4758890" y="5021215"/>
              <a:ext cx="520811" cy="6520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hu-HU" sz="3600"/>
            </a:p>
          </p:txBody>
        </p:sp>
        <p:pic>
          <p:nvPicPr>
            <p:cNvPr id="52273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1292" y="5210348"/>
              <a:ext cx="3238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9" cstate="print"/>
          <a:srcRect l="8215" r="8215"/>
          <a:stretch>
            <a:fillRect/>
          </a:stretch>
        </p:blipFill>
        <p:spPr bwMode="auto">
          <a:xfrm>
            <a:off x="1900238" y="3530600"/>
            <a:ext cx="3667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Egyenes összekötő nyíllal 35"/>
          <p:cNvCxnSpPr>
            <a:stCxn id="28" idx="3"/>
            <a:endCxn id="57349" idx="1"/>
          </p:cNvCxnSpPr>
          <p:nvPr/>
        </p:nvCxnSpPr>
        <p:spPr>
          <a:xfrm>
            <a:off x="1560513" y="3754438"/>
            <a:ext cx="3397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2252663" y="3756025"/>
            <a:ext cx="9715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H="1">
            <a:off x="3206750" y="4741863"/>
            <a:ext cx="5397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4249738" y="4751388"/>
            <a:ext cx="3413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17788" y="3167063"/>
            <a:ext cx="31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Egyenes összekötő nyíllal 40"/>
          <p:cNvCxnSpPr/>
          <p:nvPr/>
        </p:nvCxnSpPr>
        <p:spPr>
          <a:xfrm>
            <a:off x="728663" y="3749675"/>
            <a:ext cx="34131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7050" y="346233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Egyenes összekötő nyíllal 43"/>
          <p:cNvCxnSpPr/>
          <p:nvPr/>
        </p:nvCxnSpPr>
        <p:spPr>
          <a:xfrm>
            <a:off x="3725863" y="3757613"/>
            <a:ext cx="8636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 rot="5400000">
            <a:off x="1661319" y="4337844"/>
            <a:ext cx="82708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rot="5400000">
            <a:off x="4084637" y="4252913"/>
            <a:ext cx="1008063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9875" y="3444875"/>
            <a:ext cx="190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Egyenes összekötő nyíllal 48"/>
          <p:cNvCxnSpPr/>
          <p:nvPr/>
        </p:nvCxnSpPr>
        <p:spPr>
          <a:xfrm flipH="1">
            <a:off x="2065338" y="4745038"/>
            <a:ext cx="33972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0100" y="4392613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Egyenes összekötő nyíllal 50"/>
          <p:cNvCxnSpPr/>
          <p:nvPr/>
        </p:nvCxnSpPr>
        <p:spPr>
          <a:xfrm>
            <a:off x="4584700" y="3757613"/>
            <a:ext cx="3413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artalom helye 2"/>
          <p:cNvSpPr txBox="1">
            <a:spLocks/>
          </p:cNvSpPr>
          <p:nvPr/>
        </p:nvSpPr>
        <p:spPr bwMode="auto">
          <a:xfrm>
            <a:off x="4214813" y="4240213"/>
            <a:ext cx="541496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Bemenő jel (irányító jel): </a:t>
            </a:r>
            <a:r>
              <a:rPr lang="hu-HU" sz="1200" b="1" dirty="0">
                <a:latin typeface="+mn-lt"/>
                <a:cs typeface="+mn-cs"/>
              </a:rPr>
              <a:t>Q</a:t>
            </a:r>
            <a:r>
              <a:rPr lang="hu-HU" sz="1200" b="1" baseline="-25000" dirty="0">
                <a:latin typeface="+mn-lt"/>
                <a:cs typeface="+mn-cs"/>
              </a:rPr>
              <a:t>1</a:t>
            </a:r>
            <a:r>
              <a:rPr lang="hu-HU" sz="1200" dirty="0">
                <a:latin typeface="+mn-lt"/>
                <a:cs typeface="+mn-cs"/>
              </a:rPr>
              <a:t> beömlő vízmennyiség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Belső változó (állapotváltozó): </a:t>
            </a:r>
            <a:r>
              <a:rPr lang="hu-HU" sz="1200" b="1" dirty="0">
                <a:latin typeface="+mn-lt"/>
                <a:cs typeface="+mn-cs"/>
              </a:rPr>
              <a:t>h</a:t>
            </a:r>
            <a:r>
              <a:rPr lang="hu-HU" sz="1200" dirty="0">
                <a:latin typeface="+mn-lt"/>
                <a:cs typeface="+mn-cs"/>
              </a:rPr>
              <a:t> vízszint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100" dirty="0">
                <a:latin typeface="+mn-lt"/>
                <a:cs typeface="+mn-cs"/>
              </a:rPr>
              <a:t>Egyben kimeneti jel is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Az irányítás célja: állandó </a:t>
            </a:r>
            <a:r>
              <a:rPr lang="hu-HU" sz="1200" b="1" dirty="0">
                <a:latin typeface="+mn-lt"/>
                <a:cs typeface="+mn-cs"/>
              </a:rPr>
              <a:t>h</a:t>
            </a:r>
            <a:r>
              <a:rPr lang="hu-HU" sz="1200" dirty="0">
                <a:latin typeface="+mn-lt"/>
                <a:cs typeface="+mn-cs"/>
              </a:rPr>
              <a:t> vízszint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100" dirty="0">
                <a:latin typeface="+mn-lt"/>
                <a:cs typeface="+mn-cs"/>
              </a:rPr>
              <a:t>Szintmérővel mérjük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Zavaró jel a változó vízfogyasztás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100" dirty="0">
                <a:latin typeface="+mn-lt"/>
                <a:cs typeface="+mn-cs"/>
              </a:rPr>
              <a:t>Egy csappal változtathatjuk </a:t>
            </a:r>
            <a:r>
              <a:rPr lang="hu-HU" sz="1100" b="1" dirty="0">
                <a:latin typeface="+mn-lt"/>
                <a:cs typeface="+mn-cs"/>
              </a:rPr>
              <a:t>a</a:t>
            </a:r>
            <a:r>
              <a:rPr lang="hu-HU" sz="1100" dirty="0">
                <a:latin typeface="+mn-lt"/>
                <a:cs typeface="+mn-cs"/>
              </a:rPr>
              <a:t> értékét</a:t>
            </a:r>
            <a:r>
              <a:rPr lang="hu-HU" sz="1200" dirty="0">
                <a:latin typeface="+mn-lt"/>
                <a:cs typeface="+mn-cs"/>
              </a:rPr>
              <a:t>	</a:t>
            </a:r>
            <a:endParaRPr lang="hu-HU" sz="1100" dirty="0">
              <a:latin typeface="+mn-lt"/>
              <a:cs typeface="+mn-cs"/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7469188" y="2892425"/>
            <a:ext cx="34925" cy="130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5" name="Háromszög 54"/>
          <p:cNvSpPr/>
          <p:nvPr/>
        </p:nvSpPr>
        <p:spPr>
          <a:xfrm flipV="1">
            <a:off x="7426325" y="3013075"/>
            <a:ext cx="109538" cy="1651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6" name="Téglalap 55"/>
          <p:cNvSpPr/>
          <p:nvPr/>
        </p:nvSpPr>
        <p:spPr>
          <a:xfrm rot="5400000">
            <a:off x="7457282" y="2804319"/>
            <a:ext cx="46037" cy="130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7" name="Tartalom helye 2"/>
          <p:cNvSpPr txBox="1">
            <a:spLocks/>
          </p:cNvSpPr>
          <p:nvPr/>
        </p:nvSpPr>
        <p:spPr bwMode="auto">
          <a:xfrm>
            <a:off x="1666875" y="5694363"/>
            <a:ext cx="30162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defRPr/>
            </a:pPr>
            <a:r>
              <a:rPr lang="hu-HU" sz="1400" dirty="0">
                <a:latin typeface="+mn-lt"/>
                <a:cs typeface="+mn-cs"/>
              </a:rPr>
              <a:t>Feladat:	</a:t>
            </a:r>
            <a:r>
              <a:rPr lang="hu-HU" sz="1400" dirty="0"/>
              <a:t> </a:t>
            </a:r>
            <a:r>
              <a:rPr lang="hu-HU" sz="1400" b="1" dirty="0"/>
              <a:t>Q</a:t>
            </a:r>
            <a:r>
              <a:rPr lang="hu-HU" sz="1400" b="1" baseline="-25000" dirty="0"/>
              <a:t>1</a:t>
            </a:r>
            <a:r>
              <a:rPr lang="hu-HU" sz="1400" dirty="0"/>
              <a:t>(t) = ?</a:t>
            </a:r>
            <a:r>
              <a:rPr lang="hu-HU" sz="1400" dirty="0">
                <a:latin typeface="+mn-lt"/>
                <a:cs typeface="+mn-cs"/>
              </a:rPr>
              <a:t>	</a:t>
            </a:r>
            <a:endParaRPr lang="hu-HU" sz="1200" dirty="0">
              <a:latin typeface="+mn-lt"/>
              <a:cs typeface="+mn-cs"/>
            </a:endParaRPr>
          </a:p>
        </p:txBody>
      </p:sp>
      <p:sp>
        <p:nvSpPr>
          <p:cNvPr id="59" name="Ellipszis 58"/>
          <p:cNvSpPr/>
          <p:nvPr/>
        </p:nvSpPr>
        <p:spPr>
          <a:xfrm>
            <a:off x="6973888" y="2154238"/>
            <a:ext cx="182562" cy="17621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0" name="Egyenes összekötő 59"/>
          <p:cNvCxnSpPr>
            <a:endCxn id="59" idx="7"/>
          </p:cNvCxnSpPr>
          <p:nvPr/>
        </p:nvCxnSpPr>
        <p:spPr>
          <a:xfrm rot="10800000" flipV="1">
            <a:off x="7129463" y="2146300"/>
            <a:ext cx="209550" cy="333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zis 49"/>
          <p:cNvSpPr/>
          <p:nvPr/>
        </p:nvSpPr>
        <p:spPr>
          <a:xfrm>
            <a:off x="4556125" y="3721100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54" grpId="0" animBg="1"/>
      <p:bldP spid="55" grpId="0" animBg="1"/>
      <p:bldP spid="56" grpId="0" animBg="1"/>
      <p:bldP spid="57" grpId="0"/>
      <p:bldP spid="5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smtClean="0"/>
              <a:t>Bevezető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dirty="0" smtClean="0">
                <a:cs typeface="Times New Roman" pitchFamily="18" charset="0"/>
              </a:rPr>
              <a:t>Ajánlott irodalom</a:t>
            </a:r>
          </a:p>
          <a:p>
            <a:pPr lvl="1" eaLnBrk="1" hangingPunct="1"/>
            <a:r>
              <a:rPr lang="hu-HU" dirty="0" err="1" smtClean="0">
                <a:cs typeface="Times New Roman" pitchFamily="18" charset="0"/>
              </a:rPr>
              <a:t>Morócz</a:t>
            </a:r>
            <a:r>
              <a:rPr lang="hu-HU" dirty="0" smtClean="0">
                <a:cs typeface="Times New Roman" pitchFamily="18" charset="0"/>
              </a:rPr>
              <a:t> I.: Irányítástechnika I., KKMF-1164, Budapest</a:t>
            </a:r>
            <a:endParaRPr lang="en-US" dirty="0" smtClean="0"/>
          </a:p>
          <a:p>
            <a:pPr lvl="1" eaLnBrk="1" hangingPunct="1"/>
            <a:r>
              <a:rPr lang="hu-HU" dirty="0" smtClean="0"/>
              <a:t>Lantos Béla: Irányítási rendszerek elmélete és tervezése I. Egyváltozós szabályozások. Akadémiai Kiadó, 2. kiadás, 2005, ISBN 963 05 8249 X</a:t>
            </a:r>
          </a:p>
          <a:p>
            <a:pPr lvl="1" eaLnBrk="1" hangingPunct="1"/>
            <a:r>
              <a:rPr lang="hu-HU" dirty="0" smtClean="0">
                <a:cs typeface="Times New Roman" pitchFamily="18" charset="0"/>
              </a:rPr>
              <a:t>További segédletek</a:t>
            </a: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http://</a:t>
            </a:r>
            <a:r>
              <a:rPr lang="hu-HU" dirty="0" err="1" smtClean="0">
                <a:cs typeface="Times New Roman" pitchFamily="18" charset="0"/>
              </a:rPr>
              <a:t>users</a:t>
            </a:r>
            <a:r>
              <a:rPr lang="hu-HU" smtClean="0">
                <a:cs typeface="Times New Roman" pitchFamily="18" charset="0"/>
              </a:rPr>
              <a:t>.</a:t>
            </a:r>
            <a:r>
              <a:rPr lang="en-US" smtClean="0">
                <a:cs typeface="Times New Roman" pitchFamily="18" charset="0"/>
              </a:rPr>
              <a:t>nik.uni-obuda.hu/</a:t>
            </a:r>
            <a:r>
              <a:rPr lang="en-US" dirty="0" err="1" smtClean="0">
                <a:cs typeface="Times New Roman" pitchFamily="18" charset="0"/>
              </a:rPr>
              <a:t>vill</a:t>
            </a:r>
            <a:r>
              <a:rPr lang="en-US" dirty="0" smtClean="0">
                <a:cs typeface="Times New Roman" pitchFamily="18" charset="0"/>
              </a:rPr>
              <a:t>/</a:t>
            </a:r>
            <a:r>
              <a:rPr lang="en-US" dirty="0" err="1" smtClean="0">
                <a:cs typeface="Times New Roman" pitchFamily="18" charset="0"/>
              </a:rPr>
              <a:t>Irtech</a:t>
            </a:r>
            <a:r>
              <a:rPr lang="en-US" dirty="0" smtClean="0">
                <a:cs typeface="Times New Roman" pitchFamily="18" charset="0"/>
              </a:rPr>
              <a:t>/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C95151-969E-420E-B96F-C4033B2FC60E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2692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Egyenáramú (DC) motor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Bemenő jelek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n-lt"/>
                <a:cs typeface="+mn-cs"/>
              </a:rPr>
              <a:t>Kapocsfeszültség, Terhelő nyomaték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j-lt"/>
              </a:rPr>
              <a:t>Kimenő jelek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j-lt"/>
              </a:rPr>
              <a:t>Motor árama, Szögsebesség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j-lt"/>
              </a:rPr>
              <a:t>Zavaró jel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j-lt"/>
              </a:rPr>
              <a:t>Terhelő nyomaték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endParaRPr lang="hu-HU" sz="12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dirty="0">
                <a:latin typeface="+mj-lt"/>
              </a:rPr>
              <a:t>Elektromechanikai rendszer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u(t) : a motor kapocsfeszültsége [V]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i(t)  : a motor tekercsein átfolyó áram [A]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Symbol" pitchFamily="18" charset="2"/>
              </a:rPr>
              <a:t>w</a:t>
            </a:r>
            <a:r>
              <a:rPr lang="hu-HU" sz="1200" baseline="-25000" dirty="0" err="1">
                <a:latin typeface="+mj-lt"/>
              </a:rPr>
              <a:t>m</a:t>
            </a:r>
            <a:r>
              <a:rPr lang="hu-HU" sz="1200" dirty="0">
                <a:latin typeface="+mj-lt"/>
              </a:rPr>
              <a:t>(t): a forgórész szögsebessége [</a:t>
            </a:r>
            <a:r>
              <a:rPr lang="hu-HU" sz="1200" dirty="0" err="1">
                <a:latin typeface="+mj-lt"/>
              </a:rPr>
              <a:t>rad</a:t>
            </a:r>
            <a:r>
              <a:rPr lang="hu-HU" sz="1200" dirty="0">
                <a:latin typeface="+mj-lt"/>
              </a:rPr>
              <a:t>/s]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R   : a motor tekercselési ellenállása [W]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L   : a motor induktivitása [H]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+mj-lt"/>
              </a:rPr>
              <a:t>K</a:t>
            </a:r>
            <a:r>
              <a:rPr lang="hu-HU" sz="1200" baseline="-25000" dirty="0" err="1">
                <a:latin typeface="+mj-lt"/>
              </a:rPr>
              <a:t>b</a:t>
            </a:r>
            <a:r>
              <a:rPr lang="hu-HU" sz="1200" dirty="0">
                <a:latin typeface="+mj-lt"/>
              </a:rPr>
              <a:t>   : feszültségtényező [V/(</a:t>
            </a:r>
            <a:r>
              <a:rPr lang="hu-HU" sz="1200" dirty="0" err="1">
                <a:latin typeface="+mj-lt"/>
              </a:rPr>
              <a:t>rad</a:t>
            </a:r>
            <a:r>
              <a:rPr lang="hu-HU" sz="1200" dirty="0">
                <a:latin typeface="+mj-lt"/>
              </a:rPr>
              <a:t>/s)]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+mj-lt"/>
              </a:rPr>
              <a:t>Kirchoff-törvény</a:t>
            </a: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325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136E6E-B638-4D44-B7FC-1FFB784DEEC6}" type="slidenum">
              <a:rPr lang="hu-HU"/>
              <a:pPr>
                <a:defRPr/>
              </a:pPr>
              <a:t>50</a:t>
            </a:fld>
            <a:endParaRPr lang="hu-HU" dirty="0"/>
          </a:p>
        </p:txBody>
      </p:sp>
      <p:pic>
        <p:nvPicPr>
          <p:cNvPr id="53253" name="Kép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13" y="1174750"/>
            <a:ext cx="17478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788" y="2806700"/>
            <a:ext cx="232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Ív 116"/>
          <p:cNvSpPr/>
          <p:nvPr/>
        </p:nvSpPr>
        <p:spPr>
          <a:xfrm>
            <a:off x="6084888" y="3295650"/>
            <a:ext cx="465137" cy="473075"/>
          </a:xfrm>
          <a:prstGeom prst="arc">
            <a:avLst>
              <a:gd name="adj1" fmla="val 4438531"/>
              <a:gd name="adj2" fmla="val 18374397"/>
            </a:avLst>
          </a:prstGeom>
          <a:ln w="2222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6088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3341688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2663825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7663" y="3332163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8900" y="4540250"/>
            <a:ext cx="3025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8600" y="5275263"/>
            <a:ext cx="2803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44465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Egyenáramú (DC) motor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Bemenő jelek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n-lt"/>
                <a:cs typeface="+mn-cs"/>
              </a:rPr>
              <a:t>Kapocsfeszültség, Terhelő nyomaték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j-lt"/>
              </a:rPr>
              <a:t>Kimenő jelek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j-lt"/>
              </a:rPr>
              <a:t>Motor árama, Szögsebesség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j-lt"/>
              </a:rPr>
              <a:t>Zavaró jel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hu-HU" sz="1200" dirty="0">
                <a:latin typeface="+mj-lt"/>
              </a:rPr>
              <a:t>Terhelő nyomaték</a:t>
            </a:r>
          </a:p>
          <a:p>
            <a:pPr marL="1657350" lvl="3" indent="-285750">
              <a:spcBef>
                <a:spcPct val="20000"/>
              </a:spcBef>
              <a:buFont typeface="Calibri" pitchFamily="34" charset="0"/>
              <a:buChar char="―"/>
              <a:defRPr/>
            </a:pPr>
            <a:endParaRPr lang="hu-HU" sz="12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dirty="0">
                <a:latin typeface="+mj-lt"/>
              </a:rPr>
              <a:t>Elektromechanikai rendszer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K</a:t>
            </a:r>
            <a:r>
              <a:rPr lang="hu-HU" sz="1200" baseline="-25000" dirty="0">
                <a:latin typeface="+mj-lt"/>
              </a:rPr>
              <a:t>T</a:t>
            </a:r>
            <a:r>
              <a:rPr lang="hu-HU" sz="1200" dirty="0">
                <a:latin typeface="+mj-lt"/>
              </a:rPr>
              <a:t>   : nyomatéktényező [Nm/A]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+mj-lt"/>
              </a:rPr>
              <a:t>J</a:t>
            </a:r>
            <a:r>
              <a:rPr lang="hu-HU" sz="1200" baseline="-25000" dirty="0" err="1">
                <a:latin typeface="+mj-lt"/>
              </a:rPr>
              <a:t>m</a:t>
            </a:r>
            <a:r>
              <a:rPr lang="hu-HU" sz="1200" dirty="0">
                <a:latin typeface="+mj-lt"/>
              </a:rPr>
              <a:t> : a fogórész és terhelések tehetetlenségi nyomatéka [Nm/(</a:t>
            </a:r>
            <a:r>
              <a:rPr lang="hu-HU" sz="1200" dirty="0" err="1">
                <a:latin typeface="+mj-lt"/>
              </a:rPr>
              <a:t>rad</a:t>
            </a:r>
            <a:r>
              <a:rPr lang="hu-HU" sz="1200" dirty="0">
                <a:latin typeface="+mj-lt"/>
              </a:rPr>
              <a:t>/s</a:t>
            </a:r>
            <a:r>
              <a:rPr lang="hu-HU" sz="1200" baseline="30000" dirty="0">
                <a:latin typeface="+mj-lt"/>
              </a:rPr>
              <a:t>2</a:t>
            </a:r>
            <a:r>
              <a:rPr lang="hu-HU" sz="1200" dirty="0">
                <a:latin typeface="+mj-lt"/>
              </a:rPr>
              <a:t>)]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B : a mechanikai veszteségek együtthatója [Nm/(</a:t>
            </a:r>
            <a:r>
              <a:rPr lang="hu-HU" sz="1200" dirty="0" err="1">
                <a:latin typeface="+mj-lt"/>
              </a:rPr>
              <a:t>rad</a:t>
            </a:r>
            <a:r>
              <a:rPr lang="hu-HU" sz="1200" dirty="0">
                <a:latin typeface="+mj-lt"/>
              </a:rPr>
              <a:t>/s)]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 err="1">
                <a:latin typeface="+mj-lt"/>
              </a:rPr>
              <a:t>M</a:t>
            </a:r>
            <a:r>
              <a:rPr lang="hu-HU" sz="1200" baseline="-25000" dirty="0" err="1">
                <a:latin typeface="+mj-lt"/>
              </a:rPr>
              <a:t>t</a:t>
            </a:r>
            <a:r>
              <a:rPr lang="hu-HU" sz="1200" dirty="0">
                <a:latin typeface="+mj-lt"/>
              </a:rPr>
              <a:t>: a mechanika terhelő nyomaték [Nm]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Nyomatékegyenlet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427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32AEB6-4834-459D-A8F6-EB456D9E0B1C}" type="slidenum">
              <a:rPr lang="hu-HU"/>
              <a:pPr>
                <a:defRPr/>
              </a:pPr>
              <a:t>51</a:t>
            </a:fld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6408738" y="2798763"/>
            <a:ext cx="969962" cy="9382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158038" y="3902075"/>
            <a:ext cx="433387" cy="3381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14"/>
          <p:cNvCxnSpPr>
            <a:stCxn id="13" idx="6"/>
            <a:endCxn id="14" idx="0"/>
          </p:cNvCxnSpPr>
          <p:nvPr/>
        </p:nvCxnSpPr>
        <p:spPr>
          <a:xfrm flipH="1">
            <a:off x="7373938" y="3267075"/>
            <a:ext cx="4762" cy="635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v 15"/>
          <p:cNvSpPr/>
          <p:nvPr/>
        </p:nvSpPr>
        <p:spPr>
          <a:xfrm>
            <a:off x="6321425" y="2687638"/>
            <a:ext cx="1152525" cy="1152525"/>
          </a:xfrm>
          <a:prstGeom prst="arc">
            <a:avLst>
              <a:gd name="adj1" fmla="val 13190732"/>
              <a:gd name="adj2" fmla="val 16110859"/>
            </a:avLst>
          </a:prstGeom>
          <a:noFill/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Ív 16"/>
          <p:cNvSpPr/>
          <p:nvPr/>
        </p:nvSpPr>
        <p:spPr>
          <a:xfrm flipH="1">
            <a:off x="6324600" y="2698750"/>
            <a:ext cx="1152525" cy="1152525"/>
          </a:xfrm>
          <a:prstGeom prst="arc">
            <a:avLst>
              <a:gd name="adj1" fmla="val 10169948"/>
              <a:gd name="adj2" fmla="val 13092563"/>
            </a:avLst>
          </a:prstGeom>
          <a:noFill/>
          <a:ln w="127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282" name="Szövegdoboz 26"/>
          <p:cNvSpPr txBox="1">
            <a:spLocks noChangeArrowheads="1"/>
          </p:cNvSpPr>
          <p:nvPr/>
        </p:nvSpPr>
        <p:spPr bwMode="auto">
          <a:xfrm>
            <a:off x="6389688" y="242728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Symbol" pitchFamily="18" charset="2"/>
              </a:rPr>
              <a:t>w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54283" name="Szövegdoboz 26"/>
          <p:cNvSpPr txBox="1">
            <a:spLocks noChangeArrowheads="1"/>
          </p:cNvSpPr>
          <p:nvPr/>
        </p:nvSpPr>
        <p:spPr bwMode="auto">
          <a:xfrm>
            <a:off x="6084888" y="26273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Symbol" pitchFamily="18" charset="2"/>
              </a:rPr>
              <a:t>j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0" name="Szövegdoboz 26"/>
          <p:cNvSpPr txBox="1">
            <a:spLocks noChangeArrowheads="1"/>
          </p:cNvSpPr>
          <p:nvPr/>
        </p:nvSpPr>
        <p:spPr bwMode="auto">
          <a:xfrm>
            <a:off x="7464425" y="295116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>
                <a:latin typeface="+mj-lt"/>
              </a:rPr>
              <a:t>M</a:t>
            </a:r>
            <a:r>
              <a:rPr lang="hu-HU" sz="1400" baseline="-25000" dirty="0" err="1">
                <a:latin typeface="Calibri" pitchFamily="34" charset="0"/>
              </a:rPr>
              <a:t>t</a:t>
            </a:r>
            <a:endParaRPr lang="hu-HU" sz="1400" baseline="-25000" dirty="0">
              <a:latin typeface="Calibri" pitchFamily="34" charset="0"/>
            </a:endParaRPr>
          </a:p>
        </p:txBody>
      </p:sp>
      <p:sp>
        <p:nvSpPr>
          <p:cNvPr id="21" name="Szövegdoboz 26"/>
          <p:cNvSpPr txBox="1">
            <a:spLocks noChangeArrowheads="1"/>
          </p:cNvSpPr>
          <p:nvPr/>
        </p:nvSpPr>
        <p:spPr bwMode="auto">
          <a:xfrm>
            <a:off x="6819900" y="334803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>
                <a:latin typeface="+mj-lt"/>
              </a:rPr>
              <a:t>J</a:t>
            </a:r>
            <a:r>
              <a:rPr lang="hu-HU" sz="1400" baseline="-25000" dirty="0" err="1">
                <a:latin typeface="Calibri" pitchFamily="34" charset="0"/>
              </a:rPr>
              <a:t>m</a:t>
            </a:r>
            <a:endParaRPr lang="hu-HU" sz="1400" baseline="-25000" dirty="0">
              <a:latin typeface="Calibri" pitchFamily="34" charset="0"/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6861175" y="3240088"/>
            <a:ext cx="84138" cy="88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Szövegdoboz 26"/>
          <p:cNvSpPr txBox="1">
            <a:spLocks noChangeArrowheads="1"/>
          </p:cNvSpPr>
          <p:nvPr/>
        </p:nvSpPr>
        <p:spPr bwMode="auto">
          <a:xfrm>
            <a:off x="7175500" y="393858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>
                <a:latin typeface="+mj-lt"/>
              </a:rPr>
              <a:t>m</a:t>
            </a:r>
            <a:endParaRPr lang="hu-HU" sz="1400" baseline="-25000" dirty="0">
              <a:latin typeface="Calibri" pitchFamily="34" charset="0"/>
            </a:endParaRPr>
          </a:p>
        </p:txBody>
      </p:sp>
      <p:pic>
        <p:nvPicPr>
          <p:cNvPr id="471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38" y="5143500"/>
            <a:ext cx="29829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Kép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913" y="1174750"/>
            <a:ext cx="17478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489450"/>
            <a:ext cx="2809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zövegdoboz 60"/>
          <p:cNvSpPr txBox="1">
            <a:spLocks noChangeArrowheads="1"/>
          </p:cNvSpPr>
          <p:nvPr/>
        </p:nvSpPr>
        <p:spPr bwMode="auto">
          <a:xfrm>
            <a:off x="3622675" y="5145088"/>
            <a:ext cx="484188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387032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Egyenáramú (DC) motor</a:t>
            </a: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>
              <a:latin typeface="+mj-lt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530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4184B2-E024-4381-91BC-C0BD6230D486}" type="slidenum">
              <a:rPr lang="hu-HU"/>
              <a:pPr>
                <a:defRPr/>
              </a:pPr>
              <a:t>52</a:t>
            </a:fld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7323138" y="1882775"/>
            <a:ext cx="969962" cy="9382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072438" y="2986088"/>
            <a:ext cx="433387" cy="3397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14"/>
          <p:cNvCxnSpPr>
            <a:stCxn id="13" idx="6"/>
            <a:endCxn id="14" idx="0"/>
          </p:cNvCxnSpPr>
          <p:nvPr/>
        </p:nvCxnSpPr>
        <p:spPr>
          <a:xfrm flipH="1">
            <a:off x="8288338" y="2352675"/>
            <a:ext cx="4762" cy="633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v 15"/>
          <p:cNvSpPr/>
          <p:nvPr/>
        </p:nvSpPr>
        <p:spPr>
          <a:xfrm>
            <a:off x="7235825" y="1773238"/>
            <a:ext cx="1152525" cy="1150937"/>
          </a:xfrm>
          <a:prstGeom prst="arc">
            <a:avLst>
              <a:gd name="adj1" fmla="val 13190732"/>
              <a:gd name="adj2" fmla="val 16110859"/>
            </a:avLst>
          </a:prstGeom>
          <a:noFill/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Ív 16"/>
          <p:cNvSpPr/>
          <p:nvPr/>
        </p:nvSpPr>
        <p:spPr>
          <a:xfrm flipH="1">
            <a:off x="7239000" y="1782763"/>
            <a:ext cx="1152525" cy="1152525"/>
          </a:xfrm>
          <a:prstGeom prst="arc">
            <a:avLst>
              <a:gd name="adj1" fmla="val 10169948"/>
              <a:gd name="adj2" fmla="val 13092563"/>
            </a:avLst>
          </a:prstGeom>
          <a:noFill/>
          <a:ln w="127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5307" name="Szövegdoboz 26"/>
          <p:cNvSpPr txBox="1">
            <a:spLocks noChangeArrowheads="1"/>
          </p:cNvSpPr>
          <p:nvPr/>
        </p:nvSpPr>
        <p:spPr bwMode="auto">
          <a:xfrm>
            <a:off x="7304088" y="151288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Symbol" pitchFamily="18" charset="2"/>
              </a:rPr>
              <a:t>w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55308" name="Szövegdoboz 26"/>
          <p:cNvSpPr txBox="1">
            <a:spLocks noChangeArrowheads="1"/>
          </p:cNvSpPr>
          <p:nvPr/>
        </p:nvSpPr>
        <p:spPr bwMode="auto">
          <a:xfrm>
            <a:off x="6999288" y="1712913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latin typeface="Symbol" pitchFamily="18" charset="2"/>
              </a:rPr>
              <a:t>j</a:t>
            </a:r>
            <a:r>
              <a:rPr lang="hu-HU" sz="1400" baseline="-25000">
                <a:latin typeface="Calibri" pitchFamily="34" charset="0"/>
              </a:rPr>
              <a:t>m</a:t>
            </a:r>
          </a:p>
        </p:txBody>
      </p:sp>
      <p:sp>
        <p:nvSpPr>
          <p:cNvPr id="20" name="Szövegdoboz 26"/>
          <p:cNvSpPr txBox="1">
            <a:spLocks noChangeArrowheads="1"/>
          </p:cNvSpPr>
          <p:nvPr/>
        </p:nvSpPr>
        <p:spPr bwMode="auto">
          <a:xfrm>
            <a:off x="8378825" y="2035175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>
                <a:latin typeface="+mj-lt"/>
              </a:rPr>
              <a:t>M</a:t>
            </a:r>
            <a:r>
              <a:rPr lang="hu-HU" sz="1400" baseline="-25000" dirty="0" err="1">
                <a:latin typeface="Calibri" pitchFamily="34" charset="0"/>
              </a:rPr>
              <a:t>t</a:t>
            </a:r>
            <a:endParaRPr lang="hu-HU" sz="1400" baseline="-25000" dirty="0">
              <a:latin typeface="Calibri" pitchFamily="34" charset="0"/>
            </a:endParaRPr>
          </a:p>
        </p:txBody>
      </p:sp>
      <p:sp>
        <p:nvSpPr>
          <p:cNvPr id="21" name="Szövegdoboz 26"/>
          <p:cNvSpPr txBox="1">
            <a:spLocks noChangeArrowheads="1"/>
          </p:cNvSpPr>
          <p:nvPr/>
        </p:nvSpPr>
        <p:spPr bwMode="auto">
          <a:xfrm>
            <a:off x="7734300" y="2432050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 err="1">
                <a:latin typeface="+mj-lt"/>
              </a:rPr>
              <a:t>J</a:t>
            </a:r>
            <a:r>
              <a:rPr lang="hu-HU" sz="1400" baseline="-25000" dirty="0" err="1">
                <a:latin typeface="Calibri" pitchFamily="34" charset="0"/>
              </a:rPr>
              <a:t>m</a:t>
            </a:r>
            <a:endParaRPr lang="hu-HU" sz="1400" baseline="-25000" dirty="0">
              <a:latin typeface="Calibri" pitchFamily="34" charset="0"/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7775575" y="2324100"/>
            <a:ext cx="84138" cy="904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Szövegdoboz 26"/>
          <p:cNvSpPr txBox="1">
            <a:spLocks noChangeArrowheads="1"/>
          </p:cNvSpPr>
          <p:nvPr/>
        </p:nvSpPr>
        <p:spPr bwMode="auto">
          <a:xfrm>
            <a:off x="8089900" y="3024188"/>
            <a:ext cx="428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dirty="0">
                <a:latin typeface="+mj-lt"/>
              </a:rPr>
              <a:t>m</a:t>
            </a:r>
            <a:endParaRPr lang="hu-HU" sz="1400" baseline="-25000" dirty="0">
              <a:latin typeface="Calibri" pitchFamily="34" charset="0"/>
            </a:endParaRPr>
          </a:p>
        </p:txBody>
      </p:sp>
      <p:pic>
        <p:nvPicPr>
          <p:cNvPr id="55313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5" y="1695450"/>
            <a:ext cx="23272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8" y="2228850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63" y="1550988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6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5750" y="2219325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863" y="2470150"/>
            <a:ext cx="2652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8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3463" y="1995488"/>
            <a:ext cx="24907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3" name="Szövegdoboz 32"/>
          <p:cNvSpPr txBox="1">
            <a:spLocks noChangeArrowheads="1"/>
          </p:cNvSpPr>
          <p:nvPr/>
        </p:nvSpPr>
        <p:spPr bwMode="auto">
          <a:xfrm>
            <a:off x="3616325" y="4365625"/>
            <a:ext cx="485775" cy="652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/>
              <a:t>∫</a:t>
            </a:r>
          </a:p>
        </p:txBody>
      </p:sp>
      <p:sp>
        <p:nvSpPr>
          <p:cNvPr id="48154" name="Szövegdoboz 33"/>
          <p:cNvSpPr txBox="1">
            <a:spLocks noChangeArrowheads="1"/>
          </p:cNvSpPr>
          <p:nvPr/>
        </p:nvSpPr>
        <p:spPr bwMode="auto">
          <a:xfrm>
            <a:off x="1463675" y="4367213"/>
            <a:ext cx="484188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/>
          </a:p>
        </p:txBody>
      </p:sp>
      <p:cxnSp>
        <p:nvCxnSpPr>
          <p:cNvPr id="45" name="Egyenes összekötő nyíllal 44"/>
          <p:cNvCxnSpPr/>
          <p:nvPr/>
        </p:nvCxnSpPr>
        <p:spPr>
          <a:xfrm flipH="1">
            <a:off x="4108450" y="6221413"/>
            <a:ext cx="3240088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>
            <a:off x="1117600" y="4689475"/>
            <a:ext cx="339725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>
            <a:off x="2836863" y="5476875"/>
            <a:ext cx="7921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 rot="5400000">
            <a:off x="6605588" y="5480050"/>
            <a:ext cx="1474788" cy="15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>
            <a:off x="5249863" y="3978275"/>
            <a:ext cx="3238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6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5438" y="4411663"/>
            <a:ext cx="171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9813" y="4441825"/>
            <a:ext cx="3111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3300" y="4537075"/>
            <a:ext cx="279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Egyenes összekötő nyíllal 41"/>
          <p:cNvCxnSpPr>
            <a:stCxn id="48154" idx="3"/>
          </p:cNvCxnSpPr>
          <p:nvPr/>
        </p:nvCxnSpPr>
        <p:spPr>
          <a:xfrm>
            <a:off x="1947863" y="4694238"/>
            <a:ext cx="3413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4" name="Szövegdoboz 61"/>
          <p:cNvSpPr txBox="1">
            <a:spLocks noChangeArrowheads="1"/>
          </p:cNvSpPr>
          <p:nvPr/>
        </p:nvSpPr>
        <p:spPr bwMode="auto">
          <a:xfrm>
            <a:off x="3619500" y="5878513"/>
            <a:ext cx="484188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cxnSp>
        <p:nvCxnSpPr>
          <p:cNvPr id="50" name="Egyenes összekötő nyíllal 49"/>
          <p:cNvCxnSpPr/>
          <p:nvPr/>
        </p:nvCxnSpPr>
        <p:spPr>
          <a:xfrm rot="5400000">
            <a:off x="1705769" y="5525294"/>
            <a:ext cx="1403350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9" name="Szövegdoboz 65"/>
          <p:cNvSpPr txBox="1">
            <a:spLocks noChangeArrowheads="1"/>
          </p:cNvSpPr>
          <p:nvPr/>
        </p:nvSpPr>
        <p:spPr bwMode="auto">
          <a:xfrm>
            <a:off x="4770438" y="4383088"/>
            <a:ext cx="484187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cxnSp>
        <p:nvCxnSpPr>
          <p:cNvPr id="67" name="Egyenes összekötő nyíllal 66"/>
          <p:cNvCxnSpPr/>
          <p:nvPr/>
        </p:nvCxnSpPr>
        <p:spPr>
          <a:xfrm>
            <a:off x="4106863" y="4710113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7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8250" y="5195888"/>
            <a:ext cx="190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5388" y="5943600"/>
            <a:ext cx="26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8863" y="4419600"/>
            <a:ext cx="31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0838" y="4587875"/>
            <a:ext cx="280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Egyenes összekötő nyíllal 63"/>
          <p:cNvCxnSpPr/>
          <p:nvPr/>
        </p:nvCxnSpPr>
        <p:spPr>
          <a:xfrm>
            <a:off x="5260975" y="4714875"/>
            <a:ext cx="180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8" name="Szövegdoboz 73"/>
          <p:cNvSpPr txBox="1">
            <a:spLocks noChangeArrowheads="1"/>
          </p:cNvSpPr>
          <p:nvPr/>
        </p:nvSpPr>
        <p:spPr bwMode="auto">
          <a:xfrm>
            <a:off x="4770438" y="3611563"/>
            <a:ext cx="484187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cxnSp>
        <p:nvCxnSpPr>
          <p:cNvPr id="75" name="Egyenes összekötő nyíllal 74"/>
          <p:cNvCxnSpPr/>
          <p:nvPr/>
        </p:nvCxnSpPr>
        <p:spPr>
          <a:xfrm rot="5400000" flipH="1" flipV="1">
            <a:off x="5264150" y="4286250"/>
            <a:ext cx="611188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80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97438" y="3648075"/>
            <a:ext cx="247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85" name="Szövegdoboz 79"/>
          <p:cNvSpPr txBox="1">
            <a:spLocks noChangeArrowheads="1"/>
          </p:cNvSpPr>
          <p:nvPr/>
        </p:nvSpPr>
        <p:spPr bwMode="auto">
          <a:xfrm>
            <a:off x="6602413" y="5180013"/>
            <a:ext cx="482600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200"/>
          </a:p>
        </p:txBody>
      </p:sp>
      <p:cxnSp>
        <p:nvCxnSpPr>
          <p:cNvPr id="82" name="Egyenes összekötő nyíllal 81"/>
          <p:cNvCxnSpPr/>
          <p:nvPr/>
        </p:nvCxnSpPr>
        <p:spPr>
          <a:xfrm>
            <a:off x="5994400" y="5486400"/>
            <a:ext cx="61277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88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89725" y="5208588"/>
            <a:ext cx="285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Egyenes összekötő nyíllal 83"/>
          <p:cNvCxnSpPr/>
          <p:nvPr/>
        </p:nvCxnSpPr>
        <p:spPr>
          <a:xfrm>
            <a:off x="7072313" y="4735513"/>
            <a:ext cx="57626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>
            <a:off x="4110038" y="5502275"/>
            <a:ext cx="32385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/>
          <p:cNvCxnSpPr/>
          <p:nvPr/>
        </p:nvCxnSpPr>
        <p:spPr>
          <a:xfrm>
            <a:off x="7091363" y="5503863"/>
            <a:ext cx="25241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nyíllal 86"/>
          <p:cNvCxnSpPr/>
          <p:nvPr/>
        </p:nvCxnSpPr>
        <p:spPr>
          <a:xfrm rot="5400000">
            <a:off x="3755231" y="5377657"/>
            <a:ext cx="133191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>
            <a:off x="2400300" y="6226175"/>
            <a:ext cx="122396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zis 67"/>
          <p:cNvSpPr/>
          <p:nvPr/>
        </p:nvSpPr>
        <p:spPr>
          <a:xfrm>
            <a:off x="4389438" y="4672013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" name="Ellipszis 68"/>
          <p:cNvSpPr/>
          <p:nvPr/>
        </p:nvSpPr>
        <p:spPr>
          <a:xfrm>
            <a:off x="7310438" y="4695825"/>
            <a:ext cx="71437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7304088" y="5467350"/>
            <a:ext cx="73025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1" name="Egyenes összekötő nyíllal 70"/>
          <p:cNvCxnSpPr/>
          <p:nvPr/>
        </p:nvCxnSpPr>
        <p:spPr>
          <a:xfrm>
            <a:off x="4421188" y="6042025"/>
            <a:ext cx="32400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zis 73"/>
          <p:cNvSpPr/>
          <p:nvPr/>
        </p:nvSpPr>
        <p:spPr>
          <a:xfrm>
            <a:off x="4387850" y="5465763"/>
            <a:ext cx="71438" cy="73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8197" name="Picture 6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24350" y="4448175"/>
            <a:ext cx="28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98" name="Picture 7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00375" y="42068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0963" y="5924550"/>
            <a:ext cx="28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1925" y="4540250"/>
            <a:ext cx="2809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Egyenes összekötő nyíllal 76"/>
          <p:cNvCxnSpPr/>
          <p:nvPr/>
        </p:nvCxnSpPr>
        <p:spPr>
          <a:xfrm>
            <a:off x="4373563" y="3941763"/>
            <a:ext cx="3968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99" name="Picture 7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86263" y="3733800"/>
            <a:ext cx="220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00" name="Picture 7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9800" y="4264025"/>
            <a:ext cx="571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01" name="Picture 7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96200" y="4621213"/>
            <a:ext cx="4730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3113" y="4557713"/>
            <a:ext cx="279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Egyenes összekötő nyíllal 78"/>
          <p:cNvCxnSpPr/>
          <p:nvPr/>
        </p:nvCxnSpPr>
        <p:spPr>
          <a:xfrm>
            <a:off x="6108700" y="4727575"/>
            <a:ext cx="4683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2959100" y="4710113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/>
        </p:nvCxnSpPr>
        <p:spPr>
          <a:xfrm rot="5400000">
            <a:off x="2512219" y="5152231"/>
            <a:ext cx="6477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nyíllal 80"/>
          <p:cNvCxnSpPr/>
          <p:nvPr/>
        </p:nvCxnSpPr>
        <p:spPr>
          <a:xfrm rot="5400000">
            <a:off x="5669757" y="5169694"/>
            <a:ext cx="647700" cy="158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4" name="Szövegdoboz 69"/>
          <p:cNvSpPr txBox="1">
            <a:spLocks noChangeArrowheads="1"/>
          </p:cNvSpPr>
          <p:nvPr/>
        </p:nvSpPr>
        <p:spPr bwMode="auto">
          <a:xfrm>
            <a:off x="6584950" y="4386263"/>
            <a:ext cx="484188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/>
              <a:t>∫</a:t>
            </a:r>
          </a:p>
        </p:txBody>
      </p:sp>
      <p:cxnSp>
        <p:nvCxnSpPr>
          <p:cNvPr id="73" name="Egyenes összekötő nyíllal 72"/>
          <p:cNvCxnSpPr/>
          <p:nvPr/>
        </p:nvCxnSpPr>
        <p:spPr>
          <a:xfrm>
            <a:off x="2536825" y="4710113"/>
            <a:ext cx="180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/>
          <p:nvPr/>
        </p:nvCxnSpPr>
        <p:spPr>
          <a:xfrm>
            <a:off x="5684838" y="4724400"/>
            <a:ext cx="180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53" grpId="0" animBg="1"/>
      <p:bldP spid="48154" grpId="0" animBg="1"/>
      <p:bldP spid="48164" grpId="0" animBg="1"/>
      <p:bldP spid="48169" grpId="0" animBg="1"/>
      <p:bldP spid="48178" grpId="0" animBg="1"/>
      <p:bldP spid="48185" grpId="0" animBg="1"/>
      <p:bldP spid="68" grpId="0" animBg="1"/>
      <p:bldP spid="69" grpId="0" animBg="1"/>
      <p:bldP spid="70" grpId="0" animBg="1"/>
      <p:bldP spid="74" grpId="0" animBg="1"/>
      <p:bldP spid="4817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264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400" dirty="0">
                <a:latin typeface="+mn-lt"/>
                <a:cs typeface="+mn-cs"/>
              </a:rPr>
              <a:t>Dinamikus rendszerek matematikai modelljét differenciál egyenletek formájában szokták megadni, melyek az állapotváltozók és a kimenetek állapotváltozóktól, a bemenetektől és az időtől való függését írják le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Állapotegyenlet és kimeneti egyenlet – időtartománybeli leírás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  <a:cs typeface="+mn-cs"/>
              </a:rPr>
              <a:t>x</a:t>
            </a:r>
            <a:r>
              <a:rPr lang="hu-HU" sz="1400" dirty="0">
                <a:latin typeface="+mn-lt"/>
                <a:cs typeface="+mn-cs"/>
              </a:rPr>
              <a:t>: az állapotváltozók vektora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  <a:cs typeface="+mn-cs"/>
              </a:rPr>
              <a:t>u</a:t>
            </a:r>
            <a:r>
              <a:rPr lang="hu-HU" sz="1400" dirty="0">
                <a:latin typeface="+mn-lt"/>
                <a:cs typeface="+mn-cs"/>
              </a:rPr>
              <a:t>: a bemenetek vektora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  <a:cs typeface="+mn-cs"/>
              </a:rPr>
              <a:t>y</a:t>
            </a:r>
            <a:r>
              <a:rPr lang="hu-HU" sz="1400" dirty="0">
                <a:latin typeface="+mn-lt"/>
                <a:cs typeface="+mn-cs"/>
              </a:rPr>
              <a:t>: a kimenetek vektora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n-lt"/>
                <a:cs typeface="+mn-cs"/>
              </a:rPr>
              <a:t>f</a:t>
            </a:r>
            <a:r>
              <a:rPr lang="hu-HU" sz="1400" dirty="0">
                <a:latin typeface="+mn-lt"/>
                <a:cs typeface="+mn-cs"/>
              </a:rPr>
              <a:t>(</a:t>
            </a:r>
            <a:r>
              <a:rPr lang="hu-HU" sz="1400" b="1" dirty="0">
                <a:latin typeface="+mn-lt"/>
                <a:cs typeface="+mn-cs"/>
              </a:rPr>
              <a:t>x</a:t>
            </a:r>
            <a:r>
              <a:rPr lang="hu-HU" sz="1400" dirty="0">
                <a:latin typeface="+mn-lt"/>
                <a:cs typeface="+mn-cs"/>
              </a:rPr>
              <a:t>,</a:t>
            </a:r>
            <a:r>
              <a:rPr lang="hu-HU" sz="1400" b="1" dirty="0">
                <a:latin typeface="+mn-lt"/>
                <a:cs typeface="+mn-cs"/>
              </a:rPr>
              <a:t>u</a:t>
            </a:r>
            <a:r>
              <a:rPr lang="hu-HU" sz="1400" dirty="0">
                <a:latin typeface="+mn-lt"/>
                <a:cs typeface="+mn-cs"/>
              </a:rPr>
              <a:t>,</a:t>
            </a:r>
            <a:r>
              <a:rPr lang="hu-HU" sz="1400" i="1" dirty="0">
                <a:latin typeface="+mn-lt"/>
                <a:cs typeface="+mn-cs"/>
              </a:rPr>
              <a:t>t</a:t>
            </a:r>
            <a:r>
              <a:rPr lang="hu-HU" sz="1400" dirty="0">
                <a:latin typeface="+mn-lt"/>
                <a:cs typeface="+mn-cs"/>
              </a:rPr>
              <a:t>): az állapotváltozók függését leíró függvény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n-lt"/>
                <a:cs typeface="+mn-cs"/>
              </a:rPr>
              <a:t>Általánosságban nemlineáris függvény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b="1" dirty="0">
                <a:latin typeface="+mj-lt"/>
              </a:rPr>
              <a:t>h</a:t>
            </a:r>
            <a:r>
              <a:rPr lang="hu-HU" sz="1400" dirty="0">
                <a:latin typeface="+mj-lt"/>
              </a:rPr>
              <a:t>(</a:t>
            </a:r>
            <a:r>
              <a:rPr lang="hu-HU" sz="1400" b="1" dirty="0">
                <a:latin typeface="+mj-lt"/>
              </a:rPr>
              <a:t>x</a:t>
            </a:r>
            <a:r>
              <a:rPr lang="hu-HU" sz="1400" dirty="0">
                <a:latin typeface="+mj-lt"/>
              </a:rPr>
              <a:t>,</a:t>
            </a:r>
            <a:r>
              <a:rPr lang="hu-HU" sz="1400" b="1" dirty="0">
                <a:latin typeface="+mj-lt"/>
              </a:rPr>
              <a:t>u</a:t>
            </a:r>
            <a:r>
              <a:rPr lang="hu-HU" sz="1400" dirty="0">
                <a:latin typeface="+mj-lt"/>
              </a:rPr>
              <a:t>,</a:t>
            </a:r>
            <a:r>
              <a:rPr lang="hu-HU" sz="1400" i="1" dirty="0">
                <a:latin typeface="+mj-lt"/>
              </a:rPr>
              <a:t>t</a:t>
            </a:r>
            <a:r>
              <a:rPr lang="hu-HU" sz="1400" dirty="0">
                <a:latin typeface="+mj-lt"/>
              </a:rPr>
              <a:t>): az kimenetek függését leíró függvény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200" dirty="0">
                <a:latin typeface="+mj-lt"/>
              </a:rPr>
              <a:t>Általánosságban nemlineáris függvény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200" dirty="0"/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632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39F1D-7C3D-4DAB-B8C4-D4480395A045}" type="slidenum">
              <a:rPr lang="hu-HU"/>
              <a:pPr>
                <a:defRPr/>
              </a:pPr>
              <a:t>53</a:t>
            </a:fld>
            <a:endParaRPr lang="hu-H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2652713"/>
            <a:ext cx="1104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3419475"/>
            <a:ext cx="885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446463"/>
            <a:ext cx="866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8975" y="3397250"/>
            <a:ext cx="762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2450" y="3463925"/>
            <a:ext cx="1819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5400" y="3454400"/>
            <a:ext cx="1847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8" y="2708275"/>
            <a:ext cx="4841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264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Ha </a:t>
            </a:r>
            <a:r>
              <a:rPr lang="hu-HU" sz="1600" b="1" dirty="0">
                <a:latin typeface="+mn-lt"/>
                <a:cs typeface="+mn-cs"/>
              </a:rPr>
              <a:t>f</a:t>
            </a:r>
            <a:r>
              <a:rPr lang="hu-HU" sz="1600" dirty="0">
                <a:latin typeface="+mn-lt"/>
                <a:cs typeface="+mn-cs"/>
              </a:rPr>
              <a:t> és </a:t>
            </a:r>
            <a:r>
              <a:rPr lang="hu-HU" sz="1600" b="1" dirty="0">
                <a:latin typeface="+mn-lt"/>
                <a:cs typeface="+mn-cs"/>
              </a:rPr>
              <a:t>g</a:t>
            </a:r>
            <a:r>
              <a:rPr lang="hu-HU" sz="1600" dirty="0">
                <a:latin typeface="+mn-lt"/>
                <a:cs typeface="+mn-cs"/>
              </a:rPr>
              <a:t> függvények nem függenek az időtől, autonóm rendszerről beszélünk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j-lt"/>
              </a:rPr>
              <a:t>Ha </a:t>
            </a:r>
            <a:r>
              <a:rPr lang="hu-HU" sz="1600" b="1" dirty="0">
                <a:latin typeface="+mj-lt"/>
              </a:rPr>
              <a:t>f</a:t>
            </a:r>
            <a:r>
              <a:rPr lang="hu-HU" sz="1600" dirty="0">
                <a:latin typeface="+mj-lt"/>
              </a:rPr>
              <a:t> és </a:t>
            </a:r>
            <a:r>
              <a:rPr lang="hu-HU" sz="1600" b="1" dirty="0">
                <a:latin typeface="+mj-lt"/>
              </a:rPr>
              <a:t>g</a:t>
            </a:r>
            <a:r>
              <a:rPr lang="hu-HU" sz="1600" dirty="0">
                <a:latin typeface="+mj-lt"/>
              </a:rPr>
              <a:t> függvények lineáris függvények, időben változó lineáris rendszerről beszélünk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j-lt"/>
              </a:rPr>
              <a:t>Ha </a:t>
            </a:r>
            <a:r>
              <a:rPr lang="hu-HU" sz="1600" b="1" dirty="0">
                <a:latin typeface="+mj-lt"/>
              </a:rPr>
              <a:t>f</a:t>
            </a:r>
            <a:r>
              <a:rPr lang="hu-HU" sz="1600" dirty="0">
                <a:latin typeface="+mj-lt"/>
              </a:rPr>
              <a:t> és </a:t>
            </a:r>
            <a:r>
              <a:rPr lang="hu-HU" sz="1600" b="1" dirty="0">
                <a:latin typeface="+mj-lt"/>
              </a:rPr>
              <a:t>g</a:t>
            </a:r>
            <a:r>
              <a:rPr lang="hu-HU" sz="1600" dirty="0">
                <a:latin typeface="+mj-lt"/>
              </a:rPr>
              <a:t> függvények időtől nem függő lineáris függvények, lineáris </a:t>
            </a:r>
            <a:r>
              <a:rPr lang="hu-HU" sz="1600" dirty="0" err="1">
                <a:latin typeface="+mj-lt"/>
              </a:rPr>
              <a:t>időinvariáns</a:t>
            </a:r>
            <a:r>
              <a:rPr lang="hu-HU" sz="1600" dirty="0">
                <a:latin typeface="+mj-lt"/>
              </a:rPr>
              <a:t> rendszerről beszélünk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400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/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2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A, B, C, D mátrixok a rendszer paramétermátrixai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734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52A7B-3F19-43F0-AC1E-B862B9D05DA6}" type="slidenum">
              <a:rPr lang="hu-HU"/>
              <a:pPr>
                <a:defRPr/>
              </a:pPr>
              <a:t>54</a:t>
            </a:fld>
            <a:endParaRPr lang="hu-H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588" y="2054225"/>
            <a:ext cx="933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3236913"/>
            <a:ext cx="1485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075" y="4573588"/>
            <a:ext cx="11160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Példarendszerek matematikai modellje állapotegyenlettel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837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589594-42DD-4048-9D91-0DA68C0A7AF1}" type="slidenum">
              <a:rPr lang="hu-HU"/>
              <a:pPr>
                <a:defRPr/>
              </a:pPr>
              <a:t>55</a:t>
            </a:fld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276225" y="1995488"/>
            <a:ext cx="57991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u="sng" dirty="0">
                <a:latin typeface="+mn-lt"/>
                <a:cs typeface="+mn-cs"/>
              </a:rPr>
              <a:t>Terheletlen RC kör (SISO rendszer)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6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Lineáris </a:t>
            </a:r>
            <a:r>
              <a:rPr lang="hu-HU" sz="1400" dirty="0" err="1">
                <a:latin typeface="+mn-lt"/>
                <a:cs typeface="+mn-cs"/>
              </a:rPr>
              <a:t>időinvariáns</a:t>
            </a:r>
            <a:r>
              <a:rPr lang="hu-HU" sz="1400" dirty="0">
                <a:latin typeface="+mn-lt"/>
                <a:cs typeface="+mn-cs"/>
              </a:rPr>
              <a:t> rendszer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4824413"/>
            <a:ext cx="10144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0" y="2082800"/>
            <a:ext cx="25431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Ív 35"/>
          <p:cNvSpPr/>
          <p:nvPr/>
        </p:nvSpPr>
        <p:spPr>
          <a:xfrm>
            <a:off x="6904038" y="2627313"/>
            <a:ext cx="465137" cy="473075"/>
          </a:xfrm>
          <a:prstGeom prst="arc">
            <a:avLst>
              <a:gd name="adj1" fmla="val 4438531"/>
              <a:gd name="adj2" fmla="val 18374397"/>
            </a:avLst>
          </a:prstGeom>
          <a:ln w="22225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0" name="Egyenes összekötő nyíllal 39"/>
          <p:cNvCxnSpPr/>
          <p:nvPr/>
        </p:nvCxnSpPr>
        <p:spPr>
          <a:xfrm rot="5400000">
            <a:off x="7617619" y="2448719"/>
            <a:ext cx="2381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10800000">
            <a:off x="7505700" y="2330450"/>
            <a:ext cx="230188" cy="1588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050" y="1530350"/>
            <a:ext cx="13033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Egyenes összekötő nyíllal 44"/>
          <p:cNvCxnSpPr/>
          <p:nvPr/>
        </p:nvCxnSpPr>
        <p:spPr>
          <a:xfrm>
            <a:off x="1489075" y="3232150"/>
            <a:ext cx="21955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/>
          <p:cNvSpPr txBox="1">
            <a:spLocks noChangeArrowheads="1"/>
          </p:cNvSpPr>
          <p:nvPr/>
        </p:nvSpPr>
        <p:spPr bwMode="auto">
          <a:xfrm>
            <a:off x="7434263" y="2043113"/>
            <a:ext cx="700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>
                <a:solidFill>
                  <a:srgbClr val="FF0000"/>
                </a:solidFill>
              </a:rPr>
              <a:t>i</a:t>
            </a:r>
            <a:r>
              <a:rPr lang="hu-HU" sz="1200" i="1" baseline="-25000">
                <a:solidFill>
                  <a:srgbClr val="FF0000"/>
                </a:solidFill>
              </a:rPr>
              <a:t>c</a:t>
            </a:r>
            <a:r>
              <a:rPr lang="hu-HU" sz="1200" i="1">
                <a:solidFill>
                  <a:srgbClr val="FF0000"/>
                </a:solidFill>
              </a:rPr>
              <a:t>(t)</a:t>
            </a:r>
          </a:p>
        </p:txBody>
      </p:sp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3455988"/>
            <a:ext cx="1054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0" y="3821113"/>
            <a:ext cx="11318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9388" y="6099175"/>
            <a:ext cx="5826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Egyenes összekötő nyíllal 53"/>
          <p:cNvCxnSpPr/>
          <p:nvPr/>
        </p:nvCxnSpPr>
        <p:spPr>
          <a:xfrm>
            <a:off x="1498600" y="5522913"/>
            <a:ext cx="21955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25" y="4151313"/>
            <a:ext cx="915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2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85900" y="2352675"/>
            <a:ext cx="20907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3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6225" y="2697163"/>
            <a:ext cx="22971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4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60475" y="3303588"/>
            <a:ext cx="20828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5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81138" y="3825875"/>
            <a:ext cx="2400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Ellipszis 61"/>
          <p:cNvSpPr/>
          <p:nvPr/>
        </p:nvSpPr>
        <p:spPr>
          <a:xfrm>
            <a:off x="2879725" y="2338388"/>
            <a:ext cx="325438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3756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8925" y="5645150"/>
            <a:ext cx="12430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3" name="Szövegdoboz 63"/>
          <p:cNvSpPr txBox="1">
            <a:spLocks noChangeArrowheads="1"/>
          </p:cNvSpPr>
          <p:nvPr/>
        </p:nvSpPr>
        <p:spPr bwMode="auto">
          <a:xfrm>
            <a:off x="4030663" y="2027238"/>
            <a:ext cx="1525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 b="1">
                <a:solidFill>
                  <a:srgbClr val="00B050"/>
                </a:solidFill>
              </a:rPr>
              <a:t>S</a:t>
            </a:r>
            <a:r>
              <a:rPr lang="hu-HU" sz="900">
                <a:solidFill>
                  <a:srgbClr val="00B050"/>
                </a:solidFill>
              </a:rPr>
              <a:t>ingle </a:t>
            </a:r>
            <a:r>
              <a:rPr lang="hu-HU" sz="900" b="1">
                <a:solidFill>
                  <a:srgbClr val="00B050"/>
                </a:solidFill>
              </a:rPr>
              <a:t>I</a:t>
            </a:r>
            <a:r>
              <a:rPr lang="hu-HU" sz="900">
                <a:solidFill>
                  <a:srgbClr val="00B050"/>
                </a:solidFill>
              </a:rPr>
              <a:t>nput </a:t>
            </a:r>
            <a:r>
              <a:rPr lang="hu-HU" sz="900" b="1">
                <a:solidFill>
                  <a:srgbClr val="00B050"/>
                </a:solidFill>
              </a:rPr>
              <a:t>S</a:t>
            </a:r>
            <a:r>
              <a:rPr lang="hu-HU" sz="900">
                <a:solidFill>
                  <a:srgbClr val="00B050"/>
                </a:solidFill>
              </a:rPr>
              <a:t>ingle </a:t>
            </a:r>
            <a:r>
              <a:rPr lang="hu-HU" sz="900" b="1">
                <a:solidFill>
                  <a:srgbClr val="00B050"/>
                </a:solidFill>
              </a:rPr>
              <a:t>O</a:t>
            </a:r>
            <a:r>
              <a:rPr lang="hu-HU" sz="900">
                <a:solidFill>
                  <a:srgbClr val="00B050"/>
                </a:solidFill>
              </a:rPr>
              <a:t>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Példarendszerek matematikai modellje állapotegyenlettel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5939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20EC0-506B-4840-A0C3-D59AB3AC0060}" type="slidenum">
              <a:rPr lang="hu-HU"/>
              <a:pPr>
                <a:defRPr/>
              </a:pPr>
              <a:t>56</a:t>
            </a:fld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276225" y="1995488"/>
            <a:ext cx="3825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u="sng" dirty="0">
                <a:latin typeface="+mn-lt"/>
                <a:cs typeface="+mn-cs"/>
              </a:rPr>
              <a:t>DC motor (MIMO rendszer)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Lineáris </a:t>
            </a:r>
            <a:r>
              <a:rPr lang="hu-HU" sz="1400" dirty="0" err="1">
                <a:latin typeface="+mn-lt"/>
                <a:cs typeface="+mn-cs"/>
              </a:rPr>
              <a:t>időinvariáns</a:t>
            </a:r>
            <a:r>
              <a:rPr lang="hu-HU" sz="1400" dirty="0">
                <a:latin typeface="+mn-lt"/>
                <a:cs typeface="+mn-cs"/>
              </a:rPr>
              <a:t> rendszer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88" y="2906713"/>
            <a:ext cx="2652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2408238"/>
            <a:ext cx="24907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3925888"/>
            <a:ext cx="10144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4706938"/>
            <a:ext cx="191928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7138" y="5880100"/>
            <a:ext cx="7080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gyenes összekötő nyíllal 22"/>
          <p:cNvCxnSpPr/>
          <p:nvPr/>
        </p:nvCxnSpPr>
        <p:spPr>
          <a:xfrm>
            <a:off x="1169988" y="4589463"/>
            <a:ext cx="161925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rtalom helye 2"/>
          <p:cNvSpPr txBox="1">
            <a:spLocks/>
          </p:cNvSpPr>
          <p:nvPr/>
        </p:nvSpPr>
        <p:spPr bwMode="auto">
          <a:xfrm>
            <a:off x="4054475" y="2020888"/>
            <a:ext cx="3825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Az egyenletek mátrixos formában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5238" y="5448300"/>
            <a:ext cx="23241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églalap 26"/>
          <p:cNvSpPr/>
          <p:nvPr/>
        </p:nvSpPr>
        <p:spPr>
          <a:xfrm>
            <a:off x="1184275" y="4659313"/>
            <a:ext cx="2084388" cy="1073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1193800" y="5832475"/>
            <a:ext cx="793750" cy="69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0" name="Egyenes összekötő nyíllal 29"/>
          <p:cNvCxnSpPr>
            <a:stCxn id="27" idx="3"/>
          </p:cNvCxnSpPr>
          <p:nvPr/>
        </p:nvCxnSpPr>
        <p:spPr>
          <a:xfrm flipV="1">
            <a:off x="3268663" y="4770438"/>
            <a:ext cx="1565275" cy="4254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1997075" y="5756275"/>
            <a:ext cx="2963863" cy="4349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6488" y="2633663"/>
            <a:ext cx="10906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6063" y="2640013"/>
            <a:ext cx="10747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1263" y="4291013"/>
            <a:ext cx="2854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3" name="Szövegdoboz 21"/>
          <p:cNvSpPr txBox="1">
            <a:spLocks noChangeArrowheads="1"/>
          </p:cNvSpPr>
          <p:nvPr/>
        </p:nvSpPr>
        <p:spPr bwMode="auto">
          <a:xfrm>
            <a:off x="3657600" y="2035175"/>
            <a:ext cx="1371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00" b="1">
                <a:solidFill>
                  <a:srgbClr val="00B050"/>
                </a:solidFill>
              </a:rPr>
              <a:t>M</a:t>
            </a:r>
            <a:r>
              <a:rPr lang="hu-HU" sz="900">
                <a:solidFill>
                  <a:srgbClr val="00B050"/>
                </a:solidFill>
              </a:rPr>
              <a:t>ulti </a:t>
            </a:r>
            <a:r>
              <a:rPr lang="hu-HU" sz="900" b="1">
                <a:solidFill>
                  <a:srgbClr val="00B050"/>
                </a:solidFill>
              </a:rPr>
              <a:t>I</a:t>
            </a:r>
            <a:r>
              <a:rPr lang="hu-HU" sz="900">
                <a:solidFill>
                  <a:srgbClr val="00B050"/>
                </a:solidFill>
              </a:rPr>
              <a:t>nput </a:t>
            </a:r>
            <a:r>
              <a:rPr lang="hu-HU" sz="900" b="1">
                <a:solidFill>
                  <a:srgbClr val="00B050"/>
                </a:solidFill>
              </a:rPr>
              <a:t>M</a:t>
            </a:r>
            <a:r>
              <a:rPr lang="hu-HU" sz="900">
                <a:solidFill>
                  <a:srgbClr val="00B050"/>
                </a:solidFill>
              </a:rPr>
              <a:t>ulti </a:t>
            </a:r>
            <a:r>
              <a:rPr lang="hu-HU" sz="900" b="1">
                <a:solidFill>
                  <a:srgbClr val="00B050"/>
                </a:solidFill>
              </a:rPr>
              <a:t>O</a:t>
            </a:r>
            <a:r>
              <a:rPr lang="hu-HU" sz="900">
                <a:solidFill>
                  <a:srgbClr val="00B050"/>
                </a:solidFill>
              </a:rPr>
              <a:t>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Dinamikus rendszerek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Példarendszerek matematikai modellje állapotegyenlettel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6041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Folyamatok matematikai modellje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3AEDF3-48D0-4402-9F04-83828F6761CC}" type="slidenum">
              <a:rPr lang="hu-HU"/>
              <a:pPr>
                <a:defRPr/>
              </a:pPr>
              <a:t>57</a:t>
            </a:fld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 bwMode="auto">
          <a:xfrm>
            <a:off x="230188" y="2052638"/>
            <a:ext cx="38989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u="sng" dirty="0">
                <a:latin typeface="+mn-lt"/>
                <a:cs typeface="+mn-cs"/>
              </a:rPr>
              <a:t>Víztartály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Nemlineáris autonóm rendszer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4029075" y="2051050"/>
            <a:ext cx="469423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u="sng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Nemlineáris rendszerek kezelése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Munkaponti </a:t>
            </a:r>
            <a:r>
              <a:rPr lang="hu-HU" sz="1200" dirty="0" err="1">
                <a:latin typeface="+mn-lt"/>
                <a:cs typeface="+mn-cs"/>
              </a:rPr>
              <a:t>linearizálás</a:t>
            </a:r>
            <a:endParaRPr lang="hu-HU" sz="1200" dirty="0">
              <a:latin typeface="+mn-lt"/>
              <a:cs typeface="+mn-cs"/>
            </a:endParaRP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Visszacsatolásos </a:t>
            </a:r>
            <a:r>
              <a:rPr lang="hu-HU" sz="1200" dirty="0" err="1">
                <a:latin typeface="+mn-lt"/>
                <a:cs typeface="+mn-cs"/>
              </a:rPr>
              <a:t>linearizálás</a:t>
            </a:r>
            <a:endParaRPr lang="hu-HU" sz="1200" dirty="0">
              <a:latin typeface="+mn-lt"/>
              <a:cs typeface="+mn-cs"/>
            </a:endParaRP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Nemlineáris szabályozások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100" dirty="0" err="1">
                <a:latin typeface="+mn-lt"/>
                <a:cs typeface="+mn-cs"/>
              </a:rPr>
              <a:t>Backstepping</a:t>
            </a:r>
            <a:endParaRPr lang="hu-HU" sz="110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100" dirty="0">
                <a:latin typeface="+mn-lt"/>
                <a:cs typeface="+mn-cs"/>
              </a:rPr>
              <a:t>LPV, MBPC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100" dirty="0">
                <a:latin typeface="+mn-lt"/>
                <a:cs typeface="+mn-cs"/>
              </a:rPr>
              <a:t>SDRE stb.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100" dirty="0">
              <a:latin typeface="+mn-lt"/>
              <a:cs typeface="+mn-cs"/>
            </a:endParaRP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Pl. munkaponti </a:t>
            </a:r>
            <a:r>
              <a:rPr lang="hu-HU" sz="1200" dirty="0" err="1">
                <a:latin typeface="+mn-lt"/>
                <a:cs typeface="+mn-cs"/>
              </a:rPr>
              <a:t>linearizálás</a:t>
            </a:r>
            <a:r>
              <a:rPr lang="hu-HU" sz="1200" dirty="0">
                <a:latin typeface="+mn-lt"/>
                <a:cs typeface="+mn-cs"/>
              </a:rPr>
              <a:t> Taylor-sor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050" dirty="0">
                <a:latin typeface="+mn-lt"/>
                <a:cs typeface="+mn-cs"/>
              </a:rPr>
              <a:t>A munkapont körüli kis megváltozásokra</a:t>
            </a: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050" dirty="0">
              <a:latin typeface="+mn-lt"/>
              <a:cs typeface="+mn-cs"/>
            </a:endParaRPr>
          </a:p>
          <a:p>
            <a:pPr marL="2114550" lvl="4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050" dirty="0">
                <a:latin typeface="+mn-lt"/>
                <a:cs typeface="+mn-cs"/>
              </a:rPr>
              <a:t>„A modell csak közelíti a valóságot”</a:t>
            </a:r>
            <a:endParaRPr lang="hu-HU" sz="1600" dirty="0">
              <a:latin typeface="+mn-lt"/>
              <a:cs typeface="+mn-cs"/>
            </a:endParaRP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88" y="2447925"/>
            <a:ext cx="10429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2479675"/>
            <a:ext cx="14017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6225" y="3495675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75" y="3781425"/>
            <a:ext cx="8461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6538" y="4265613"/>
            <a:ext cx="1660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gyenes összekötő nyíllal 21"/>
          <p:cNvCxnSpPr/>
          <p:nvPr/>
        </p:nvCxnSpPr>
        <p:spPr>
          <a:xfrm>
            <a:off x="1519238" y="4159250"/>
            <a:ext cx="161925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313" y="2430463"/>
            <a:ext cx="838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0588" y="5273675"/>
            <a:ext cx="18907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3150" y="5821363"/>
            <a:ext cx="14557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artalom helye 2"/>
          <p:cNvSpPr txBox="1">
            <a:spLocks/>
          </p:cNvSpPr>
          <p:nvPr/>
        </p:nvSpPr>
        <p:spPr bwMode="auto">
          <a:xfrm>
            <a:off x="457200" y="1214438"/>
            <a:ext cx="80740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j-lt"/>
                <a:cs typeface="+mn-cs"/>
              </a:rPr>
              <a:t>S</a:t>
            </a:r>
            <a:r>
              <a:rPr lang="hu-HU" sz="2000" dirty="0">
                <a:latin typeface="+mj-lt"/>
              </a:rPr>
              <a:t>zabályzó rendszerek tervezési lépései</a:t>
            </a:r>
            <a:endParaRPr lang="hu-HU" sz="2000" dirty="0">
              <a:latin typeface="+mj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A irányítási feladat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Hogyan alakítsuk ki a zárt szabályozási rendszert a szakasz matematikai modelljének ismeretében, hogy az megfeleljen az előzetesen megfogalmazott elvárásoknak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u = ?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Keressük a megfelelő visszacsatolási utasítást, a megfelelő szabályzót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j-lt"/>
              </a:rPr>
              <a:t>Különböző </a:t>
            </a:r>
            <a:r>
              <a:rPr lang="hu-HU" sz="1200" dirty="0" err="1">
                <a:latin typeface="+mj-lt"/>
              </a:rPr>
              <a:t>szabályzótervezési</a:t>
            </a:r>
            <a:r>
              <a:rPr lang="hu-HU" sz="1200" dirty="0">
                <a:latin typeface="+mj-lt"/>
              </a:rPr>
              <a:t> eljárások</a:t>
            </a: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visszacsatolt szabályozási rendszer minőségi jellemzőit rendszeranalízissel határozzuk meg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Vizsgáló jelekkel gerjesztjük a rendszer bemeneteit, figyeljük a választ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valós rendszeren nem mindig lehetséges a próbálgatás, vagy nem célszerű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hu-HU" sz="1600" dirty="0">
                <a:latin typeface="+mj-lt"/>
              </a:rPr>
              <a:t>Modellalapú tervezés</a:t>
            </a:r>
            <a:endParaRPr lang="hu-HU" sz="1400" dirty="0">
              <a:latin typeface="+mn-lt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 rendszer modelljének ismeretében matematikai módszerekkel analizáljuk és tervezzük a szabályozási rendszert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6144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Szabályozás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252AB2-4D2E-447F-95D2-4C21EC2623CA}" type="slidenum">
              <a:rPr lang="hu-HU"/>
              <a:pPr>
                <a:defRPr/>
              </a:pPr>
              <a:t>58</a:t>
            </a:fld>
            <a:endParaRPr lang="hu-HU" dirty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0" y="2540000"/>
            <a:ext cx="4297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Vektorok</a:t>
            </a:r>
          </a:p>
          <a:p>
            <a:pPr lvl="2" eaLnBrk="1" hangingPunct="1"/>
            <a:r>
              <a:rPr lang="hu-HU" sz="1400" smtClean="0"/>
              <a:t>Sorvektor, oszlopvektor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Mátrix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Mátrix transzponáltja</a:t>
            </a:r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76BB3-A04E-41B9-8B1D-07B9D024F0D9}" type="slidenum">
              <a:rPr lang="hu-HU"/>
              <a:pPr>
                <a:defRPr/>
              </a:pPr>
              <a:t>59</a:t>
            </a:fld>
            <a:endParaRPr lang="hu-HU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563" y="21971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13" y="2422525"/>
            <a:ext cx="1666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6075" y="3321050"/>
            <a:ext cx="242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6513" y="3440113"/>
            <a:ext cx="1390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763" y="5051425"/>
            <a:ext cx="2428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8250" y="5283200"/>
            <a:ext cx="1590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8963" y="3475038"/>
            <a:ext cx="1819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Az irányítás olyan művelet, mely valamely folyamatot elindít, fenntart, megváltoztat vagy megállít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700" dirty="0" smtClean="0"/>
              <a:t>Az irányítási művelet során általában kisebb energiájú hatásokkal befolyásolunk nagyobb energiájú folyamatokat. (példa: atomerőmű </a:t>
            </a:r>
            <a:r>
              <a:rPr lang="hu-HU" sz="1700" dirty="0" err="1" smtClean="0"/>
              <a:t>szabályzórudak</a:t>
            </a:r>
            <a:r>
              <a:rPr lang="hu-HU" sz="1700" dirty="0" smtClean="0"/>
              <a:t>, gőz-szelep,</a:t>
            </a:r>
            <a:r>
              <a:rPr lang="hu-HU" sz="1700" dirty="0" err="1" smtClean="0"/>
              <a:t>stb</a:t>
            </a:r>
            <a:r>
              <a:rPr lang="hu-HU" sz="1700" dirty="0" smtClean="0"/>
              <a:t>…)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„Az irányítástechnika a műszaki tudományok azon ága, amely a különféle (műszaki, biológiai, közgazdasági stb.) területeken az irányítási műveletek általános törvényszerűségeivel, vizsgálati módszereivel és az irányítások tervezésével és realizálásával foglalkozik” [Lantos Béla]	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/>
              <a:t>		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Az irányítástechnika célja, hogy adott rendszerek viselkedését általunk kívánt tulajdonságúvá, megadott szempontoknak, céloknak megfelelővé tegye.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 technikai fejlődés elengedhetetlen alappillére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Modern világunk elképzelhetetlen lenne az irányítástechnika vívmányai nélkül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700" dirty="0" smtClean="0"/>
              <a:t>Automatizált gyártósorok, ipari robotok, erőművek, repülőgépek, autóipar, vegyipar, űrkutatás…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504E5D-797B-492E-9B70-C34CDDF0F8D0}" type="slidenum">
              <a:rPr lang="hu-HU"/>
              <a:pPr>
                <a:defRPr/>
              </a:pPr>
              <a:t>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Speciális mátrixok</a:t>
            </a:r>
          </a:p>
          <a:p>
            <a:pPr lvl="2" eaLnBrk="1" hangingPunct="1"/>
            <a:r>
              <a:rPr lang="hu-HU" sz="1400" smtClean="0"/>
              <a:t>Diagonális mátrix, egységmátrix, zérusmátrix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Összeadás</a:t>
            </a:r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0A386-40AD-4215-8491-E6D8E25A8441}" type="slidenum">
              <a:rPr lang="hu-HU"/>
              <a:pPr>
                <a:defRPr/>
              </a:pPr>
              <a:t>60</a:t>
            </a:fld>
            <a:endParaRPr lang="hu-H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4043363"/>
            <a:ext cx="7258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963" y="5233988"/>
            <a:ext cx="1314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25" y="5619750"/>
            <a:ext cx="962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271713"/>
            <a:ext cx="1771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428875"/>
            <a:ext cx="1171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2419350"/>
            <a:ext cx="1209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9625" y="2436813"/>
            <a:ext cx="981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Mátrix szorzása mátrixszal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Tulajdonságok</a:t>
            </a:r>
          </a:p>
          <a:p>
            <a:pPr lvl="2" eaLnBrk="1" hangingPunct="1">
              <a:buFont typeface="Arial" charset="0"/>
              <a:buNone/>
            </a:pPr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2949A-8900-49CC-A9B6-AA1689D5BDC1}" type="slidenum">
              <a:rPr lang="hu-HU"/>
              <a:pPr>
                <a:defRPr/>
              </a:pPr>
              <a:t>61</a:t>
            </a:fld>
            <a:endParaRPr lang="hu-HU" dirty="0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2135188"/>
            <a:ext cx="1419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138" y="1947863"/>
            <a:ext cx="1276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738" y="2157413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2288" y="2214563"/>
            <a:ext cx="1028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5950" y="4481513"/>
            <a:ext cx="857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850" y="5414963"/>
            <a:ext cx="112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8488" y="5003800"/>
            <a:ext cx="1162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1725" y="3003550"/>
            <a:ext cx="5619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5763" y="3019425"/>
            <a:ext cx="1571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Mátrixok</a:t>
            </a:r>
            <a:endParaRPr lang="hu-HU" sz="1600" dirty="0" smtClean="0"/>
          </a:p>
          <a:p>
            <a:pPr lvl="1" eaLnBrk="1" hangingPunct="1"/>
            <a:r>
              <a:rPr lang="hu-HU" sz="1600" dirty="0" smtClean="0"/>
              <a:t>Négyzetes mátrix determinánsa</a:t>
            </a:r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r>
              <a:rPr lang="hu-HU" sz="1600" dirty="0" smtClean="0"/>
              <a:t>Négyzetes mátrix </a:t>
            </a:r>
            <a:r>
              <a:rPr lang="hu-HU" sz="1600" dirty="0" err="1" smtClean="0"/>
              <a:t>adjungáltja</a:t>
            </a:r>
            <a:endParaRPr lang="hu-HU" sz="1600" dirty="0" smtClean="0"/>
          </a:p>
          <a:p>
            <a:pPr lvl="2" eaLnBrk="1" hangingPunct="1"/>
            <a:r>
              <a:rPr lang="hu-HU" sz="1200" dirty="0" smtClean="0"/>
              <a:t>Az A mátrix </a:t>
            </a:r>
            <a:r>
              <a:rPr lang="hu-HU" sz="1200" dirty="0" err="1" smtClean="0"/>
              <a:t>a</a:t>
            </a:r>
            <a:r>
              <a:rPr lang="hu-HU" sz="1200" baseline="-25000" dirty="0" err="1" smtClean="0"/>
              <a:t>ij</a:t>
            </a:r>
            <a:r>
              <a:rPr lang="hu-HU" sz="1200" dirty="0" smtClean="0"/>
              <a:t> elemeihez tartozó előjeles </a:t>
            </a:r>
            <a:r>
              <a:rPr lang="hu-HU" sz="1200" dirty="0" err="1" smtClean="0"/>
              <a:t>aldeterminásokból</a:t>
            </a:r>
            <a:r>
              <a:rPr lang="hu-HU" sz="1200" dirty="0" smtClean="0"/>
              <a:t> álló mátrix transzponáltja</a:t>
            </a:r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2" eaLnBrk="1" hangingPunct="1">
              <a:buFont typeface="Arial" charset="0"/>
              <a:buNone/>
            </a:pPr>
            <a:endParaRPr lang="hu-HU" sz="1200" dirty="0" smtClean="0"/>
          </a:p>
          <a:p>
            <a:pPr lvl="2" eaLnBrk="1" hangingPunct="1"/>
            <a:endParaRPr lang="hu-HU" sz="1400" dirty="0" smtClean="0"/>
          </a:p>
          <a:p>
            <a:pPr lvl="2" eaLnBrk="1" hangingPunct="1"/>
            <a:endParaRPr lang="hu-HU" sz="1400" dirty="0" smtClean="0"/>
          </a:p>
          <a:p>
            <a:pPr lvl="1" eaLnBrk="1" hangingPunct="1"/>
            <a:endParaRPr lang="hu-HU" sz="1600" dirty="0" smtClean="0"/>
          </a:p>
          <a:p>
            <a:pPr lvl="2" eaLnBrk="1" hangingPunct="1"/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27DC8B-CF8C-4CBB-931C-C2562E618246}" type="slidenum">
              <a:rPr lang="hu-HU"/>
              <a:pPr>
                <a:defRPr/>
              </a:pPr>
              <a:t>62</a:t>
            </a:fld>
            <a:endParaRPr lang="hu-HU" dirty="0"/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960563"/>
            <a:ext cx="168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1905000"/>
            <a:ext cx="30607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800" y="2459038"/>
            <a:ext cx="3890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2617788"/>
            <a:ext cx="17478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 r="10902"/>
          <a:stretch>
            <a:fillRect/>
          </a:stretch>
        </p:blipFill>
        <p:spPr bwMode="auto">
          <a:xfrm>
            <a:off x="6850063" y="2617788"/>
            <a:ext cx="15875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églalap 22"/>
          <p:cNvSpPr/>
          <p:nvPr/>
        </p:nvSpPr>
        <p:spPr>
          <a:xfrm>
            <a:off x="2417763" y="2679700"/>
            <a:ext cx="690562" cy="34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2028825" y="2673350"/>
            <a:ext cx="692150" cy="34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2036763" y="2673350"/>
            <a:ext cx="261937" cy="34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2849563" y="2682875"/>
            <a:ext cx="260350" cy="341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6758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Mátrixok</a:t>
            </a:r>
            <a:endParaRPr lang="hu-HU" sz="1600" dirty="0" smtClean="0"/>
          </a:p>
          <a:p>
            <a:pPr lvl="1" eaLnBrk="1" hangingPunct="1"/>
            <a:r>
              <a:rPr lang="hu-HU" sz="1600" dirty="0" smtClean="0"/>
              <a:t>Négyzetes mátrix determinánsa</a:t>
            </a:r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r>
              <a:rPr lang="hu-HU" sz="1600" dirty="0" smtClean="0"/>
              <a:t>Négyzetes mátrix </a:t>
            </a:r>
            <a:r>
              <a:rPr lang="hu-HU" sz="1600" dirty="0" err="1" smtClean="0"/>
              <a:t>adjungáltja</a:t>
            </a:r>
            <a:endParaRPr lang="hu-HU" sz="1600" dirty="0" smtClean="0"/>
          </a:p>
          <a:p>
            <a:pPr lvl="2" eaLnBrk="1" hangingPunct="1"/>
            <a:r>
              <a:rPr lang="hu-HU" sz="1200" dirty="0" smtClean="0"/>
              <a:t>Az A mátrix </a:t>
            </a:r>
            <a:r>
              <a:rPr lang="hu-HU" sz="1200" dirty="0" err="1" smtClean="0"/>
              <a:t>a</a:t>
            </a:r>
            <a:r>
              <a:rPr lang="hu-HU" sz="1200" baseline="-25000" dirty="0" err="1" smtClean="0"/>
              <a:t>ij</a:t>
            </a:r>
            <a:r>
              <a:rPr lang="hu-HU" sz="1200" dirty="0" smtClean="0"/>
              <a:t> elemeihez tartozó előjeles </a:t>
            </a:r>
            <a:r>
              <a:rPr lang="hu-HU" sz="1200" dirty="0" err="1" smtClean="0"/>
              <a:t>aldeterminásokból</a:t>
            </a:r>
            <a:r>
              <a:rPr lang="hu-HU" sz="1200" dirty="0" smtClean="0"/>
              <a:t> álló mátrix transzponáltja</a:t>
            </a:r>
          </a:p>
          <a:p>
            <a:pPr lvl="2" eaLnBrk="1" hangingPunct="1"/>
            <a:endParaRPr lang="hu-HU" sz="1400" dirty="0" smtClean="0"/>
          </a:p>
          <a:p>
            <a:pPr lvl="1" eaLnBrk="1" hangingPunct="1"/>
            <a:endParaRPr lang="hu-HU" sz="1600" dirty="0" smtClean="0"/>
          </a:p>
          <a:p>
            <a:pPr lvl="1" eaLnBrk="1" hangingPunct="1"/>
            <a:endParaRPr lang="hu-HU" sz="1600" dirty="0" smtClean="0"/>
          </a:p>
          <a:p>
            <a:pPr lvl="2" eaLnBrk="1" hangingPunct="1">
              <a:buFont typeface="Arial" charset="0"/>
              <a:buNone/>
            </a:pPr>
            <a:endParaRPr lang="hu-HU" sz="1200" dirty="0" smtClean="0"/>
          </a:p>
          <a:p>
            <a:pPr lvl="2" eaLnBrk="1" hangingPunct="1"/>
            <a:endParaRPr lang="hu-HU" sz="1400" dirty="0" smtClean="0"/>
          </a:p>
          <a:p>
            <a:pPr lvl="2" eaLnBrk="1" hangingPunct="1"/>
            <a:endParaRPr lang="hu-HU" sz="1400" dirty="0" smtClean="0"/>
          </a:p>
          <a:p>
            <a:pPr lvl="1" eaLnBrk="1" hangingPunct="1"/>
            <a:endParaRPr lang="hu-HU" sz="1600" dirty="0" smtClean="0"/>
          </a:p>
          <a:p>
            <a:pPr lvl="2" eaLnBrk="1" hangingPunct="1"/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B40D5B-092D-409D-8DC6-C4F6DAC0FE63}" type="slidenum">
              <a:rPr lang="hu-HU"/>
              <a:pPr>
                <a:defRPr/>
              </a:pPr>
              <a:t>63</a:t>
            </a:fld>
            <a:endParaRPr lang="hu-HU" dirty="0"/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960563"/>
            <a:ext cx="168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1905000"/>
            <a:ext cx="30607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800" y="2459038"/>
            <a:ext cx="3890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2617788"/>
            <a:ext cx="17478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6"/>
          <p:cNvPicPr>
            <a:picLocks noChangeAspect="1" noChangeArrowheads="1"/>
          </p:cNvPicPr>
          <p:nvPr/>
        </p:nvPicPr>
        <p:blipFill>
          <a:blip r:embed="rId6" cstate="print"/>
          <a:srcRect r="10902"/>
          <a:stretch>
            <a:fillRect/>
          </a:stretch>
        </p:blipFill>
        <p:spPr bwMode="auto">
          <a:xfrm>
            <a:off x="6850063" y="2617788"/>
            <a:ext cx="15875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2525" y="3894138"/>
            <a:ext cx="19891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4525" y="4003675"/>
            <a:ext cx="13382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7788" y="4005263"/>
            <a:ext cx="8064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9"/>
          <a:stretch/>
        </p:blipFill>
        <p:spPr bwMode="auto">
          <a:xfrm>
            <a:off x="2037556" y="4803427"/>
            <a:ext cx="4527828" cy="154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6861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Négyzetes mátrix determinánsa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Négyzetes mátrix adjungáltja</a:t>
            </a:r>
          </a:p>
          <a:p>
            <a:pPr lvl="2" eaLnBrk="1" hangingPunct="1"/>
            <a:r>
              <a:rPr lang="hu-HU" sz="1200" smtClean="0"/>
              <a:t>2x2-es mátrix adjungáltja</a:t>
            </a:r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>
              <a:buFont typeface="Arial" charset="0"/>
              <a:buNone/>
            </a:pPr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248C23-2871-4A4A-B074-F85EA76F17B1}" type="slidenum">
              <a:rPr lang="hu-HU"/>
              <a:pPr>
                <a:defRPr/>
              </a:pPr>
              <a:t>64</a:t>
            </a:fld>
            <a:endParaRPr lang="hu-HU" dirty="0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960563"/>
            <a:ext cx="168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1905000"/>
            <a:ext cx="30607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800" y="2459038"/>
            <a:ext cx="3890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2617788"/>
            <a:ext cx="17478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6"/>
          <p:cNvPicPr>
            <a:picLocks noChangeAspect="1" noChangeArrowheads="1"/>
          </p:cNvPicPr>
          <p:nvPr/>
        </p:nvPicPr>
        <p:blipFill>
          <a:blip r:embed="rId6" cstate="print"/>
          <a:srcRect r="10902"/>
          <a:stretch>
            <a:fillRect/>
          </a:stretch>
        </p:blipFill>
        <p:spPr bwMode="auto">
          <a:xfrm>
            <a:off x="6850063" y="2617788"/>
            <a:ext cx="15875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0600" y="3970338"/>
            <a:ext cx="21859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Mátrixok</a:t>
            </a:r>
            <a:endParaRPr lang="hu-HU" sz="1600" smtClean="0"/>
          </a:p>
          <a:p>
            <a:pPr lvl="1" eaLnBrk="1" hangingPunct="1"/>
            <a:r>
              <a:rPr lang="hu-HU" sz="1600" smtClean="0"/>
              <a:t>Négyzetes mátrix inverze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r>
              <a:rPr lang="hu-HU" sz="1600" smtClean="0"/>
              <a:t>Hasznos azonosságok</a:t>
            </a:r>
            <a:endParaRPr lang="hu-HU" sz="1200" smtClean="0"/>
          </a:p>
          <a:p>
            <a:pPr lvl="2" eaLnBrk="1" hangingPunct="1">
              <a:buFont typeface="Arial" charset="0"/>
              <a:buNone/>
            </a:pPr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85345-63C7-4005-B22F-55046E97953D}" type="slidenum">
              <a:rPr lang="hu-HU"/>
              <a:pPr>
                <a:defRPr/>
              </a:pPr>
              <a:t>65</a:t>
            </a:fld>
            <a:endParaRPr lang="hu-HU" dirty="0"/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2028825"/>
            <a:ext cx="1971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2416175"/>
            <a:ext cx="1476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588" y="2103438"/>
            <a:ext cx="2571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675" y="4779963"/>
            <a:ext cx="1285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9075" y="5181600"/>
            <a:ext cx="1219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3038" y="3063875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artalom helye 2"/>
          <p:cNvSpPr txBox="1">
            <a:spLocks/>
          </p:cNvSpPr>
          <p:nvPr/>
        </p:nvSpPr>
        <p:spPr bwMode="auto">
          <a:xfrm>
            <a:off x="4768850" y="2527300"/>
            <a:ext cx="41449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600" dirty="0">
                <a:latin typeface="+mn-lt"/>
                <a:cs typeface="+mn-cs"/>
              </a:rPr>
              <a:t>Komplex konjugált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600" dirty="0">
                <a:latin typeface="+mn-lt"/>
                <a:cs typeface="+mn-cs"/>
              </a:rPr>
              <a:t>Abszolút érték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600" dirty="0">
                <a:latin typeface="+mn-lt"/>
                <a:cs typeface="+mn-cs"/>
              </a:rPr>
              <a:t>Euler formula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Amplitúdó, fázisszög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Adott frekvenciájú szinuszos jel ezzel a két paraméterrel jellemezhető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</p:txBody>
      </p:sp>
      <p:sp>
        <p:nvSpPr>
          <p:cNvPr id="7065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129A55-39F5-40AF-A120-FD66070017C2}" type="slidenum">
              <a:rPr lang="hu-HU"/>
              <a:pPr>
                <a:defRPr/>
              </a:pPr>
              <a:t>66</a:t>
            </a:fld>
            <a:endParaRPr lang="hu-HU" dirty="0"/>
          </a:p>
        </p:txBody>
      </p:sp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13" y="2924175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763" y="2959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463" y="3287713"/>
            <a:ext cx="819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313" y="1587500"/>
            <a:ext cx="102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1225" y="1895475"/>
            <a:ext cx="952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2613" y="3840163"/>
            <a:ext cx="1095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9613" y="42767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4260850"/>
            <a:ext cx="1381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5313" y="532765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04125" y="5359400"/>
            <a:ext cx="790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3475" y="2365375"/>
            <a:ext cx="2362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9788" y="4606925"/>
            <a:ext cx="25701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041525" y="6389688"/>
            <a:ext cx="207963" cy="207962"/>
          </a:xfrm>
          <a:noFill/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4088" y="5603875"/>
            <a:ext cx="2079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3163888"/>
            <a:ext cx="771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artalom helye 2"/>
          <p:cNvSpPr txBox="1">
            <a:spLocks/>
          </p:cNvSpPr>
          <p:nvPr/>
        </p:nvSpPr>
        <p:spPr bwMode="auto">
          <a:xfrm>
            <a:off x="457200" y="1214438"/>
            <a:ext cx="34067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2000" dirty="0">
                <a:latin typeface="+mn-lt"/>
                <a:cs typeface="+mn-cs"/>
              </a:rPr>
              <a:t>Komplex számok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Valós rész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Képzetes rész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hu-HU" sz="1600" dirty="0">
                <a:latin typeface="+mn-lt"/>
                <a:cs typeface="+mn-cs"/>
              </a:rPr>
              <a:t>Síkvektorként ábrázolható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1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hu-HU" sz="1600" dirty="0" err="1">
                <a:latin typeface="+mn-lt"/>
                <a:cs typeface="+mn-cs"/>
              </a:rPr>
              <a:t>Polár</a:t>
            </a:r>
            <a:r>
              <a:rPr lang="hu-HU" sz="1600" dirty="0">
                <a:latin typeface="+mn-lt"/>
                <a:cs typeface="+mn-cs"/>
              </a:rPr>
              <a:t> koordináta rendszer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hu-HU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Komplex számok</a:t>
            </a:r>
          </a:p>
          <a:p>
            <a:pPr lvl="1" eaLnBrk="1" hangingPunct="1"/>
            <a:r>
              <a:rPr lang="hu-HU" sz="1600" smtClean="0"/>
              <a:t>Szinuszos jelek általános ábrázolása</a:t>
            </a:r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smtClean="0"/>
          </a:p>
          <a:p>
            <a:pPr lvl="2" eaLnBrk="1" hangingPunct="1"/>
            <a:r>
              <a:rPr lang="hu-HU" sz="1400" smtClean="0"/>
              <a:t>Adott frekvenciájú szinuszos jel két paraméterrel jellemezhető</a:t>
            </a:r>
          </a:p>
          <a:p>
            <a:pPr lvl="3" eaLnBrk="1" hangingPunct="1"/>
            <a:r>
              <a:rPr lang="hu-HU" sz="1200" smtClean="0"/>
              <a:t>A jel szinuszos és koszinuszos összetevőjének amplitúdójával: A, B </a:t>
            </a:r>
          </a:p>
          <a:p>
            <a:pPr lvl="3" eaLnBrk="1" hangingPunct="1"/>
            <a:r>
              <a:rPr lang="hu-HU" sz="1200" smtClean="0"/>
              <a:t>A jel amplitúdójával és fázisával: M, </a:t>
            </a:r>
            <a:r>
              <a:rPr lang="hu-HU" sz="1200" smtClean="0">
                <a:latin typeface="Symbol" pitchFamily="18" charset="2"/>
              </a:rPr>
              <a:t>j</a:t>
            </a:r>
          </a:p>
          <a:p>
            <a:pPr lvl="2" eaLnBrk="1" hangingPunct="1"/>
            <a:r>
              <a:rPr lang="hu-HU" sz="1400" smtClean="0"/>
              <a:t>Nem egyenlőségről van szó, csak megfeleltetés, reprezentálás komplex számmal</a:t>
            </a:r>
          </a:p>
          <a:p>
            <a:pPr lvl="3" eaLnBrk="1" hangingPunct="1"/>
            <a:r>
              <a:rPr lang="hu-HU" sz="1200" smtClean="0"/>
              <a:t>Csak adott frekvencián értelmezhető a megfeleltetés</a:t>
            </a:r>
          </a:p>
          <a:p>
            <a:pPr lvl="3" eaLnBrk="1" hangingPunct="1"/>
            <a:r>
              <a:rPr lang="hu-HU" sz="1200" smtClean="0"/>
              <a:t>Pl. (1+1j)+(2+2j) = (3+3j) </a:t>
            </a:r>
          </a:p>
          <a:p>
            <a:pPr lvl="4" eaLnBrk="1" hangingPunct="1"/>
            <a:r>
              <a:rPr lang="hu-HU" sz="1100" smtClean="0"/>
              <a:t>Mindhárom komplex szám azonos frekvenciájú jeleket reprezentál</a:t>
            </a:r>
          </a:p>
          <a:p>
            <a:pPr lvl="4" eaLnBrk="1" hangingPunct="1"/>
            <a:r>
              <a:rPr lang="hu-HU" sz="1100" smtClean="0"/>
              <a:t>Csak amplitúdójuk és fázisuk más</a:t>
            </a:r>
          </a:p>
          <a:p>
            <a:pPr lvl="2" eaLnBrk="1" hangingPunct="1"/>
            <a:r>
              <a:rPr lang="hu-HU" sz="1400" smtClean="0"/>
              <a:t>Az előjel váltás a komplex Fourier transzformáció definíciója miatt szokás (később)</a:t>
            </a:r>
          </a:p>
          <a:p>
            <a:pPr lvl="3" eaLnBrk="1" hangingPunct="1"/>
            <a:r>
              <a:rPr lang="hu-HU" sz="1200" smtClean="0"/>
              <a:t>Pl: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5A3FA-9E6A-4349-9D38-E2E7919A12BC}" type="slidenum">
              <a:rPr lang="hu-HU"/>
              <a:pPr>
                <a:defRPr/>
              </a:pPr>
              <a:t>67</a:t>
            </a:fld>
            <a:endParaRPr lang="hu-HU" dirty="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2371725"/>
            <a:ext cx="2009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663" y="1952625"/>
            <a:ext cx="2505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2417763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613" y="2028825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5049838" y="1558925"/>
            <a:ext cx="34464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latin typeface="+mj-lt"/>
              </a:rPr>
              <a:t>Komplex számmal (komplex amplitúdó)</a:t>
            </a: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438" y="2049463"/>
            <a:ext cx="638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6200" y="2386013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2700" y="5105400"/>
            <a:ext cx="1876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7063" y="5133975"/>
            <a:ext cx="303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5000" y="5522913"/>
            <a:ext cx="257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8850" y="5743575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7756525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Komplex számok</a:t>
            </a:r>
          </a:p>
          <a:p>
            <a:pPr lvl="1" eaLnBrk="1" hangingPunct="1"/>
            <a:r>
              <a:rPr lang="hu-HU" sz="1600" smtClean="0"/>
              <a:t>Lineáris rendszerek</a:t>
            </a:r>
          </a:p>
          <a:p>
            <a:pPr lvl="2" eaLnBrk="1" hangingPunct="1"/>
            <a:r>
              <a:rPr lang="hu-HU" sz="1400" smtClean="0"/>
              <a:t>Érvényes a szuperpozíció elve</a:t>
            </a:r>
            <a:endParaRPr lang="hu-HU" sz="1200" smtClean="0"/>
          </a:p>
          <a:p>
            <a:pPr lvl="2" eaLnBrk="1" hangingPunct="1"/>
            <a:r>
              <a:rPr lang="hu-HU" sz="1400" smtClean="0"/>
              <a:t>Szinuszos jellel gerjesztve a bemenetet a kimenet is szinuszos</a:t>
            </a:r>
          </a:p>
          <a:p>
            <a:pPr lvl="3" eaLnBrk="1" hangingPunct="1"/>
            <a:r>
              <a:rPr lang="hu-HU" sz="1200" smtClean="0"/>
              <a:t>azonos frekvenciával</a:t>
            </a:r>
          </a:p>
          <a:p>
            <a:pPr lvl="3" eaLnBrk="1" hangingPunct="1"/>
            <a:r>
              <a:rPr lang="hu-HU" sz="1200" smtClean="0"/>
              <a:t>az amplitúdó és fázis változhat</a:t>
            </a:r>
          </a:p>
          <a:p>
            <a:pPr lvl="2" eaLnBrk="1" hangingPunct="1"/>
            <a:r>
              <a:rPr lang="hu-HU" sz="1400" smtClean="0"/>
              <a:t>Pl:  </a:t>
            </a:r>
          </a:p>
          <a:p>
            <a:pPr lvl="3" eaLnBrk="1" hangingPunct="1"/>
            <a:r>
              <a:rPr lang="hu-HU" sz="1200" smtClean="0"/>
              <a:t>Egy lineáris rendszer bemenő jele</a:t>
            </a:r>
          </a:p>
          <a:p>
            <a:pPr lvl="3" eaLnBrk="1" hangingPunct="1"/>
            <a:endParaRPr lang="hu-HU" sz="1200" smtClean="0"/>
          </a:p>
          <a:p>
            <a:pPr lvl="3" eaLnBrk="1" hangingPunct="1"/>
            <a:r>
              <a:rPr lang="hu-HU" sz="1200" smtClean="0"/>
              <a:t>Ennek hatására kimeneti jele</a:t>
            </a:r>
          </a:p>
          <a:p>
            <a:pPr lvl="3" eaLnBrk="1" hangingPunct="1"/>
            <a:endParaRPr lang="hu-HU" sz="1200" smtClean="0"/>
          </a:p>
          <a:p>
            <a:pPr lvl="3" eaLnBrk="1" hangingPunct="1"/>
            <a:r>
              <a:rPr lang="hu-HU" sz="1200" smtClean="0"/>
              <a:t>A komplex amplitúdók segítségével adott </a:t>
            </a:r>
            <a:r>
              <a:rPr lang="hu-HU" sz="1200" smtClean="0">
                <a:latin typeface="Symbol" pitchFamily="18" charset="2"/>
              </a:rPr>
              <a:t>w</a:t>
            </a:r>
            <a:r>
              <a:rPr lang="hu-HU" sz="1200" smtClean="0"/>
              <a:t> frekvencián jellemezhető a rendszer átviteli tulajdonsága</a:t>
            </a:r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r>
              <a:rPr lang="hu-HU" sz="1200" smtClean="0"/>
              <a:t>Adott frekvencián a rendszer amplitúdó átvitele 0,5 fázis tolása 3</a:t>
            </a:r>
            <a:r>
              <a:rPr lang="hu-HU" sz="1200" smtClean="0">
                <a:latin typeface="Symbol" pitchFamily="18" charset="2"/>
              </a:rPr>
              <a:t>p</a:t>
            </a:r>
            <a:r>
              <a:rPr lang="hu-HU" sz="1200" smtClean="0"/>
              <a:t>/8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1F478-4C45-4284-AA8B-441370409C22}" type="slidenum">
              <a:rPr lang="hu-HU"/>
              <a:pPr>
                <a:defRPr/>
              </a:pPr>
              <a:t>68</a:t>
            </a:fld>
            <a:endParaRPr lang="hu-HU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2914650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3449638"/>
            <a:ext cx="2305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838" y="4468813"/>
            <a:ext cx="113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4588" y="4883150"/>
            <a:ext cx="113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2888" y="4510088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6963" y="4529138"/>
            <a:ext cx="1666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8925" y="5878513"/>
            <a:ext cx="1200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7373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Komplex számok</a:t>
            </a:r>
          </a:p>
          <a:p>
            <a:pPr lvl="1" eaLnBrk="1" hangingPunct="1"/>
            <a:r>
              <a:rPr lang="hu-HU" sz="1600" smtClean="0"/>
              <a:t>Lineáris rendszerek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2EBD6-D2B5-4C72-BF84-EFD745A47B58}" type="slidenum">
              <a:rPr lang="hu-HU"/>
              <a:pPr>
                <a:defRPr/>
              </a:pPr>
              <a:t>69</a:t>
            </a:fld>
            <a:endParaRPr lang="hu-HU" dirty="0"/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963738"/>
            <a:ext cx="80756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pPr eaLnBrk="1" hangingPunct="1"/>
            <a:r>
              <a:rPr lang="hu-HU" sz="1900" smtClean="0"/>
              <a:t>Példák irányítási rendszerekre</a:t>
            </a:r>
            <a:r>
              <a:rPr lang="hu-HU" sz="1800" smtClean="0"/>
              <a:t>:</a:t>
            </a:r>
            <a:endParaRPr lang="hu-HU" sz="1400" smtClean="0"/>
          </a:p>
          <a:p>
            <a:pPr lvl="1" eaLnBrk="1" hangingPunct="1"/>
            <a:r>
              <a:rPr lang="hu-HU" sz="1500" smtClean="0"/>
              <a:t>Az emberi testben lejátszódó biokémiai folyamatok</a:t>
            </a:r>
          </a:p>
          <a:p>
            <a:pPr lvl="2" eaLnBrk="1" hangingPunct="1"/>
            <a:r>
              <a:rPr lang="hu-HU" sz="1300" smtClean="0"/>
              <a:t>Vércukorszint állandó értéken tartása</a:t>
            </a:r>
          </a:p>
          <a:p>
            <a:pPr lvl="3" eaLnBrk="1" hangingPunct="1"/>
            <a:r>
              <a:rPr lang="hu-HU" sz="1100" smtClean="0"/>
              <a:t>Éhségérzet, evés, táplálék lebontása, raktározás,  zsírégetés … stb.</a:t>
            </a:r>
          </a:p>
          <a:p>
            <a:pPr lvl="1" eaLnBrk="1" hangingPunct="1"/>
            <a:endParaRPr lang="hu-HU" sz="1400" smtClean="0"/>
          </a:p>
          <a:p>
            <a:pPr lvl="1" eaLnBrk="1" hangingPunct="1"/>
            <a:endParaRPr lang="hu-HU" sz="1100" smtClean="0"/>
          </a:p>
          <a:p>
            <a:pPr lvl="1" eaLnBrk="1" hangingPunct="1"/>
            <a:endParaRPr lang="hu-HU" sz="1400" smtClean="0"/>
          </a:p>
          <a:p>
            <a:pPr lvl="2" eaLnBrk="1" hangingPunct="1"/>
            <a:endParaRPr lang="hu-HU" sz="12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DF29BE-A3BE-4CB7-8895-88C3F106F20F}" type="slidenum">
              <a:rPr lang="hu-HU"/>
              <a:pPr>
                <a:defRPr/>
              </a:pPr>
              <a:t>7</a:t>
            </a:fld>
            <a:endParaRPr lang="hu-HU" dirty="0"/>
          </a:p>
        </p:txBody>
      </p:sp>
      <p:pic>
        <p:nvPicPr>
          <p:cNvPr id="6" name="gluc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0660" y="2257425"/>
            <a:ext cx="6134100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Fourier transzformáció</a:t>
            </a:r>
          </a:p>
          <a:p>
            <a:pPr lvl="1" eaLnBrk="1" hangingPunct="1"/>
            <a:r>
              <a:rPr lang="hu-HU" sz="1600" smtClean="0"/>
              <a:t>Periodikus jel Fourier transzformáltja</a:t>
            </a:r>
          </a:p>
          <a:p>
            <a:pPr lvl="2" eaLnBrk="1" hangingPunct="1"/>
            <a:r>
              <a:rPr lang="hu-HU" sz="1400" smtClean="0"/>
              <a:t>Bármely T</a:t>
            </a:r>
            <a:r>
              <a:rPr lang="hu-HU" sz="1400" baseline="-25000" smtClean="0"/>
              <a:t>s</a:t>
            </a:r>
            <a:r>
              <a:rPr lang="hu-HU" sz="1400" smtClean="0"/>
              <a:t> periódusidejű periodikus jel felbontható megszámlálhatóan végtelen sok diszkrét frekvenciájú szinuszos és koszinuszos függvény összegére (Fourier-sor)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3" eaLnBrk="1" hangingPunct="1"/>
            <a:endParaRPr lang="hu-HU" sz="900" smtClean="0"/>
          </a:p>
          <a:p>
            <a:pPr lvl="3" eaLnBrk="1" hangingPunct="1"/>
            <a:endParaRPr lang="hu-HU" sz="900" smtClean="0"/>
          </a:p>
          <a:p>
            <a:pPr lvl="3" eaLnBrk="1" hangingPunct="1"/>
            <a:r>
              <a:rPr lang="hu-HU" sz="1400" smtClean="0"/>
              <a:t>Ahol az alapharmonikus frekvencia és körfrekvencia</a:t>
            </a:r>
          </a:p>
          <a:p>
            <a:pPr lvl="3" eaLnBrk="1" hangingPunct="1"/>
            <a:endParaRPr lang="hu-HU" sz="1400" smtClean="0"/>
          </a:p>
          <a:p>
            <a:pPr lvl="3" eaLnBrk="1" hangingPunct="1"/>
            <a:r>
              <a:rPr lang="hu-HU" sz="1400" smtClean="0"/>
              <a:t>Az együtthatók:</a:t>
            </a:r>
          </a:p>
          <a:p>
            <a:pPr lvl="3" eaLnBrk="1" hangingPunct="1"/>
            <a:endParaRPr lang="hu-HU" sz="1400" smtClean="0"/>
          </a:p>
          <a:p>
            <a:pPr lvl="3" eaLnBrk="1" hangingPunct="1"/>
            <a:endParaRPr lang="hu-HU" sz="1400" smtClean="0"/>
          </a:p>
          <a:p>
            <a:pPr lvl="3" eaLnBrk="1" hangingPunct="1"/>
            <a:endParaRPr lang="hu-HU" sz="1400" smtClean="0"/>
          </a:p>
          <a:p>
            <a:pPr lvl="3" eaLnBrk="1" hangingPunct="1"/>
            <a:endParaRPr lang="hu-HU" sz="1400" smtClean="0"/>
          </a:p>
          <a:p>
            <a:pPr lvl="3" eaLnBrk="1" hangingPunct="1"/>
            <a:endParaRPr lang="hu-HU" sz="1400" smtClean="0"/>
          </a:p>
          <a:p>
            <a:pPr lvl="3" eaLnBrk="1" hangingPunct="1"/>
            <a:r>
              <a:rPr lang="hu-HU" sz="1400" smtClean="0"/>
              <a:t>Az a</a:t>
            </a:r>
            <a:r>
              <a:rPr lang="hu-HU" sz="1400" baseline="-25000" smtClean="0"/>
              <a:t>0</a:t>
            </a:r>
            <a:r>
              <a:rPr lang="hu-HU" sz="1400" smtClean="0"/>
              <a:t> együttható az f(t) jel egyenáramú (DC) összetevőjének felel meg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C11BB7-9CA8-4A29-B276-7490E778CCBF}" type="slidenum">
              <a:rPr lang="hu-HU"/>
              <a:pPr>
                <a:defRPr/>
              </a:pPr>
              <a:t>70</a:t>
            </a:fld>
            <a:endParaRPr lang="hu-HU" dirty="0"/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0" y="2435225"/>
            <a:ext cx="4000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988" y="3282950"/>
            <a:ext cx="82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4424363"/>
            <a:ext cx="1914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4175" y="4446588"/>
            <a:ext cx="2724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9650" y="4454525"/>
            <a:ext cx="2657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0775" y="3319463"/>
            <a:ext cx="638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40EB87-9ED9-49A0-90F3-F7EDE382B873}" type="slidenum">
              <a:rPr lang="hu-HU"/>
              <a:pPr>
                <a:defRPr/>
              </a:pPr>
              <a:t>71</a:t>
            </a:fld>
            <a:endParaRPr lang="hu-HU" dirty="0"/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109663"/>
            <a:ext cx="6481762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Fourier transzformáció</a:t>
            </a:r>
          </a:p>
          <a:p>
            <a:pPr lvl="1" eaLnBrk="1" hangingPunct="1"/>
            <a:r>
              <a:rPr lang="hu-HU" sz="1600" smtClean="0"/>
              <a:t>Periodikus jel Fourier transzformáltja</a:t>
            </a:r>
          </a:p>
          <a:p>
            <a:pPr lvl="2" eaLnBrk="1" hangingPunct="1"/>
            <a:r>
              <a:rPr lang="hu-HU" sz="1400" smtClean="0"/>
              <a:t>Bevezetve </a:t>
            </a:r>
          </a:p>
          <a:p>
            <a:pPr lvl="2" eaLnBrk="1" hangingPunct="1"/>
            <a:endParaRPr lang="hu-HU" sz="1400" smtClean="0"/>
          </a:p>
          <a:p>
            <a:pPr lvl="3" eaLnBrk="1" hangingPunct="1">
              <a:buFont typeface="Arial" charset="0"/>
              <a:buNone/>
            </a:pPr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Felhasználva az Euler-formulát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Az </a:t>
            </a:r>
            <a:r>
              <a:rPr lang="hu-HU" sz="1400" smtClean="0">
                <a:latin typeface="Symbol" pitchFamily="18" charset="2"/>
              </a:rPr>
              <a:t>w</a:t>
            </a:r>
            <a:r>
              <a:rPr lang="hu-HU" sz="1400" smtClean="0"/>
              <a:t> = n</a:t>
            </a:r>
            <a:r>
              <a:rPr lang="hu-HU" sz="1400" smtClean="0">
                <a:latin typeface="Symbol" pitchFamily="18" charset="2"/>
              </a:rPr>
              <a:t>w</a:t>
            </a:r>
            <a:r>
              <a:rPr lang="hu-HU" sz="1400" baseline="-25000" smtClean="0">
                <a:latin typeface="Symbol" pitchFamily="18" charset="2"/>
              </a:rPr>
              <a:t>0</a:t>
            </a:r>
            <a:r>
              <a:rPr lang="hu-HU" sz="1400" smtClean="0"/>
              <a:t> diszkrét körfrekvenciákhoz rendelt c</a:t>
            </a:r>
            <a:r>
              <a:rPr lang="hu-HU" sz="1400" baseline="-25000" smtClean="0"/>
              <a:t>n</a:t>
            </a:r>
            <a:r>
              <a:rPr lang="hu-HU" sz="1400" smtClean="0"/>
              <a:t> komplex amplitúdók alkotják az y(t) jel amplitúdó spektrumát</a:t>
            </a:r>
          </a:p>
          <a:p>
            <a:pPr lvl="2" eaLnBrk="1" hangingPunct="1"/>
            <a:r>
              <a:rPr lang="hu-HU" sz="1400" smtClean="0"/>
              <a:t>c</a:t>
            </a:r>
            <a:r>
              <a:rPr lang="hu-HU" sz="1400" baseline="-25000" smtClean="0"/>
              <a:t>n</a:t>
            </a:r>
            <a:r>
              <a:rPr lang="hu-HU" sz="1400" smtClean="0"/>
              <a:t> komplex amplitúdók megadják az összetevők amplitúdóját és fázisát is</a:t>
            </a:r>
          </a:p>
          <a:p>
            <a:pPr lvl="2" eaLnBrk="1" hangingPunct="1"/>
            <a:r>
              <a:rPr lang="hu-HU" sz="1400" smtClean="0"/>
              <a:t>Az összetevők frekvenciája az alapfrekvencia egész számú többszöröse</a:t>
            </a:r>
          </a:p>
          <a:p>
            <a:pPr lvl="3" eaLnBrk="1" hangingPunct="1"/>
            <a:r>
              <a:rPr lang="hu-HU" sz="1200" smtClean="0"/>
              <a:t>Az összetevők amplitúdója és fázisa különböző jelek esetén eltérő lehet</a:t>
            </a:r>
          </a:p>
          <a:p>
            <a:pPr lvl="3" eaLnBrk="1" hangingPunct="1"/>
            <a:r>
              <a:rPr lang="hu-HU" sz="1200" smtClean="0"/>
              <a:t>Az n = 0-hoz tartozó összetevő a jel egyenáramú (DC) összetevője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83BE97-876D-4F32-AF17-AF660061E3EA}" type="slidenum">
              <a:rPr lang="hu-HU"/>
              <a:pPr>
                <a:defRPr/>
              </a:pPr>
              <a:t>72</a:t>
            </a:fld>
            <a:endParaRPr lang="hu-HU" dirty="0"/>
          </a:p>
        </p:txBody>
      </p:sp>
      <p:pic>
        <p:nvPicPr>
          <p:cNvPr id="7680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613" y="2341563"/>
            <a:ext cx="857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63" y="2241550"/>
            <a:ext cx="3095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1913" y="3460750"/>
            <a:ext cx="1952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6350" y="3328988"/>
            <a:ext cx="2247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Fourier transzformáció</a:t>
            </a:r>
          </a:p>
          <a:p>
            <a:pPr lvl="1" eaLnBrk="1" hangingPunct="1"/>
            <a:r>
              <a:rPr lang="hu-HU" sz="1600" smtClean="0"/>
              <a:t>Nem periodikus jel Fourier transzformáltja</a:t>
            </a:r>
          </a:p>
          <a:p>
            <a:pPr lvl="2" eaLnBrk="1" hangingPunct="1"/>
            <a:r>
              <a:rPr lang="hu-HU" sz="1400" smtClean="0"/>
              <a:t>Nem periodikus jel nem megszámlálhatóan végtelen sok összetevőből áll, amelyek frekvenciái folytonos eloszlásúak</a:t>
            </a:r>
          </a:p>
          <a:p>
            <a:pPr lvl="2" eaLnBrk="1" hangingPunct="1"/>
            <a:r>
              <a:rPr lang="hu-HU" sz="1400" smtClean="0"/>
              <a:t>Egyetlen frekvenciához nem tartozik véges értékű amplitúdó, de megadható egy d</a:t>
            </a:r>
            <a:r>
              <a:rPr lang="hu-HU" sz="1400" smtClean="0">
                <a:latin typeface="Symbol" pitchFamily="18" charset="2"/>
              </a:rPr>
              <a:t>w</a:t>
            </a:r>
            <a:r>
              <a:rPr lang="hu-HU" sz="1400" smtClean="0"/>
              <a:t> sávra számított amplitúdósűrűség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3" eaLnBrk="1" hangingPunct="1"/>
            <a:endParaRPr lang="hu-HU" sz="900" smtClean="0"/>
          </a:p>
          <a:p>
            <a:pPr lvl="2" eaLnBrk="1" hangingPunct="1"/>
            <a:r>
              <a:rPr lang="hu-HU" sz="1400" smtClean="0"/>
              <a:t>Az egyenletek kölcsönösen egyértelmű összefüggést – transzformációt – állapítanak meg az f(t) időfüggvény és az F(j</a:t>
            </a:r>
            <a:r>
              <a:rPr lang="hu-HU" sz="1400" smtClean="0">
                <a:latin typeface="Symbol" pitchFamily="18" charset="2"/>
              </a:rPr>
              <a:t>w</a:t>
            </a:r>
            <a:r>
              <a:rPr lang="hu-HU" sz="1400" smtClean="0"/>
              <a:t>) frekvenciafüggvény között</a:t>
            </a:r>
          </a:p>
          <a:p>
            <a:pPr lvl="3" eaLnBrk="1" hangingPunct="1"/>
            <a:r>
              <a:rPr lang="hu-HU" sz="1200" smtClean="0"/>
              <a:t>F(j</a:t>
            </a:r>
            <a:r>
              <a:rPr lang="hu-HU" sz="1200" smtClean="0">
                <a:latin typeface="Symbol" pitchFamily="18" charset="2"/>
              </a:rPr>
              <a:t>w</a:t>
            </a:r>
            <a:r>
              <a:rPr lang="hu-HU" sz="1200" smtClean="0"/>
              <a:t>) az f(t) időfüggvény Fourier transzformáltja</a:t>
            </a:r>
          </a:p>
          <a:p>
            <a:pPr lvl="2" eaLnBrk="1" hangingPunct="1"/>
            <a:r>
              <a:rPr lang="hu-HU" sz="1400" smtClean="0"/>
              <a:t>Egy jel frekvenciafüggvénye (frekvenciatartománybeli leírása, spektruma) egyértelműen meghatározza a jel időfüggvényét</a:t>
            </a:r>
          </a:p>
          <a:p>
            <a:pPr lvl="2" eaLnBrk="1" hangingPunct="1"/>
            <a:endParaRPr lang="hu-HU" sz="1400" smtClean="0"/>
          </a:p>
          <a:p>
            <a:pPr lvl="1" eaLnBrk="1" hangingPunct="1"/>
            <a:r>
              <a:rPr lang="hu-HU" sz="1600" smtClean="0"/>
              <a:t>Előny</a:t>
            </a:r>
          </a:p>
          <a:p>
            <a:pPr lvl="2" eaLnBrk="1" hangingPunct="1"/>
            <a:r>
              <a:rPr lang="hu-HU" sz="1400" smtClean="0"/>
              <a:t>A Fourier transzformációval a differenciál egyenletek algebrai egyenletekké redukálódnak</a:t>
            </a:r>
          </a:p>
          <a:p>
            <a:pPr lvl="3" eaLnBrk="1" hangingPunct="1"/>
            <a:r>
              <a:rPr lang="hu-HU" sz="1200" smtClean="0"/>
              <a:t>A frekvenciatartományban a az időtartománybeli differenciálást és integrálást algebrai műveletek helyettesítik 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42EA91-228C-4238-AA3B-4A6DC88087E2}" type="slidenum">
              <a:rPr lang="hu-HU"/>
              <a:pPr>
                <a:defRPr/>
              </a:pPr>
              <a:t>73</a:t>
            </a:fld>
            <a:endParaRPr lang="hu-HU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3151188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2930525"/>
            <a:ext cx="2228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025" y="2954338"/>
            <a:ext cx="2114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dirty="0" smtClean="0"/>
              <a:t>Laplace transzformáció</a:t>
            </a:r>
            <a:endParaRPr lang="hu-HU" sz="1600" dirty="0" smtClean="0"/>
          </a:p>
          <a:p>
            <a:pPr lvl="2" eaLnBrk="1" hangingPunct="1"/>
            <a:r>
              <a:rPr lang="hu-HU" sz="1400" dirty="0" smtClean="0"/>
              <a:t>A Fourier transzformált csak akkor létezik ha az f(t) időfüggvény abszolút integrálható</a:t>
            </a:r>
          </a:p>
          <a:p>
            <a:pPr lvl="2" eaLnBrk="1" hangingPunct="1"/>
            <a:r>
              <a:rPr lang="hu-HU" sz="1400" dirty="0" smtClean="0"/>
              <a:t>Ez korlátozza használatát</a:t>
            </a:r>
          </a:p>
          <a:p>
            <a:pPr lvl="2" eaLnBrk="1" hangingPunct="1"/>
            <a:r>
              <a:rPr lang="hu-HU" sz="1400" dirty="0" smtClean="0"/>
              <a:t>A Laplace transzformációval ez a korlátozás feloldható</a:t>
            </a:r>
          </a:p>
          <a:p>
            <a:pPr lvl="2" eaLnBrk="1" hangingPunct="1"/>
            <a:r>
              <a:rPr lang="hu-HU" sz="1400" dirty="0" smtClean="0"/>
              <a:t>Egy időtartománybeli jel Laplace transzformáltja a jel komplex frekvenciatartománybeli reprezentációja</a:t>
            </a:r>
          </a:p>
          <a:p>
            <a:pPr lvl="2" eaLnBrk="1" hangingPunct="1"/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B7B8CC-439B-4194-8376-3EB9B0C0BFF1}" type="slidenum">
              <a:rPr lang="hu-HU"/>
              <a:pPr>
                <a:defRPr/>
              </a:pPr>
              <a:t>74</a:t>
            </a:fld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1939925" y="4818063"/>
            <a:ext cx="3887788" cy="174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933575" y="2957513"/>
            <a:ext cx="5016500" cy="167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008313"/>
            <a:ext cx="444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013" y="3768725"/>
            <a:ext cx="3162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4964113"/>
            <a:ext cx="3314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5" cstate="print"/>
          <a:srcRect l="3847" b="10216"/>
          <a:stretch>
            <a:fillRect/>
          </a:stretch>
        </p:blipFill>
        <p:spPr bwMode="auto">
          <a:xfrm>
            <a:off x="1984375" y="5740400"/>
            <a:ext cx="36004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7987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Laplace transzformáció</a:t>
            </a:r>
            <a:endParaRPr lang="hu-HU" sz="1600" smtClean="0"/>
          </a:p>
          <a:p>
            <a:pPr lvl="1" eaLnBrk="1" hangingPunct="1"/>
            <a:r>
              <a:rPr lang="hu-HU" sz="1200" smtClean="0"/>
              <a:t>Néhány fontosabb jel Laplace transzformáltja</a:t>
            </a:r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0CCB7-5CEA-468F-A143-4D4BFE0815DF}" type="slidenum">
              <a:rPr lang="hu-HU"/>
              <a:pPr>
                <a:defRPr/>
              </a:pPr>
              <a:t>75</a:t>
            </a:fld>
            <a:endParaRPr lang="hu-HU" dirty="0"/>
          </a:p>
        </p:txBody>
      </p:sp>
      <p:pic>
        <p:nvPicPr>
          <p:cNvPr id="798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782763"/>
            <a:ext cx="56769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493963" y="2222500"/>
            <a:ext cx="4765675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87613" y="2698750"/>
            <a:ext cx="4764087" cy="604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490788" y="4506913"/>
            <a:ext cx="4764087" cy="60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80899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Laplace transzformáció</a:t>
            </a:r>
            <a:endParaRPr lang="hu-HU" sz="1600" smtClean="0"/>
          </a:p>
          <a:p>
            <a:pPr lvl="1" eaLnBrk="1" hangingPunct="1"/>
            <a:r>
              <a:rPr lang="hu-HU" sz="1200" smtClean="0"/>
              <a:t>Néhány fontosabb jel Laplace transzformáltja</a:t>
            </a:r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154E7A-2D53-46DB-9B2E-F6FFD318CDB7}" type="slidenum">
              <a:rPr lang="hu-HU"/>
              <a:pPr>
                <a:defRPr/>
              </a:pPr>
              <a:t>76</a:t>
            </a:fld>
            <a:endParaRPr lang="hu-HU" dirty="0"/>
          </a:p>
        </p:txBody>
      </p:sp>
      <p:pic>
        <p:nvPicPr>
          <p:cNvPr id="8090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782763"/>
            <a:ext cx="56769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275" y="2020888"/>
            <a:ext cx="573087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Laplace transzformáció</a:t>
            </a:r>
            <a:endParaRPr lang="hu-HU" sz="1600" smtClean="0"/>
          </a:p>
          <a:p>
            <a:pPr lvl="1" eaLnBrk="1" hangingPunct="1"/>
            <a:r>
              <a:rPr lang="hu-HU" sz="1600" smtClean="0"/>
              <a:t>Műveleti szabályok</a:t>
            </a:r>
          </a:p>
          <a:p>
            <a:pPr lvl="2" eaLnBrk="1" hangingPunct="1"/>
            <a:r>
              <a:rPr lang="hu-HU" sz="1400" smtClean="0"/>
              <a:t>Differenciálás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3" eaLnBrk="1" hangingPunct="1"/>
            <a:r>
              <a:rPr lang="hu-HU" sz="1200" smtClean="0"/>
              <a:t>Belépő jel esetén f(t&lt;+0) = 0</a:t>
            </a:r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3" eaLnBrk="1" hangingPunct="1"/>
            <a:r>
              <a:rPr lang="hu-HU" sz="1200" smtClean="0"/>
              <a:t>Differenciálás a komplex frekvenciatartományban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Integrálás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400" smtClean="0"/>
              <a:t>Eltolási tételek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F7B6-19D1-4B19-A3BB-B2C6FA45421E}" type="slidenum">
              <a:rPr lang="hu-HU"/>
              <a:pPr>
                <a:defRPr/>
              </a:pPr>
              <a:t>77</a:t>
            </a:fld>
            <a:endParaRPr lang="hu-HU" dirty="0"/>
          </a:p>
        </p:txBody>
      </p:sp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538" y="2012950"/>
            <a:ext cx="19510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2959100"/>
            <a:ext cx="12493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088" y="3838575"/>
            <a:ext cx="153828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0988" y="4597400"/>
            <a:ext cx="15621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113" y="2411413"/>
            <a:ext cx="2416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Picture 9"/>
          <p:cNvSpPr>
            <a:spLocks noChangeAspect="1" noChangeArrowheads="1"/>
          </p:cNvSpPr>
          <p:nvPr/>
        </p:nvSpPr>
        <p:spPr bwMode="auto">
          <a:xfrm>
            <a:off x="5980113" y="2513013"/>
            <a:ext cx="2571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5489575" y="5276850"/>
            <a:ext cx="33226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400" dirty="0">
                <a:latin typeface="+mn-lt"/>
                <a:cs typeface="+mn-cs"/>
              </a:rPr>
              <a:t>Linearitás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hu-HU" sz="1400" dirty="0">
              <a:latin typeface="+mn-lt"/>
              <a:cs typeface="+mn-cs"/>
            </a:endParaRPr>
          </a:p>
        </p:txBody>
      </p:sp>
      <p:pic>
        <p:nvPicPr>
          <p:cNvPr id="7476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5688" y="5711825"/>
            <a:ext cx="1622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32463" y="6042025"/>
            <a:ext cx="27971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33688" y="5602288"/>
            <a:ext cx="1752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Matematikai alapok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dirty="0" smtClean="0"/>
              <a:t>Laplace transzformáció</a:t>
            </a:r>
            <a:endParaRPr lang="hu-HU" sz="1600" dirty="0" smtClean="0"/>
          </a:p>
          <a:p>
            <a:pPr lvl="1" eaLnBrk="1" hangingPunct="1">
              <a:defRPr/>
            </a:pPr>
            <a:r>
              <a:rPr lang="hu-HU" sz="1600" dirty="0" smtClean="0"/>
              <a:t>Műveleti szabályok</a:t>
            </a:r>
          </a:p>
          <a:p>
            <a:pPr lvl="2" eaLnBrk="1" hangingPunct="1">
              <a:defRPr/>
            </a:pPr>
            <a:r>
              <a:rPr lang="hu-HU" sz="1400" dirty="0" smtClean="0"/>
              <a:t>Belépő jelek </a:t>
            </a:r>
            <a:r>
              <a:rPr lang="hu-HU" sz="1400" dirty="0" err="1" smtClean="0"/>
              <a:t>konvolúciója</a:t>
            </a: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050" dirty="0" smtClean="0"/>
          </a:p>
          <a:p>
            <a:pPr lvl="2" eaLnBrk="1" hangingPunct="1">
              <a:defRPr/>
            </a:pPr>
            <a:r>
              <a:rPr lang="hu-HU" sz="1400" dirty="0" smtClean="0"/>
              <a:t>Racionális törtfüggvény inverz transzformáltja</a:t>
            </a:r>
          </a:p>
          <a:p>
            <a:pPr lvl="3" eaLnBrk="1" hangingPunct="1">
              <a:defRPr/>
            </a:pPr>
            <a:r>
              <a:rPr lang="hu-HU" sz="1200" dirty="0" smtClean="0"/>
              <a:t>Ha egy Laplace transzformált racionális törtfüggvény alakra hozható, akkor részlettörtekre bontható</a:t>
            </a:r>
          </a:p>
          <a:p>
            <a:pPr lvl="3" eaLnBrk="1" hangingPunct="1">
              <a:defRPr/>
            </a:pPr>
            <a:r>
              <a:rPr lang="hu-HU" sz="1200" dirty="0" smtClean="0"/>
              <a:t>Tagonként az időtartományba transzformálható</a:t>
            </a:r>
          </a:p>
          <a:p>
            <a:pPr lvl="3" eaLnBrk="1" hangingPunct="1">
              <a:defRPr/>
            </a:pPr>
            <a:r>
              <a:rPr lang="hu-HU" sz="1200" dirty="0" smtClean="0"/>
              <a:t>Ha a D(s) nevező gyökei egyszeresek </a:t>
            </a:r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r>
              <a:rPr lang="hu-HU" sz="1200" dirty="0" smtClean="0"/>
              <a:t>Ha a nevező gyökei között vannak többszörös gyökök</a:t>
            </a:r>
          </a:p>
          <a:p>
            <a:pPr lvl="4" eaLnBrk="1" hangingPunct="1">
              <a:defRPr/>
            </a:pPr>
            <a:r>
              <a:rPr lang="hu-HU" sz="1200" dirty="0" smtClean="0"/>
              <a:t>a gyökhöz részlettörtekre bontáskor a multiplicitásával egyező számú részlettört tartozik</a:t>
            </a:r>
          </a:p>
          <a:p>
            <a:pPr lvl="4" eaLnBrk="1" hangingPunct="1">
              <a:defRPr/>
            </a:pPr>
            <a:r>
              <a:rPr lang="hu-HU" sz="1200" dirty="0" smtClean="0"/>
              <a:t>Pl. ha a </a:t>
            </a:r>
            <a:r>
              <a:rPr lang="hu-HU" sz="1200" dirty="0" err="1" smtClean="0"/>
              <a:t>j-edik</a:t>
            </a:r>
            <a:r>
              <a:rPr lang="hu-HU" sz="1200" dirty="0" smtClean="0"/>
              <a:t> gyök </a:t>
            </a:r>
            <a:r>
              <a:rPr lang="hu-HU" sz="1200" dirty="0" err="1" smtClean="0"/>
              <a:t>k-szoros</a:t>
            </a:r>
            <a:r>
              <a:rPr lang="hu-HU" sz="1200" dirty="0" smtClean="0"/>
              <a:t> </a:t>
            </a:r>
          </a:p>
          <a:p>
            <a:pPr lvl="4" eaLnBrk="1" hangingPunct="1">
              <a:defRPr/>
            </a:pPr>
            <a:endParaRPr lang="hu-HU" sz="1200" dirty="0" smtClean="0"/>
          </a:p>
          <a:p>
            <a:pPr lvl="3" eaLnBrk="1" hangingPunct="1">
              <a:defRPr/>
            </a:pPr>
            <a:endParaRPr lang="hu-HU" sz="12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  <a:p>
            <a:pPr lvl="2" eaLnBrk="1" hangingPunct="1">
              <a:defRPr/>
            </a:pPr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FFB15-8E72-4E16-9A62-2316192BB168}" type="slidenum">
              <a:rPr lang="hu-HU"/>
              <a:pPr>
                <a:defRPr/>
              </a:pPr>
              <a:t>78</a:t>
            </a:fld>
            <a:endParaRPr lang="hu-HU" dirty="0"/>
          </a:p>
        </p:txBody>
      </p:sp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75" y="2208213"/>
            <a:ext cx="23701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600" y="5843588"/>
            <a:ext cx="24431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75" y="3835400"/>
            <a:ext cx="3522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4663" y="3870325"/>
            <a:ext cx="20050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2050" y="4464050"/>
            <a:ext cx="25034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4963" y="4471988"/>
            <a:ext cx="16462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Terheletlen RC kör</a:t>
            </a:r>
          </a:p>
          <a:p>
            <a:pPr lvl="2" eaLnBrk="1" hangingPunct="1"/>
            <a:r>
              <a:rPr lang="hu-HU" sz="1200" smtClean="0"/>
              <a:t>Időtartománybeli leírás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Frekvenciatartománybeli leírás Laplace transzformációval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Kérdés 1: hogyan változik a rendszer kimenete a bemenő jel és az állapotváltozó kezdeti értékének függvényében?</a:t>
            </a:r>
          </a:p>
          <a:p>
            <a:pPr lvl="2" eaLnBrk="1" hangingPunct="1"/>
            <a:r>
              <a:rPr lang="hu-HU" sz="1200" smtClean="0"/>
              <a:t>Kérdés 2: hogyan változik az állapotváltozó a bemenő jel függvényében?</a:t>
            </a:r>
          </a:p>
          <a:p>
            <a:pPr lvl="3" eaLnBrk="1" hangingPunct="1"/>
            <a:r>
              <a:rPr lang="hu-HU" sz="1000" smtClean="0"/>
              <a:t>A kimeneti jel változása ebből és a kimeneti egyenletből meghatározható</a:t>
            </a:r>
          </a:p>
          <a:p>
            <a:pPr lvl="2" eaLnBrk="1" hangingPunct="1"/>
            <a:r>
              <a:rPr lang="hu-HU" sz="1200" smtClean="0"/>
              <a:t>Meg kell oldani a differenciál egyenletet</a:t>
            </a:r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3929063"/>
            <a:ext cx="2984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2265363"/>
            <a:ext cx="23828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F1D9EA-BF23-4F68-BA9A-88910251BDCF}" type="slidenum">
              <a:rPr lang="hu-HU"/>
              <a:pPr>
                <a:defRPr/>
              </a:pPr>
              <a:t>79</a:t>
            </a:fld>
            <a:endParaRPr lang="hu-HU" dirty="0"/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263" y="3168650"/>
            <a:ext cx="3559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églalap 50"/>
          <p:cNvSpPr/>
          <p:nvPr/>
        </p:nvSpPr>
        <p:spPr>
          <a:xfrm>
            <a:off x="2362200" y="3187700"/>
            <a:ext cx="2870200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2525" y="3378200"/>
            <a:ext cx="296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3738" y="3244850"/>
            <a:ext cx="19510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Egyenes összekötő nyíllal 55"/>
          <p:cNvCxnSpPr/>
          <p:nvPr/>
        </p:nvCxnSpPr>
        <p:spPr>
          <a:xfrm>
            <a:off x="1477963" y="3800475"/>
            <a:ext cx="39243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zis 56"/>
          <p:cNvSpPr/>
          <p:nvPr/>
        </p:nvSpPr>
        <p:spPr>
          <a:xfrm>
            <a:off x="1614488" y="2273300"/>
            <a:ext cx="700087" cy="50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9" name="Ellipszis 58"/>
          <p:cNvSpPr/>
          <p:nvPr/>
        </p:nvSpPr>
        <p:spPr>
          <a:xfrm>
            <a:off x="2513013" y="2290763"/>
            <a:ext cx="684212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3" name="Ellipszis 62"/>
          <p:cNvSpPr/>
          <p:nvPr/>
        </p:nvSpPr>
        <p:spPr>
          <a:xfrm>
            <a:off x="3524250" y="2370138"/>
            <a:ext cx="458788" cy="349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1638" y="4481513"/>
            <a:ext cx="9699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églalap 65"/>
          <p:cNvSpPr/>
          <p:nvPr/>
        </p:nvSpPr>
        <p:spPr>
          <a:xfrm>
            <a:off x="2203450" y="3937000"/>
            <a:ext cx="7620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7" name="Téglalap 66"/>
          <p:cNvSpPr/>
          <p:nvPr/>
        </p:nvSpPr>
        <p:spPr>
          <a:xfrm>
            <a:off x="2973388" y="3914775"/>
            <a:ext cx="811212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398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5388" y="2436813"/>
            <a:ext cx="9080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7" grpId="1" animBg="1"/>
      <p:bldP spid="59" grpId="0" animBg="1"/>
      <p:bldP spid="59" grpId="1" animBg="1"/>
      <p:bldP spid="63" grpId="0" animBg="1"/>
      <p:bldP spid="63" grpId="1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Példák irányítási rendszerekre:</a:t>
            </a:r>
            <a:endParaRPr lang="hu-HU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600" dirty="0" smtClean="0"/>
              <a:t>Az emberi testben lejátszódó biokémiai folyamatok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Vércukorszint állandó értéken tartása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Éhségérzet, evés, táplálék lebontása, raktározás,  zsírégetés … stb.</a:t>
            </a:r>
            <a:endParaRPr lang="hu-H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600" dirty="0" smtClean="0"/>
              <a:t>Ember által irányított folyamatok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Poharat a szánkhoz emeljük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Agyunk, mint döntéshozó (szabályozó) szerv, az érzékszerveink (látás, hallás, tapintás stb..) által közvetített információk alapján, az idegpályákon keresztül utasítást küld izmainkhoz, mint beavatkozó szervhez. A beérkező elektromos ingerek izmainkban mechanikai jellé alakulnak át, ezzel megvalósítva az irányítás célját.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Felkapcsoljuk a szobában a világítást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világos legyen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A jegybank kamatot csökkent vagy emel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Az inflációs célkitűzések tartása végett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Népességszabályozás Kínában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Az 1-nél több gyereket vállaló szülők nem kapnak állami támogatást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600" dirty="0" smtClean="0"/>
              <a:t>Önműködő folyamatok (emberi beavatkozás nélkül)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WC  tartály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legyen mivel leöblíteni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Termosztátos olajradiátor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meleg legyen a szobában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Időkapcsolós keringető-szivattyú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tiszta legyen a medence vize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400" dirty="0" smtClean="0"/>
              <a:t>Utasszállító repülő robotpilótája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200" dirty="0" smtClean="0"/>
              <a:t>Hogy komfortos legyen a repülés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hu-HU" sz="16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904367-92CC-4F92-9F2C-54CD4C70FFED}" type="slidenum">
              <a:rPr lang="hu-HU"/>
              <a:pPr>
                <a:defRPr/>
              </a:pPr>
              <a:t>8</a:t>
            </a:fld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929188"/>
            <a:ext cx="32861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33575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Terheletlen RC kör</a:t>
            </a:r>
          </a:p>
          <a:p>
            <a:pPr lvl="2" eaLnBrk="1" hangingPunct="1"/>
            <a:r>
              <a:rPr lang="hu-HU" sz="1200" smtClean="0"/>
              <a:t>Állapotegyenlet megoldása az időtartományban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Lineáris állandó együtthatós elsőrendű differenciál egyenlet megoldása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Egységugrás bemenő jelet feltételezve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05323-041F-48D3-8402-1E48B848A671}" type="slidenum">
              <a:rPr lang="hu-HU"/>
              <a:pPr>
                <a:defRPr/>
              </a:pPr>
              <a:t>80</a:t>
            </a:fld>
            <a:endParaRPr lang="hu-HU" dirty="0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2146300"/>
            <a:ext cx="17049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3136900"/>
            <a:ext cx="28289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3659188"/>
            <a:ext cx="2416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2775" y="5807075"/>
            <a:ext cx="22209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1038" y="5113338"/>
            <a:ext cx="968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5213" y="4945063"/>
            <a:ext cx="1397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Egyenes összekötő nyíllal 31"/>
          <p:cNvCxnSpPr/>
          <p:nvPr/>
        </p:nvCxnSpPr>
        <p:spPr>
          <a:xfrm>
            <a:off x="1527175" y="5749925"/>
            <a:ext cx="39227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abadkézi sokszög 32"/>
          <p:cNvSpPr/>
          <p:nvPr/>
        </p:nvSpPr>
        <p:spPr>
          <a:xfrm>
            <a:off x="6369050" y="4046538"/>
            <a:ext cx="1701800" cy="874712"/>
          </a:xfrm>
          <a:custGeom>
            <a:avLst/>
            <a:gdLst>
              <a:gd name="connsiteX0" fmla="*/ 0 w 1701579"/>
              <a:gd name="connsiteY0" fmla="*/ 911749 h 911749"/>
              <a:gd name="connsiteX1" fmla="*/ 437322 w 1701579"/>
              <a:gd name="connsiteY1" fmla="*/ 148424 h 911749"/>
              <a:gd name="connsiteX2" fmla="*/ 1701579 w 1701579"/>
              <a:gd name="connsiteY2" fmla="*/ 21203 h 91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579" h="911749">
                <a:moveTo>
                  <a:pt x="0" y="911749"/>
                </a:moveTo>
                <a:cubicBezTo>
                  <a:pt x="76863" y="604298"/>
                  <a:pt x="153726" y="296848"/>
                  <a:pt x="437322" y="148424"/>
                </a:cubicBezTo>
                <a:cubicBezTo>
                  <a:pt x="720918" y="0"/>
                  <a:pt x="1484244" y="53008"/>
                  <a:pt x="1701579" y="21203"/>
                </a:cubicBezTo>
              </a:path>
            </a:pathLst>
          </a:cu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9400" y="4111625"/>
            <a:ext cx="3714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1925" y="3778250"/>
            <a:ext cx="4460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47850" y="4197350"/>
            <a:ext cx="23844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2217738"/>
            <a:ext cx="29654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6020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Terheletlen RC kör</a:t>
            </a:r>
          </a:p>
          <a:p>
            <a:pPr lvl="2" eaLnBrk="1" hangingPunct="1"/>
            <a:r>
              <a:rPr lang="hu-HU" sz="1200" smtClean="0"/>
              <a:t>Állapotegyenlet megoldása a frekvenciatartományban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3071F-1C0E-4A7C-9F51-8FA0D375EA61}" type="slidenum">
              <a:rPr lang="hu-HU"/>
              <a:pPr>
                <a:defRPr/>
              </a:pPr>
              <a:t>81</a:t>
            </a:fld>
            <a:endParaRPr lang="hu-HU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438" y="2863850"/>
            <a:ext cx="10715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075" y="2768600"/>
            <a:ext cx="917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038" y="2832100"/>
            <a:ext cx="968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nyíllal 14"/>
          <p:cNvCxnSpPr/>
          <p:nvPr/>
        </p:nvCxnSpPr>
        <p:spPr>
          <a:xfrm>
            <a:off x="1535113" y="2719388"/>
            <a:ext cx="593883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875" y="5022850"/>
            <a:ext cx="13636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4425" y="2913063"/>
            <a:ext cx="24161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4825" y="3014663"/>
            <a:ext cx="444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gyenes összekötő nyíllal 22"/>
          <p:cNvCxnSpPr/>
          <p:nvPr/>
        </p:nvCxnSpPr>
        <p:spPr>
          <a:xfrm rot="10800000" flipV="1">
            <a:off x="5038725" y="2409825"/>
            <a:ext cx="41592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10800000" flipV="1">
            <a:off x="4333875" y="2306638"/>
            <a:ext cx="460375" cy="18256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94350" y="2154238"/>
            <a:ext cx="23828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1138" y="3351213"/>
            <a:ext cx="198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11363" y="3829050"/>
            <a:ext cx="18605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22500" y="4414838"/>
            <a:ext cx="16811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73375" y="4929188"/>
            <a:ext cx="18256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Egyenes összekötő nyíllal 44"/>
          <p:cNvCxnSpPr/>
          <p:nvPr/>
        </p:nvCxnSpPr>
        <p:spPr>
          <a:xfrm rot="10800000" flipV="1">
            <a:off x="5048250" y="5218113"/>
            <a:ext cx="415925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3792538" y="2592388"/>
            <a:ext cx="230187" cy="1349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16200000" flipV="1">
            <a:off x="4516438" y="2608263"/>
            <a:ext cx="198437" cy="1666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213" y="2233613"/>
            <a:ext cx="16462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7044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Terheletlen RC kör</a:t>
            </a:r>
          </a:p>
          <a:p>
            <a:pPr lvl="2" eaLnBrk="1" hangingPunct="1"/>
            <a:r>
              <a:rPr lang="hu-HU" sz="1200" smtClean="0"/>
              <a:t>Ha egy Laplace transzformált racionális törtfüggvény alakra hozható, akkor részlettörtekre bontható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C99A-7601-41FA-BE16-C8DA813F2C98}" type="slidenum">
              <a:rPr lang="hu-HU"/>
              <a:pPr>
                <a:defRPr/>
              </a:pPr>
              <a:t>82</a:t>
            </a:fld>
            <a:endParaRPr lang="hu-HU" dirty="0"/>
          </a:p>
        </p:txBody>
      </p:sp>
      <p:pic>
        <p:nvPicPr>
          <p:cNvPr id="87046" name="Picture 3"/>
          <p:cNvPicPr>
            <a:picLocks noChangeAspect="1" noChangeArrowheads="1"/>
          </p:cNvPicPr>
          <p:nvPr/>
        </p:nvPicPr>
        <p:blipFill>
          <a:blip r:embed="rId3" cstate="print"/>
          <a:srcRect l="15694"/>
          <a:stretch>
            <a:fillRect/>
          </a:stretch>
        </p:blipFill>
        <p:spPr bwMode="auto">
          <a:xfrm>
            <a:off x="3989388" y="2197100"/>
            <a:ext cx="2089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Egyenes összekötő nyíllal 32"/>
          <p:cNvCxnSpPr/>
          <p:nvPr/>
        </p:nvCxnSpPr>
        <p:spPr>
          <a:xfrm>
            <a:off x="1485900" y="2838450"/>
            <a:ext cx="594042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875" y="3452813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4075" y="3835400"/>
            <a:ext cx="90011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Egyenes összekötő nyíllal 46"/>
          <p:cNvCxnSpPr/>
          <p:nvPr/>
        </p:nvCxnSpPr>
        <p:spPr>
          <a:xfrm>
            <a:off x="1471613" y="5035550"/>
            <a:ext cx="594042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688" y="5948363"/>
            <a:ext cx="17573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150" y="5280025"/>
            <a:ext cx="600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Egyenes összekötő nyíllal 49"/>
          <p:cNvCxnSpPr/>
          <p:nvPr/>
        </p:nvCxnSpPr>
        <p:spPr>
          <a:xfrm rot="5400000">
            <a:off x="5339557" y="5318918"/>
            <a:ext cx="393700" cy="1952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8738" y="3001963"/>
            <a:ext cx="18161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6588" y="3035300"/>
            <a:ext cx="15097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0113" y="3017838"/>
            <a:ext cx="1354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9400" y="3763963"/>
            <a:ext cx="2520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49713" y="3770313"/>
            <a:ext cx="8397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Egyenes összekötő nyíllal 39"/>
          <p:cNvCxnSpPr/>
          <p:nvPr/>
        </p:nvCxnSpPr>
        <p:spPr>
          <a:xfrm rot="10800000" flipV="1">
            <a:off x="2035175" y="3871913"/>
            <a:ext cx="461963" cy="18256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rot="10800000" flipV="1">
            <a:off x="2482850" y="4000500"/>
            <a:ext cx="460375" cy="182563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6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68450" y="4362450"/>
            <a:ext cx="3059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19625" y="4395788"/>
            <a:ext cx="10890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Egyenes összekötő nyíllal 41"/>
          <p:cNvCxnSpPr/>
          <p:nvPr/>
        </p:nvCxnSpPr>
        <p:spPr>
          <a:xfrm rot="10800000" flipV="1">
            <a:off x="2082800" y="4514850"/>
            <a:ext cx="687388" cy="18415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rot="10800000" flipV="1">
            <a:off x="3300413" y="4606925"/>
            <a:ext cx="766762" cy="211138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64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48075" y="5256213"/>
            <a:ext cx="15351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églalap 60"/>
          <p:cNvSpPr/>
          <p:nvPr/>
        </p:nvSpPr>
        <p:spPr>
          <a:xfrm>
            <a:off x="3540125" y="5875338"/>
            <a:ext cx="1795463" cy="581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4721225" y="5994400"/>
            <a:ext cx="465138" cy="30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4579938" y="6116638"/>
            <a:ext cx="13335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6" name="Téglalap 65"/>
          <p:cNvSpPr/>
          <p:nvPr/>
        </p:nvSpPr>
        <p:spPr>
          <a:xfrm>
            <a:off x="6561138" y="2189163"/>
            <a:ext cx="1795462" cy="581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7" name="Ellipszis 66"/>
          <p:cNvSpPr/>
          <p:nvPr/>
        </p:nvSpPr>
        <p:spPr>
          <a:xfrm>
            <a:off x="4202113" y="5246688"/>
            <a:ext cx="157162" cy="452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8" name="Ellipszis 67"/>
          <p:cNvSpPr/>
          <p:nvPr/>
        </p:nvSpPr>
        <p:spPr>
          <a:xfrm>
            <a:off x="4446588" y="5202238"/>
            <a:ext cx="715962" cy="56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688" y="5070475"/>
            <a:ext cx="2416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Szabadkézi sokszög 69"/>
          <p:cNvSpPr/>
          <p:nvPr/>
        </p:nvSpPr>
        <p:spPr>
          <a:xfrm>
            <a:off x="6834188" y="5457825"/>
            <a:ext cx="1701800" cy="874713"/>
          </a:xfrm>
          <a:custGeom>
            <a:avLst/>
            <a:gdLst>
              <a:gd name="connsiteX0" fmla="*/ 0 w 1701579"/>
              <a:gd name="connsiteY0" fmla="*/ 911749 h 911749"/>
              <a:gd name="connsiteX1" fmla="*/ 437322 w 1701579"/>
              <a:gd name="connsiteY1" fmla="*/ 148424 h 911749"/>
              <a:gd name="connsiteX2" fmla="*/ 1701579 w 1701579"/>
              <a:gd name="connsiteY2" fmla="*/ 21203 h 91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579" h="911749">
                <a:moveTo>
                  <a:pt x="0" y="911749"/>
                </a:moveTo>
                <a:cubicBezTo>
                  <a:pt x="76863" y="604298"/>
                  <a:pt x="153726" y="296848"/>
                  <a:pt x="437322" y="148424"/>
                </a:cubicBezTo>
                <a:cubicBezTo>
                  <a:pt x="720918" y="0"/>
                  <a:pt x="1484244" y="53008"/>
                  <a:pt x="1701579" y="21203"/>
                </a:cubicBezTo>
              </a:path>
            </a:pathLst>
          </a:cu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71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48663" y="5522913"/>
            <a:ext cx="3730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61188" y="5187950"/>
            <a:ext cx="4460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artalom helye 2"/>
          <p:cNvSpPr txBox="1">
            <a:spLocks/>
          </p:cNvSpPr>
          <p:nvPr/>
        </p:nvSpPr>
        <p:spPr bwMode="auto">
          <a:xfrm>
            <a:off x="6281738" y="3221038"/>
            <a:ext cx="2365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hu-HU" sz="1200" dirty="0">
                <a:latin typeface="+mn-lt"/>
                <a:cs typeface="+mn-cs"/>
              </a:rPr>
              <a:t>A rendszer pólusai:</a:t>
            </a:r>
          </a:p>
        </p:txBody>
      </p:sp>
      <p:pic>
        <p:nvPicPr>
          <p:cNvPr id="87077" name="Picture 3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38238" y="2217738"/>
            <a:ext cx="874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78" name="Picture 39"/>
          <p:cNvSpPr>
            <a:spLocks noChangeAspect="1" noChangeArrowheads="1"/>
          </p:cNvSpPr>
          <p:nvPr/>
        </p:nvSpPr>
        <p:spPr bwMode="auto">
          <a:xfrm>
            <a:off x="2024063" y="2278063"/>
            <a:ext cx="19891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7079" name="Picture 40"/>
          <p:cNvSpPr>
            <a:spLocks noChangeAspect="1" noChangeArrowheads="1"/>
          </p:cNvSpPr>
          <p:nvPr/>
        </p:nvSpPr>
        <p:spPr bwMode="auto">
          <a:xfrm>
            <a:off x="6618288" y="2224088"/>
            <a:ext cx="1679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62588" y="962025"/>
            <a:ext cx="368141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églalap 44"/>
          <p:cNvSpPr/>
          <p:nvPr/>
        </p:nvSpPr>
        <p:spPr>
          <a:xfrm>
            <a:off x="6026150" y="1555750"/>
            <a:ext cx="3082925" cy="39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6" name="Téglalap 45"/>
          <p:cNvSpPr/>
          <p:nvPr/>
        </p:nvSpPr>
        <p:spPr>
          <a:xfrm>
            <a:off x="6026150" y="2724150"/>
            <a:ext cx="3082925" cy="392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7083" name="Picture 1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00250" y="2238375"/>
            <a:ext cx="20050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8" grpId="0"/>
      <p:bldP spid="45" grpId="0" animBg="1"/>
      <p:bldP spid="45" grpId="1" animBg="1"/>
      <p:bldP spid="46" grpId="0" animBg="1"/>
      <p:bldP spid="46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Időtartománybeli leírás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Frekvenciatartománybeli leírás Laplace transzformációval</a:t>
            </a:r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17A35D-57EE-470A-8C2F-5AF6C788164F}" type="slidenum">
              <a:rPr lang="hu-HU"/>
              <a:pPr>
                <a:defRPr/>
              </a:pPr>
              <a:t>83</a:t>
            </a:fld>
            <a:endParaRPr lang="hu-HU" dirty="0"/>
          </a:p>
        </p:txBody>
      </p:sp>
      <p:pic>
        <p:nvPicPr>
          <p:cNvPr id="880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2676525"/>
            <a:ext cx="2652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463" y="2178050"/>
            <a:ext cx="24907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588" y="2417763"/>
            <a:ext cx="1090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9600" y="2408238"/>
            <a:ext cx="10747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2188" y="2454275"/>
            <a:ext cx="10128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260600"/>
            <a:ext cx="21431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9075" y="3636963"/>
            <a:ext cx="3559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églalap 22"/>
          <p:cNvSpPr/>
          <p:nvPr/>
        </p:nvSpPr>
        <p:spPr>
          <a:xfrm>
            <a:off x="2130425" y="3657600"/>
            <a:ext cx="2870200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2338" y="3848100"/>
            <a:ext cx="296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3550" y="3714750"/>
            <a:ext cx="19494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55750" y="4364038"/>
            <a:ext cx="31115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nyíllal 26"/>
          <p:cNvCxnSpPr/>
          <p:nvPr/>
        </p:nvCxnSpPr>
        <p:spPr>
          <a:xfrm>
            <a:off x="1430338" y="4278313"/>
            <a:ext cx="69850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zis 27"/>
          <p:cNvSpPr/>
          <p:nvPr/>
        </p:nvSpPr>
        <p:spPr>
          <a:xfrm>
            <a:off x="1303338" y="2162175"/>
            <a:ext cx="493712" cy="446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1200150" y="2671763"/>
            <a:ext cx="558800" cy="515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1878013" y="2179638"/>
            <a:ext cx="492125" cy="446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2451100" y="2187575"/>
            <a:ext cx="492125" cy="446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3013075" y="2170113"/>
            <a:ext cx="747713" cy="46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1855788" y="2706688"/>
            <a:ext cx="577850" cy="506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2492375" y="2682875"/>
            <a:ext cx="712788" cy="577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132013" y="4438650"/>
            <a:ext cx="563562" cy="42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2727325" y="4440238"/>
            <a:ext cx="763588" cy="42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3498850" y="4416425"/>
            <a:ext cx="5984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9213" y="4887913"/>
            <a:ext cx="3736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églalap 40"/>
          <p:cNvSpPr/>
          <p:nvPr/>
        </p:nvSpPr>
        <p:spPr>
          <a:xfrm>
            <a:off x="2149475" y="4956175"/>
            <a:ext cx="474663" cy="379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2635250" y="4957763"/>
            <a:ext cx="760413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3400425" y="4911725"/>
            <a:ext cx="766763" cy="44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35100" y="5540375"/>
            <a:ext cx="12096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67138" y="2871788"/>
            <a:ext cx="2063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llipszis 34"/>
          <p:cNvSpPr/>
          <p:nvPr/>
        </p:nvSpPr>
        <p:spPr>
          <a:xfrm>
            <a:off x="3279775" y="2714625"/>
            <a:ext cx="719138" cy="506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8" name="Egyenes összekötő nyíllal 57"/>
          <p:cNvCxnSpPr/>
          <p:nvPr/>
        </p:nvCxnSpPr>
        <p:spPr>
          <a:xfrm rot="5400000">
            <a:off x="7041356" y="3566319"/>
            <a:ext cx="1350963" cy="358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églalap 59"/>
          <p:cNvSpPr/>
          <p:nvPr/>
        </p:nvSpPr>
        <p:spPr>
          <a:xfrm>
            <a:off x="1144588" y="2098675"/>
            <a:ext cx="2909887" cy="1233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1257300" y="4335463"/>
            <a:ext cx="3663950" cy="18589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62" name="Egyenes összekötő nyíllal 61"/>
          <p:cNvCxnSpPr/>
          <p:nvPr/>
        </p:nvCxnSpPr>
        <p:spPr>
          <a:xfrm flipV="1">
            <a:off x="4940300" y="4913313"/>
            <a:ext cx="633413" cy="1143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7363" y="5270500"/>
            <a:ext cx="1243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2788" y="5286375"/>
            <a:ext cx="1055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Egyenes összekötő nyíllal 70"/>
          <p:cNvCxnSpPr/>
          <p:nvPr/>
        </p:nvCxnSpPr>
        <p:spPr>
          <a:xfrm>
            <a:off x="5646738" y="5122863"/>
            <a:ext cx="2627312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6223000"/>
            <a:ext cx="822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59613" y="6232525"/>
            <a:ext cx="8747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40" name="Picture 4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56275" y="4484688"/>
            <a:ext cx="22812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35" grpId="0" animBg="1"/>
      <p:bldP spid="35" grpId="1" animBg="1"/>
      <p:bldP spid="60" grpId="0" animBg="1"/>
      <p:bldP spid="6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Állapotegyenlet megoldása a frekvenciatartományban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Kérdés 2: hogyan változik az állapotváltozó a bemenő jel függvényében?</a:t>
            </a:r>
          </a:p>
          <a:p>
            <a:pPr lvl="3" eaLnBrk="1" hangingPunct="1"/>
            <a:r>
              <a:rPr lang="hu-HU" sz="1000" smtClean="0"/>
              <a:t>A kimeneti jel változása ebből és a kimeneti egyenletből meghatározható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4B702C-7ED5-42AB-9BA9-7C70B57A8F8A}" type="slidenum">
              <a:rPr lang="hu-HU"/>
              <a:pPr>
                <a:defRPr/>
              </a:pPr>
              <a:t>84</a:t>
            </a:fld>
            <a:endParaRPr lang="hu-HU" dirty="0"/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038" y="2011363"/>
            <a:ext cx="31130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nyíllal 26"/>
          <p:cNvCxnSpPr/>
          <p:nvPr/>
        </p:nvCxnSpPr>
        <p:spPr>
          <a:xfrm>
            <a:off x="1485900" y="3095625"/>
            <a:ext cx="69850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3" y="2519363"/>
            <a:ext cx="3736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Egyenes összekötő nyíllal 62"/>
          <p:cNvCxnSpPr/>
          <p:nvPr/>
        </p:nvCxnSpPr>
        <p:spPr>
          <a:xfrm rot="10800000" flipV="1">
            <a:off x="4251325" y="2598738"/>
            <a:ext cx="414338" cy="15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4475163"/>
            <a:ext cx="7985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nyíllal 14"/>
          <p:cNvCxnSpPr/>
          <p:nvPr/>
        </p:nvCxnSpPr>
        <p:spPr>
          <a:xfrm rot="5400000">
            <a:off x="4228307" y="4515643"/>
            <a:ext cx="393700" cy="1952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284288" y="5794375"/>
            <a:ext cx="431958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913" y="5986463"/>
            <a:ext cx="15605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Egyenes összekötő nyíllal 23"/>
          <p:cNvCxnSpPr/>
          <p:nvPr/>
        </p:nvCxnSpPr>
        <p:spPr>
          <a:xfrm rot="10800000" flipV="1">
            <a:off x="5326063" y="6156325"/>
            <a:ext cx="414337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102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6263" y="2325688"/>
            <a:ext cx="2281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3613" y="3773488"/>
            <a:ext cx="21939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1950" y="4113213"/>
            <a:ext cx="2212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3" name="Picture 23"/>
          <p:cNvPicPr>
            <a:picLocks noChangeAspect="1" noChangeArrowheads="1"/>
          </p:cNvPicPr>
          <p:nvPr/>
        </p:nvPicPr>
        <p:blipFill>
          <a:blip r:embed="rId9" cstate="print"/>
          <a:srcRect r="22017"/>
          <a:stretch>
            <a:fillRect/>
          </a:stretch>
        </p:blipFill>
        <p:spPr bwMode="auto">
          <a:xfrm>
            <a:off x="984250" y="4914900"/>
            <a:ext cx="34432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4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4888" y="5403850"/>
            <a:ext cx="24177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5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0713" y="5997575"/>
            <a:ext cx="30099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Egyenes összekötő nyíllal 30"/>
          <p:cNvCxnSpPr/>
          <p:nvPr/>
        </p:nvCxnSpPr>
        <p:spPr>
          <a:xfrm rot="10800000" flipV="1">
            <a:off x="1041400" y="4989513"/>
            <a:ext cx="646113" cy="20796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10800000" flipV="1">
            <a:off x="1770063" y="4984750"/>
            <a:ext cx="644525" cy="207963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10" cstate="print"/>
          <a:srcRect l="21445"/>
          <a:stretch>
            <a:fillRect/>
          </a:stretch>
        </p:blipFill>
        <p:spPr bwMode="auto">
          <a:xfrm>
            <a:off x="2795588" y="4972050"/>
            <a:ext cx="19002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3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22438" y="4505325"/>
            <a:ext cx="21351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Állapotegyenlet megoldása a frekvenciatartományban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Szétválasztható egy bemenő jeltől függő, és egy bemenő jeltől független, csak x(-0)-tól függő összetevőre 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 magára hagyott rendszer mozgása, saját mozgás</a:t>
            </a:r>
          </a:p>
          <a:p>
            <a:pPr lvl="3" eaLnBrk="1" hangingPunct="1"/>
            <a:r>
              <a:rPr lang="hu-HU" sz="1000" smtClean="0"/>
              <a:t>Ha a bemenő jel zérus: u(t) = 0, u(s) = 0</a:t>
            </a:r>
          </a:p>
          <a:p>
            <a:pPr lvl="3" eaLnBrk="1" hangingPunct="1"/>
            <a:endParaRPr lang="hu-HU" sz="10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 rendszer gerjesztett mozgása</a:t>
            </a:r>
          </a:p>
          <a:p>
            <a:pPr lvl="3" eaLnBrk="1" hangingPunct="1"/>
            <a:r>
              <a:rPr lang="hu-HU" sz="1000" smtClean="0"/>
              <a:t>Ha x(-0) = 0</a:t>
            </a:r>
          </a:p>
          <a:p>
            <a:pPr lvl="3" eaLnBrk="1" hangingPunct="1"/>
            <a:r>
              <a:rPr lang="hu-HU" sz="1000" smtClean="0"/>
              <a:t>A rendszer tulajdonságainak vizsgálatakor általában elegendő ezt az esetet vizsgálni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 rendszer átviteli függvénye (mátrix)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A7A6-5A1C-4399-978A-0BCF344A058E}" type="slidenum">
              <a:rPr lang="hu-HU"/>
              <a:pPr>
                <a:defRPr/>
              </a:pPr>
              <a:t>85</a:t>
            </a:fld>
            <a:endParaRPr lang="hu-HU" dirty="0"/>
          </a:p>
        </p:txBody>
      </p:sp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788" y="3730625"/>
            <a:ext cx="18002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Egyenes összekötő nyíllal 20"/>
          <p:cNvCxnSpPr/>
          <p:nvPr/>
        </p:nvCxnSpPr>
        <p:spPr>
          <a:xfrm>
            <a:off x="1481138" y="2901950"/>
            <a:ext cx="431958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5218113"/>
            <a:ext cx="22034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5138738"/>
            <a:ext cx="8921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763" y="5221288"/>
            <a:ext cx="1397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4363" y="4878388"/>
            <a:ext cx="2339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0738" y="6053138"/>
            <a:ext cx="1174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1838" y="2166938"/>
            <a:ext cx="30083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3425" y="3430588"/>
            <a:ext cx="30099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2150" y="3827463"/>
            <a:ext cx="18605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Egyenes összekötő nyíllal 36"/>
          <p:cNvCxnSpPr/>
          <p:nvPr/>
        </p:nvCxnSpPr>
        <p:spPr>
          <a:xfrm rot="10800000" flipV="1">
            <a:off x="3365500" y="3516313"/>
            <a:ext cx="371475" cy="12541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rot="10800000" flipV="1">
            <a:off x="4567238" y="3502025"/>
            <a:ext cx="369887" cy="1270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4702175" y="5060950"/>
            <a:ext cx="2487613" cy="6524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1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19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Állapotegyenlet megoldása a frekvenciatartományban</a:t>
            </a:r>
          </a:p>
          <a:p>
            <a:pPr lvl="2" eaLnBrk="1" hangingPunct="1">
              <a:buFont typeface="Arial" charset="0"/>
              <a:buNone/>
            </a:pPr>
            <a:r>
              <a:rPr lang="hu-HU" sz="400" smtClean="0"/>
              <a:t>  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 kimeneti jel a w(s) átviteli függvény és a bemeneti jel Laplace transzformáltjának ismeretében kiszámítható</a:t>
            </a:r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100" smtClean="0"/>
          </a:p>
          <a:p>
            <a:pPr lvl="2" eaLnBrk="1" hangingPunct="1"/>
            <a:endParaRPr lang="hu-HU" sz="1200" smtClean="0"/>
          </a:p>
          <a:p>
            <a:pPr lvl="2" eaLnBrk="1" hangingPunct="1"/>
            <a:r>
              <a:rPr lang="hu-HU" sz="1200" smtClean="0"/>
              <a:t>Az inverz mátrix számításához szükség van a determinánsra és az adjungált mátrixra</a:t>
            </a:r>
          </a:p>
          <a:p>
            <a:pPr lvl="2" eaLnBrk="1" hangingPunct="1"/>
            <a:endParaRPr lang="hu-HU" sz="1200" smtClean="0"/>
          </a:p>
          <a:p>
            <a:pPr lvl="3" eaLnBrk="1" hangingPunct="1"/>
            <a:endParaRPr lang="hu-HU" sz="12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0D47FD-FB0F-4183-89B2-A4640FF39960}" type="slidenum">
              <a:rPr lang="hu-HU"/>
              <a:pPr>
                <a:defRPr/>
              </a:pPr>
              <a:t>86</a:t>
            </a:fld>
            <a:endParaRPr lang="hu-HU" dirty="0"/>
          </a:p>
        </p:txBody>
      </p:sp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3287713"/>
            <a:ext cx="18002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 cstate="print"/>
          <a:srcRect r="54512"/>
          <a:stretch>
            <a:fillRect/>
          </a:stretch>
        </p:blipFill>
        <p:spPr bwMode="auto">
          <a:xfrm>
            <a:off x="3279775" y="3287713"/>
            <a:ext cx="406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2525" y="3378200"/>
            <a:ext cx="13985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7663" y="3413125"/>
            <a:ext cx="1174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7663" y="2165350"/>
            <a:ext cx="1243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1175" y="2181225"/>
            <a:ext cx="1055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2392363"/>
            <a:ext cx="822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2409825"/>
            <a:ext cx="8747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gyenes összekötő nyíllal 22"/>
          <p:cNvCxnSpPr/>
          <p:nvPr/>
        </p:nvCxnSpPr>
        <p:spPr>
          <a:xfrm>
            <a:off x="1582738" y="3816350"/>
            <a:ext cx="597693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1150" y="3992563"/>
            <a:ext cx="20923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3163" y="3965575"/>
            <a:ext cx="12334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4950" y="5340350"/>
            <a:ext cx="993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7613" y="5337175"/>
            <a:ext cx="172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9663" y="5894388"/>
            <a:ext cx="22717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4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39013" y="4876800"/>
            <a:ext cx="1700212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0135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5450" y="5846763"/>
            <a:ext cx="9588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6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07163" y="5619750"/>
            <a:ext cx="1114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636DC8-6C40-43FF-B0C5-5B89CE2CDF66}" type="slidenum">
              <a:rPr lang="hu-HU"/>
              <a:pPr>
                <a:defRPr/>
              </a:pPr>
              <a:t>87</a:t>
            </a:fld>
            <a:endParaRPr lang="hu-HU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700" y="2806700"/>
            <a:ext cx="29321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901950"/>
            <a:ext cx="18780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8163" y="3292475"/>
            <a:ext cx="15255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8" y="3763963"/>
            <a:ext cx="639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7763" y="3789363"/>
            <a:ext cx="6810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Egyenes összekötő nyíllal 37"/>
          <p:cNvCxnSpPr/>
          <p:nvPr/>
        </p:nvCxnSpPr>
        <p:spPr>
          <a:xfrm rot="5400000">
            <a:off x="604838" y="4522788"/>
            <a:ext cx="34925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859088"/>
            <a:ext cx="819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475" y="5545138"/>
            <a:ext cx="7731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013" y="5902325"/>
            <a:ext cx="1766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Egyenes összekötő nyíllal 52"/>
          <p:cNvCxnSpPr/>
          <p:nvPr/>
        </p:nvCxnSpPr>
        <p:spPr>
          <a:xfrm rot="5400000">
            <a:off x="3649663" y="2971800"/>
            <a:ext cx="165100" cy="1016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 rot="5400000">
            <a:off x="4748213" y="2974975"/>
            <a:ext cx="165100" cy="1016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0763" y="4579938"/>
            <a:ext cx="866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7338" y="4689475"/>
            <a:ext cx="74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838" y="2851150"/>
            <a:ext cx="9667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7975" y="4330700"/>
            <a:ext cx="1741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86288" y="3868738"/>
            <a:ext cx="22717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Egyenes összekötő nyíllal 34"/>
          <p:cNvCxnSpPr/>
          <p:nvPr/>
        </p:nvCxnSpPr>
        <p:spPr>
          <a:xfrm rot="5400000">
            <a:off x="3190875" y="3709988"/>
            <a:ext cx="769937" cy="6238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6725" y="5826125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71" name="Picture 3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4575" y="5730875"/>
            <a:ext cx="9255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72" name="Picture 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33900" y="5253038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318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10F0B6-B98D-4991-8DAF-5234BC7B7894}" type="slidenum">
              <a:rPr lang="hu-HU"/>
              <a:pPr>
                <a:defRPr/>
              </a:pPr>
              <a:t>88</a:t>
            </a:fld>
            <a:endParaRPr lang="hu-HU" dirty="0"/>
          </a:p>
        </p:txBody>
      </p:sp>
      <p:pic>
        <p:nvPicPr>
          <p:cNvPr id="93189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3255963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3160713"/>
            <a:ext cx="9255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684463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4251325"/>
            <a:ext cx="280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838" y="4224338"/>
            <a:ext cx="2801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7700" y="5300663"/>
            <a:ext cx="2776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8075" y="5310188"/>
            <a:ext cx="2768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al oldali szögletes zárójel 38"/>
          <p:cNvSpPr/>
          <p:nvPr/>
        </p:nvSpPr>
        <p:spPr>
          <a:xfrm>
            <a:off x="1828800" y="4232275"/>
            <a:ext cx="111125" cy="202723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Bal oldali szögletes zárójel 43"/>
          <p:cNvSpPr/>
          <p:nvPr/>
        </p:nvSpPr>
        <p:spPr>
          <a:xfrm flipH="1">
            <a:off x="7672388" y="4251325"/>
            <a:ext cx="111125" cy="202565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48250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4524375" y="2655888"/>
            <a:ext cx="520700" cy="4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583238" y="2667000"/>
            <a:ext cx="195262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5" name="Téglalap 54"/>
          <p:cNvSpPr/>
          <p:nvPr/>
        </p:nvSpPr>
        <p:spPr>
          <a:xfrm>
            <a:off x="2995613" y="4194175"/>
            <a:ext cx="1055687" cy="3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6000750" y="4203700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3189288" y="5254625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6075363" y="5254625"/>
            <a:ext cx="1055687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118100" y="2659063"/>
            <a:ext cx="384175" cy="4095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5586413" y="3082925"/>
            <a:ext cx="193675" cy="280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7" grpId="0" animBg="1"/>
      <p:bldP spid="54" grpId="0" animBg="1"/>
      <p:bldP spid="55" grpId="0" animBg="1"/>
      <p:bldP spid="64" grpId="0" animBg="1"/>
      <p:bldP spid="6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421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6172A7-523B-4847-AFE9-918B52409A72}" type="slidenum">
              <a:rPr lang="hu-HU"/>
              <a:pPr>
                <a:defRPr/>
              </a:pPr>
              <a:t>89</a:t>
            </a:fld>
            <a:endParaRPr lang="hu-HU" dirty="0"/>
          </a:p>
        </p:txBody>
      </p:sp>
      <p:pic>
        <p:nvPicPr>
          <p:cNvPr id="94213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3255963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3160713"/>
            <a:ext cx="9255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684463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4251325"/>
            <a:ext cx="280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838" y="4224338"/>
            <a:ext cx="2801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7700" y="5300663"/>
            <a:ext cx="2776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8075" y="5310188"/>
            <a:ext cx="2768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al oldali szögletes zárójel 38"/>
          <p:cNvSpPr/>
          <p:nvPr/>
        </p:nvSpPr>
        <p:spPr>
          <a:xfrm>
            <a:off x="1828800" y="4232275"/>
            <a:ext cx="111125" cy="202723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Bal oldali szögletes zárójel 43"/>
          <p:cNvSpPr/>
          <p:nvPr/>
        </p:nvSpPr>
        <p:spPr>
          <a:xfrm flipH="1">
            <a:off x="7672388" y="4251325"/>
            <a:ext cx="111125" cy="202565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4222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48250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4524375" y="2655888"/>
            <a:ext cx="520700" cy="4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930900" y="2679700"/>
            <a:ext cx="193675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6000750" y="4203700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3189288" y="5254625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6075363" y="5254625"/>
            <a:ext cx="1055687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118100" y="2659063"/>
            <a:ext cx="384175" cy="4095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5832475" y="3035300"/>
            <a:ext cx="379413" cy="3698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Bevezető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Példák irányítási rendszerekre:</a:t>
            </a:r>
          </a:p>
          <a:p>
            <a:pPr lvl="1" eaLnBrk="1" hangingPunct="1"/>
            <a:r>
              <a:rPr lang="hu-HU" sz="1600" smtClean="0"/>
              <a:t>Hűtőszekrény</a:t>
            </a:r>
          </a:p>
          <a:p>
            <a:pPr lvl="2" eaLnBrk="1" hangingPunct="1"/>
            <a:r>
              <a:rPr lang="hu-HU" sz="1400" smtClean="0"/>
              <a:t>A hűtőszekrény hőmérséklet érzékelője „méri” a hőmérsékletét</a:t>
            </a:r>
          </a:p>
          <a:p>
            <a:pPr lvl="2" eaLnBrk="1" hangingPunct="1"/>
            <a:r>
              <a:rPr lang="hu-HU" sz="1400" smtClean="0"/>
              <a:t>Pl. 6,5°C-nál bekapcsol,  6°C-nál kikapcsol </a:t>
            </a:r>
          </a:p>
          <a:p>
            <a:pPr lvl="2" eaLnBrk="1" hangingPunct="1"/>
            <a:r>
              <a:rPr lang="hu-HU" sz="1400" smtClean="0"/>
              <a:t>A belső hőmérséklet nem állandó, 6-6,5°C között ingadozik</a:t>
            </a:r>
          </a:p>
          <a:p>
            <a:pPr lvl="2" eaLnBrk="1" hangingPunct="1"/>
            <a:r>
              <a:rPr lang="hu-HU" sz="1400" smtClean="0"/>
              <a:t>Állandóan nyitva hagyott ajtónál nem képes ellátni a feladatát</a:t>
            </a:r>
          </a:p>
          <a:p>
            <a:pPr lvl="2" eaLnBrk="1" hangingPunct="1"/>
            <a:r>
              <a:rPr lang="hu-HU" sz="1400" smtClean="0"/>
              <a:t>Állásos szabályozás</a:t>
            </a:r>
          </a:p>
          <a:p>
            <a:pPr eaLnBrk="1" hangingPunct="1"/>
            <a:endParaRPr lang="hu-HU" sz="16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4AC68B-B2E0-4104-9D15-8CF5038EFD27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3000375"/>
            <a:ext cx="3025775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457575"/>
            <a:ext cx="525462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523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C115C-17BB-43A1-B913-0377FF42726F}" type="slidenum">
              <a:rPr lang="hu-HU"/>
              <a:pPr>
                <a:defRPr/>
              </a:pPr>
              <a:t>90</a:t>
            </a:fld>
            <a:endParaRPr lang="hu-HU" dirty="0"/>
          </a:p>
        </p:txBody>
      </p:sp>
      <p:pic>
        <p:nvPicPr>
          <p:cNvPr id="95237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3255963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3160713"/>
            <a:ext cx="9255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684463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4251325"/>
            <a:ext cx="280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838" y="4224338"/>
            <a:ext cx="2801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7700" y="5300663"/>
            <a:ext cx="2776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8075" y="5310188"/>
            <a:ext cx="2768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al oldali szögletes zárójel 38"/>
          <p:cNvSpPr/>
          <p:nvPr/>
        </p:nvSpPr>
        <p:spPr>
          <a:xfrm>
            <a:off x="1828800" y="4232275"/>
            <a:ext cx="111125" cy="202723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Bal oldali szögletes zárójel 43"/>
          <p:cNvSpPr/>
          <p:nvPr/>
        </p:nvSpPr>
        <p:spPr>
          <a:xfrm flipH="1">
            <a:off x="7672388" y="4251325"/>
            <a:ext cx="111125" cy="202565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5246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48250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4516438" y="3027363"/>
            <a:ext cx="520700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583238" y="2711450"/>
            <a:ext cx="195262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3189288" y="5254625"/>
            <a:ext cx="1057275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6075363" y="5254625"/>
            <a:ext cx="1055687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110163" y="3011488"/>
            <a:ext cx="384175" cy="3651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5581650" y="3067050"/>
            <a:ext cx="220663" cy="2825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2" grpId="0" animBg="1"/>
      <p:bldP spid="64" grpId="0" animBg="1"/>
      <p:bldP spid="6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6259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Több bemenetű és/vagy több kimenetű rendszer esetén minden bemenet-kimenet kombinációhoz tartozik egy skalár (nem mátrix) átviteli függvény</a:t>
            </a:r>
          </a:p>
          <a:p>
            <a:pPr lvl="2" eaLnBrk="1" hangingPunct="1"/>
            <a:r>
              <a:rPr lang="hu-HU" sz="1200" smtClean="0"/>
              <a:t>Esetünkben 2 bemenet, 2 kimenet, 4 átviteli függvény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D409E1-1E71-4726-A2F0-98A4330F0CBA}" type="slidenum">
              <a:rPr lang="hu-HU"/>
              <a:pPr>
                <a:defRPr/>
              </a:pPr>
              <a:t>91</a:t>
            </a:fld>
            <a:endParaRPr lang="hu-HU" dirty="0"/>
          </a:p>
        </p:txBody>
      </p:sp>
      <p:pic>
        <p:nvPicPr>
          <p:cNvPr id="96261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3255963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3160713"/>
            <a:ext cx="9255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684463"/>
            <a:ext cx="2297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288" y="4251325"/>
            <a:ext cx="2803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838" y="4224338"/>
            <a:ext cx="2801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7700" y="5300663"/>
            <a:ext cx="2776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8075" y="5310188"/>
            <a:ext cx="2768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Bal oldali szögletes zárójel 38"/>
          <p:cNvSpPr/>
          <p:nvPr/>
        </p:nvSpPr>
        <p:spPr>
          <a:xfrm>
            <a:off x="1828800" y="4232275"/>
            <a:ext cx="111125" cy="202723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Bal oldali szögletes zárójel 43"/>
          <p:cNvSpPr/>
          <p:nvPr/>
        </p:nvSpPr>
        <p:spPr>
          <a:xfrm flipH="1">
            <a:off x="7672388" y="4251325"/>
            <a:ext cx="111125" cy="202565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6270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48250"/>
            <a:ext cx="574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églalap 46"/>
          <p:cNvSpPr/>
          <p:nvPr/>
        </p:nvSpPr>
        <p:spPr>
          <a:xfrm>
            <a:off x="4516438" y="3027363"/>
            <a:ext cx="520700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5927725" y="2719388"/>
            <a:ext cx="180975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6075363" y="5254625"/>
            <a:ext cx="1055687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110163" y="3011488"/>
            <a:ext cx="384175" cy="3651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5864225" y="3027363"/>
            <a:ext cx="300038" cy="361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3" grpId="0" animBg="1"/>
      <p:bldP spid="64" grpId="0" animBg="1"/>
      <p:bldP spid="6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728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MIMO rendszer esetén</a:t>
            </a:r>
            <a:endParaRPr lang="hu-HU" sz="1200" smtClean="0">
              <a:solidFill>
                <a:srgbClr val="FF0000"/>
              </a:solidFill>
            </a:endParaRP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1B8166-DF7E-4CB6-B9F8-77F16C41C18B}" type="slidenum">
              <a:rPr lang="hu-HU"/>
              <a:pPr>
                <a:defRPr/>
              </a:pPr>
              <a:t>92</a:t>
            </a:fld>
            <a:endParaRPr lang="hu-HU" dirty="0"/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475" y="2105025"/>
            <a:ext cx="29321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Szövegdoboz 31"/>
          <p:cNvSpPr txBox="1">
            <a:spLocks noChangeArrowheads="1"/>
          </p:cNvSpPr>
          <p:nvPr/>
        </p:nvSpPr>
        <p:spPr bwMode="auto">
          <a:xfrm>
            <a:off x="4170363" y="3713163"/>
            <a:ext cx="693737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63" y="3756025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8" name="Szövegdoboz 33"/>
          <p:cNvSpPr txBox="1">
            <a:spLocks noChangeArrowheads="1"/>
          </p:cNvSpPr>
          <p:nvPr/>
        </p:nvSpPr>
        <p:spPr bwMode="auto">
          <a:xfrm>
            <a:off x="4171950" y="4354513"/>
            <a:ext cx="693738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7289" name="Szövegdoboz 34"/>
          <p:cNvSpPr txBox="1">
            <a:spLocks noChangeArrowheads="1"/>
          </p:cNvSpPr>
          <p:nvPr/>
        </p:nvSpPr>
        <p:spPr bwMode="auto">
          <a:xfrm>
            <a:off x="4175125" y="5626100"/>
            <a:ext cx="693738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7290" name="Szövegdoboz 38"/>
          <p:cNvSpPr txBox="1">
            <a:spLocks noChangeArrowheads="1"/>
          </p:cNvSpPr>
          <p:nvPr/>
        </p:nvSpPr>
        <p:spPr bwMode="auto">
          <a:xfrm>
            <a:off x="4170363" y="4989513"/>
            <a:ext cx="693737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97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563" y="4383088"/>
            <a:ext cx="523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138" y="5045075"/>
            <a:ext cx="514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38" y="5718175"/>
            <a:ext cx="542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7025" y="3775075"/>
            <a:ext cx="2524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2263" y="5046663"/>
            <a:ext cx="2524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Egyenes összekötő nyíllal 46"/>
          <p:cNvCxnSpPr>
            <a:stCxn id="97286" idx="3"/>
            <a:endCxn id="111622" idx="1"/>
          </p:cNvCxnSpPr>
          <p:nvPr/>
        </p:nvCxnSpPr>
        <p:spPr>
          <a:xfrm>
            <a:off x="4864100" y="3897313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>
            <a:off x="4873625" y="5176838"/>
            <a:ext cx="5445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>
            <a:off x="4865688" y="4546600"/>
            <a:ext cx="649287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/>
          <p:nvPr/>
        </p:nvCxnSpPr>
        <p:spPr>
          <a:xfrm rot="16200000">
            <a:off x="5245100" y="4278313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>
            <a:off x="4868863" y="5826125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/>
          <p:nvPr/>
        </p:nvCxnSpPr>
        <p:spPr>
          <a:xfrm rot="16200000">
            <a:off x="5248275" y="5557838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>
            <a:off x="5646738" y="3908425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/>
        </p:nvCxnSpPr>
        <p:spPr>
          <a:xfrm>
            <a:off x="5634038" y="5180013"/>
            <a:ext cx="5429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/>
          <p:nvPr/>
        </p:nvCxnSpPr>
        <p:spPr>
          <a:xfrm>
            <a:off x="3232150" y="3913188"/>
            <a:ext cx="9350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zövegdoboz 68"/>
          <p:cNvSpPr txBox="1"/>
          <p:nvPr/>
        </p:nvSpPr>
        <p:spPr>
          <a:xfrm>
            <a:off x="3381375" y="3508375"/>
            <a:ext cx="298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pitchFamily="34" charset="0"/>
              </a:rPr>
              <a:t>.</a:t>
            </a:r>
          </a:p>
        </p:txBody>
      </p:sp>
      <p:cxnSp>
        <p:nvCxnSpPr>
          <p:cNvPr id="70" name="Egyenes összekötő nyíllal 69"/>
          <p:cNvCxnSpPr/>
          <p:nvPr/>
        </p:nvCxnSpPr>
        <p:spPr>
          <a:xfrm>
            <a:off x="3516313" y="5181600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nyíllal 70"/>
          <p:cNvCxnSpPr/>
          <p:nvPr/>
        </p:nvCxnSpPr>
        <p:spPr>
          <a:xfrm>
            <a:off x="3235325" y="4546600"/>
            <a:ext cx="9350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/>
          <p:nvPr/>
        </p:nvCxnSpPr>
        <p:spPr>
          <a:xfrm rot="16200000">
            <a:off x="2905125" y="4548188"/>
            <a:ext cx="126047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zövegdoboz 72"/>
          <p:cNvSpPr txBox="1"/>
          <p:nvPr/>
        </p:nvSpPr>
        <p:spPr>
          <a:xfrm>
            <a:off x="3684588" y="4149725"/>
            <a:ext cx="298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pitchFamily="34" charset="0"/>
              </a:rPr>
              <a:t>.</a:t>
            </a:r>
          </a:p>
        </p:txBody>
      </p:sp>
      <p:pic>
        <p:nvPicPr>
          <p:cNvPr id="973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3675" y="3794125"/>
            <a:ext cx="428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25738" y="4438650"/>
            <a:ext cx="428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9513" y="3754438"/>
            <a:ext cx="409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75388" y="5060950"/>
            <a:ext cx="457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Egyenes összekötő nyíllal 73"/>
          <p:cNvCxnSpPr/>
          <p:nvPr/>
        </p:nvCxnSpPr>
        <p:spPr>
          <a:xfrm>
            <a:off x="3825875" y="5799138"/>
            <a:ext cx="36036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nyíllal 74"/>
          <p:cNvCxnSpPr/>
          <p:nvPr/>
        </p:nvCxnSpPr>
        <p:spPr>
          <a:xfrm rot="16200000">
            <a:off x="3198812" y="5173663"/>
            <a:ext cx="126047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81923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r>
              <a:rPr lang="hu-HU" sz="1200" smtClean="0"/>
              <a:t>Az átviteli függvények ismeretében tetszőleges bemenő jelre kiszámíthatjuk a kimeneti jel időfüggvényét</a:t>
            </a:r>
          </a:p>
          <a:p>
            <a:pPr lvl="2" eaLnBrk="1" hangingPunct="1"/>
            <a:r>
              <a:rPr lang="hu-HU" sz="1200" smtClean="0"/>
              <a:t>Ismerni kell a bemenő jel Laplace transzformáltját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  <a:p>
            <a:pPr lvl="2" eaLnBrk="1" hangingPunct="1"/>
            <a:r>
              <a:rPr lang="hu-HU" sz="1200" smtClean="0"/>
              <a:t>Impulzusválasz (impulse response), súlyfüggvény w(t)</a:t>
            </a:r>
          </a:p>
          <a:p>
            <a:pPr lvl="3" eaLnBrk="1" hangingPunct="1"/>
            <a:r>
              <a:rPr lang="hu-HU" sz="1000" smtClean="0"/>
              <a:t>Egységimpulzus bemeneti jel esetén: u</a:t>
            </a:r>
            <a:r>
              <a:rPr lang="hu-HU" sz="1000" baseline="-25000" smtClean="0"/>
              <a:t>1</a:t>
            </a:r>
            <a:r>
              <a:rPr lang="hu-HU" sz="1000" smtClean="0"/>
              <a:t>(t) = </a:t>
            </a:r>
            <a:r>
              <a:rPr lang="hu-HU" sz="1000" smtClean="0">
                <a:latin typeface="Symbol" pitchFamily="18" charset="2"/>
              </a:rPr>
              <a:t>d</a:t>
            </a:r>
            <a:r>
              <a:rPr lang="hu-HU" sz="1000" smtClean="0"/>
              <a:t>(t)</a:t>
            </a:r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3" eaLnBrk="1" hangingPunct="1"/>
            <a:endParaRPr lang="hu-HU" sz="1000" smtClean="0"/>
          </a:p>
          <a:p>
            <a:pPr lvl="2" eaLnBrk="1" hangingPunct="1"/>
            <a:r>
              <a:rPr lang="hu-HU" sz="1200" smtClean="0"/>
              <a:t>Egységugrás-válasz (step response), átmeneti függvény v(t)</a:t>
            </a:r>
          </a:p>
          <a:p>
            <a:pPr lvl="3" eaLnBrk="1" hangingPunct="1"/>
            <a:r>
              <a:rPr lang="hu-HU" sz="1000" smtClean="0"/>
              <a:t>Egységugrás bemeneti jel esetén: u</a:t>
            </a:r>
            <a:r>
              <a:rPr lang="hu-HU" sz="1000" baseline="-25000" smtClean="0"/>
              <a:t>1</a:t>
            </a:r>
            <a:r>
              <a:rPr lang="hu-HU" sz="1000" smtClean="0"/>
              <a:t>(t) = </a:t>
            </a:r>
            <a:r>
              <a:rPr lang="hu-HU" sz="1000" smtClean="0">
                <a:latin typeface="Symbol" pitchFamily="18" charset="2"/>
              </a:rPr>
              <a:t>e</a:t>
            </a:r>
            <a:r>
              <a:rPr lang="hu-HU" sz="1000" smtClean="0"/>
              <a:t>(t)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7554A7-6C14-4639-AE6F-E409984D8E90}" type="slidenum">
              <a:rPr lang="hu-HU"/>
              <a:pPr>
                <a:defRPr/>
              </a:pPr>
              <a:t>93</a:t>
            </a:fld>
            <a:endParaRPr lang="hu-HU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3536950"/>
            <a:ext cx="1482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88" y="2346325"/>
            <a:ext cx="1492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675" y="3465513"/>
            <a:ext cx="11144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3462338"/>
            <a:ext cx="10890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0913" y="4116388"/>
            <a:ext cx="6508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5257800"/>
            <a:ext cx="1482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1238" y="5172075"/>
            <a:ext cx="1114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1063" y="5180013"/>
            <a:ext cx="18430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462213"/>
            <a:ext cx="1482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Egyenes összekötő nyíllal 58"/>
          <p:cNvCxnSpPr/>
          <p:nvPr/>
        </p:nvCxnSpPr>
        <p:spPr>
          <a:xfrm rot="5400000" flipV="1">
            <a:off x="4857750" y="3987800"/>
            <a:ext cx="17938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 rot="16200000" flipH="1">
            <a:off x="5445919" y="3939382"/>
            <a:ext cx="166687" cy="889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/>
          <p:nvPr/>
        </p:nvCxnSpPr>
        <p:spPr>
          <a:xfrm rot="5400000">
            <a:off x="5005388" y="5746750"/>
            <a:ext cx="236537" cy="619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 rot="16200000" flipH="1">
            <a:off x="5630069" y="5779294"/>
            <a:ext cx="258762" cy="381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/>
          <p:cNvCxnSpPr/>
          <p:nvPr/>
        </p:nvCxnSpPr>
        <p:spPr>
          <a:xfrm rot="16200000" flipH="1">
            <a:off x="6271419" y="5671344"/>
            <a:ext cx="287338" cy="1460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3338" y="2411413"/>
            <a:ext cx="20066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3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3338" y="5919788"/>
            <a:ext cx="3000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églalap 69"/>
          <p:cNvSpPr/>
          <p:nvPr/>
        </p:nvSpPr>
        <p:spPr>
          <a:xfrm>
            <a:off x="4718050" y="5972175"/>
            <a:ext cx="776288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2" name="Téglalap 71"/>
          <p:cNvSpPr/>
          <p:nvPr/>
        </p:nvSpPr>
        <p:spPr>
          <a:xfrm>
            <a:off x="6227763" y="5980113"/>
            <a:ext cx="538162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1" name="Téglalap 70"/>
          <p:cNvSpPr/>
          <p:nvPr/>
        </p:nvSpPr>
        <p:spPr>
          <a:xfrm>
            <a:off x="5510213" y="5980113"/>
            <a:ext cx="725487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93214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775" y="5970588"/>
            <a:ext cx="6080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5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13188" y="4079875"/>
            <a:ext cx="2151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églalap 67"/>
          <p:cNvSpPr/>
          <p:nvPr/>
        </p:nvSpPr>
        <p:spPr>
          <a:xfrm>
            <a:off x="4814888" y="4114800"/>
            <a:ext cx="490537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9" name="Téglalap 68"/>
          <p:cNvSpPr/>
          <p:nvPr/>
        </p:nvSpPr>
        <p:spPr>
          <a:xfrm>
            <a:off x="5346700" y="4133850"/>
            <a:ext cx="620713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1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19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1" grpId="0" animBg="1"/>
      <p:bldP spid="68" grpId="0" animBg="1"/>
      <p:bldP spid="6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99331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94DBE7-680B-49BD-942E-4196806D429D}" type="slidenum">
              <a:rPr lang="hu-HU"/>
              <a:pPr>
                <a:defRPr/>
              </a:pPr>
              <a:t>94</a:t>
            </a:fld>
            <a:endParaRPr lang="hu-HU" dirty="0"/>
          </a:p>
        </p:txBody>
      </p:sp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5" y="2035175"/>
            <a:ext cx="66008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188" y="4079875"/>
            <a:ext cx="2151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10035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Példarendszerek frekvenciatartománybeli leírása</a:t>
            </a:r>
          </a:p>
          <a:p>
            <a:pPr lvl="1" eaLnBrk="1" hangingPunct="1"/>
            <a:r>
              <a:rPr lang="hu-HU" sz="1600" smtClean="0"/>
              <a:t>DC motor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BB8E69-0553-4D91-83C7-F2E4A42708F8}" type="slidenum">
              <a:rPr lang="hu-HU"/>
              <a:pPr>
                <a:defRPr/>
              </a:pPr>
              <a:t>95</a:t>
            </a:fld>
            <a:endParaRPr lang="hu-HU" dirty="0"/>
          </a:p>
        </p:txBody>
      </p:sp>
      <p:pic>
        <p:nvPicPr>
          <p:cNvPr id="1003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2035175"/>
            <a:ext cx="66008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4098925"/>
            <a:ext cx="30003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hu-HU" smtClean="0"/>
              <a:t>Állapotegyenlet</a:t>
            </a:r>
          </a:p>
        </p:txBody>
      </p:sp>
      <p:sp>
        <p:nvSpPr>
          <p:cNvPr id="101379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/>
          <a:lstStyle/>
          <a:p>
            <a:pPr eaLnBrk="1" hangingPunct="1"/>
            <a:r>
              <a:rPr lang="hu-HU" sz="2000" smtClean="0"/>
              <a:t>Gyakorló feladatok</a:t>
            </a:r>
          </a:p>
          <a:p>
            <a:pPr lvl="1" eaLnBrk="1" hangingPunct="1"/>
            <a:r>
              <a:rPr lang="hu-HU" sz="1600" smtClean="0"/>
              <a:t>Komplex amplitúdó</a:t>
            </a:r>
          </a:p>
          <a:p>
            <a:pPr lvl="1" eaLnBrk="1" hangingPunct="1"/>
            <a:r>
              <a:rPr lang="hu-HU" sz="1600" smtClean="0"/>
              <a:t>Fourier transzformáció</a:t>
            </a:r>
          </a:p>
          <a:p>
            <a:pPr lvl="1" eaLnBrk="1" hangingPunct="1"/>
            <a:r>
              <a:rPr lang="hu-HU" sz="1600" smtClean="0"/>
              <a:t>Laplace transzformáció, inverz Laplace transzformáció</a:t>
            </a:r>
          </a:p>
          <a:p>
            <a:pPr lvl="2" eaLnBrk="1" hangingPunct="1"/>
            <a:r>
              <a:rPr lang="hu-HU" sz="1400" smtClean="0"/>
              <a:t>Dinamikus rendszerek</a:t>
            </a:r>
          </a:p>
          <a:p>
            <a:pPr lvl="2" eaLnBrk="1" hangingPunct="1"/>
            <a:endParaRPr lang="hu-HU" sz="1400" smtClean="0"/>
          </a:p>
          <a:p>
            <a:pPr lvl="2" eaLnBrk="1" hangingPunct="1"/>
            <a:endParaRPr lang="hu-HU" sz="140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9CF015-D263-4CE6-96C5-CD588ACCEEDA}" type="slidenum">
              <a:rPr lang="hu-HU"/>
              <a:pPr>
                <a:defRPr/>
              </a:pPr>
              <a:t>96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32251</TotalTime>
  <Words>5342</Words>
  <Application>Microsoft Office PowerPoint</Application>
  <PresentationFormat>Diavetítés a képernyőre (4:3 oldalarány)</PresentationFormat>
  <Paragraphs>1793</Paragraphs>
  <Slides>96</Slides>
  <Notes>0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96</vt:i4>
      </vt:variant>
    </vt:vector>
  </HeadingPairs>
  <TitlesOfParts>
    <vt:vector size="97" baseType="lpstr">
      <vt:lpstr>Office-téma</vt:lpstr>
      <vt:lpstr>Irányítástechnika</vt:lpstr>
      <vt:lpstr>Bevezető</vt:lpstr>
      <vt:lpstr>Bevezető</vt:lpstr>
      <vt:lpstr>Bevezető</vt:lpstr>
      <vt:lpstr>Bevezető</vt:lpstr>
      <vt:lpstr>Bevezető</vt:lpstr>
      <vt:lpstr>Bevezető</vt:lpstr>
      <vt:lpstr>Bevezető</vt:lpstr>
      <vt:lpstr>Bevezető</vt:lpstr>
      <vt:lpstr>Bevezető</vt:lpstr>
      <vt:lpstr>Bevezető</vt:lpstr>
      <vt:lpstr>Alapfogalmak</vt:lpstr>
      <vt:lpstr>Alapfogalmak</vt:lpstr>
      <vt:lpstr>Alapfogalmak</vt:lpstr>
      <vt:lpstr>Alapfogalmak</vt:lpstr>
      <vt:lpstr>Alapfogalmak</vt:lpstr>
      <vt:lpstr>Alapfogalmak</vt:lpstr>
      <vt:lpstr>Alapfogalmak</vt:lpstr>
      <vt:lpstr>Alapfogalmak</vt:lpstr>
      <vt:lpstr>Alapfogalmak</vt:lpstr>
      <vt:lpstr>Irányítások osztályozása</vt:lpstr>
      <vt:lpstr>Irányítások osztályozása</vt:lpstr>
      <vt:lpstr>Vezérlés</vt:lpstr>
      <vt:lpstr>Vezérlés</vt:lpstr>
      <vt:lpstr>Vezérlés</vt:lpstr>
      <vt:lpstr>PowerPoint bemutató</vt:lpstr>
      <vt:lpstr>Irányítások osztályozása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Szabályozás</vt:lpstr>
      <vt:lpstr>Irányítások osztályozása</vt:lpstr>
      <vt:lpstr>Szabályozás</vt:lpstr>
      <vt:lpstr>Szabályozás</vt:lpstr>
      <vt:lpstr>Szabályozás</vt:lpstr>
      <vt:lpstr>Szabályozás</vt:lpstr>
      <vt:lpstr>Szabályozás</vt:lpstr>
      <vt:lpstr>Szabályozás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Folyamatok matematikai modellje</vt:lpstr>
      <vt:lpstr>Szabályozás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Matematikai alapok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  <vt:lpstr>Állapotegyenlet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Irányítástechnika</dc:title>
  <dc:creator>Anti</dc:creator>
  <cp:lastModifiedBy>Dell_01</cp:lastModifiedBy>
  <cp:revision>563</cp:revision>
  <dcterms:created xsi:type="dcterms:W3CDTF">2010-12-27T15:30:58Z</dcterms:created>
  <dcterms:modified xsi:type="dcterms:W3CDTF">2015-02-13T06:53:45Z</dcterms:modified>
</cp:coreProperties>
</file>